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71" r:id="rId2"/>
    <p:sldId id="273" r:id="rId3"/>
    <p:sldId id="330" r:id="rId4"/>
    <p:sldId id="331" r:id="rId5"/>
    <p:sldId id="332" r:id="rId6"/>
    <p:sldId id="333" r:id="rId7"/>
    <p:sldId id="335" r:id="rId8"/>
    <p:sldId id="337" r:id="rId9"/>
    <p:sldId id="345" r:id="rId10"/>
    <p:sldId id="347" r:id="rId11"/>
    <p:sldId id="346" r:id="rId12"/>
    <p:sldId id="348" r:id="rId13"/>
    <p:sldId id="341" r:id="rId14"/>
    <p:sldId id="342" r:id="rId15"/>
    <p:sldId id="343" r:id="rId16"/>
    <p:sldId id="349" r:id="rId17"/>
    <p:sldId id="350" r:id="rId18"/>
    <p:sldId id="34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19" autoAdjust="0"/>
    <p:restoredTop sz="94716" autoAdjust="0"/>
  </p:normalViewPr>
  <p:slideViewPr>
    <p:cSldViewPr>
      <p:cViewPr varScale="1">
        <p:scale>
          <a:sx n="63" d="100"/>
          <a:sy n="63" d="100"/>
        </p:scale>
        <p:origin x="-108" y="-1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3737788" cy="7373778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B36A04-A049-4B4D-AD1C-E93FAD3D106A}" type="datetimeFigureOut">
              <a:rPr lang="ru-RU" smtClean="0"/>
              <a:pPr/>
              <a:t>19.06.2012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85677E-61E4-49C7-8520-BF56A4C8FB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№ 183.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15</a:t>
            </a:fld>
            <a:endParaRPr lang="ru-R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№ 188</a:t>
            </a:r>
            <a:r>
              <a:rPr lang="ru-RU" sz="1200" b="1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в.</a:t>
            </a:r>
            <a:endParaRPr lang="ru-RU" sz="1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16</a:t>
            </a:fld>
            <a:endParaRPr lang="ru-RU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№ 188</a:t>
            </a:r>
            <a:r>
              <a:rPr lang="ru-RU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г.</a:t>
            </a:r>
            <a:endParaRPr lang="ru-RU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17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№ 184.</a:t>
            </a:r>
            <a:endParaRPr lang="ru-RU" sz="1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№185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№180 в, г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№1</a:t>
            </a:r>
            <a:r>
              <a:rPr lang="en-US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81 </a:t>
            </a:r>
            <a:r>
              <a:rPr lang="ru-RU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б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№1</a:t>
            </a:r>
            <a:r>
              <a:rPr lang="en-US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81 </a:t>
            </a:r>
            <a:r>
              <a:rPr lang="ru-RU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г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№ 191.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13</a:t>
            </a:fld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№182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14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10.05.2012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10.05.2012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10.05.2012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10.05.2012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10.05.2012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10.05.2012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10.05.2012</a:t>
            </a: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10.05.2012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10.05.2012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10.05.2012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10.05.2012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10.05.2012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www.konspekturoka.ru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705" y="2852920"/>
            <a:ext cx="8820590" cy="1080150"/>
          </a:xfrm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i="1" u="sng" spc="50" dirty="0" smtClean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Делимость чисел</a:t>
            </a:r>
          </a:p>
        </p:txBody>
      </p:sp>
      <p:pic>
        <p:nvPicPr>
          <p:cNvPr id="1028" name="Picture 4" descr="C:\Documents and Settings\All Users\Документы\Мои рисунки\Образцы рисунков\WP6CAOETMLGCAJS66PICAFBVECJCAC3E2LVCAC3MBDYCAHKG0SRCALYZIL5CAJLOHK9CA3F9IM8CAYJZC6MCAM1SU86CA6X75BICAPMCXGWCA31NQV5CAL51XEZCAM3FFV4CA2Q1E1HCAQLHT5PCATXE11U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4FA"/>
              </a:clrFrom>
              <a:clrTo>
                <a:srgbClr val="FFF4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236370" y="836640"/>
            <a:ext cx="1584220" cy="158422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015645" y="260560"/>
            <a:ext cx="511271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i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5400" b="1" i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i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класс</a:t>
            </a:r>
            <a:br>
              <a:rPr lang="ru-RU" sz="5400" b="1" i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5400" b="1" i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676570" y="9806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9" name="Picture 2" descr="C:\Documents and Settings\All Users\Документы\Мои рисунки\Образцы рисунков\3LCCAL3VWXVCAR01R14CAJKKEKDCA9G7WIFCA9G0LL8CAHXM5S7CAJ4CQ01CAATPEOJCALZBEMYCAB90X5HCA9SGP0JCA3J21JGCA2JOKWVCASJTJ29CAKEGE54CATC0ZUACAR0HD83CAU4RQXFCA3F8E4S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430" y="0"/>
            <a:ext cx="2706624" cy="1792224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701780" y="4221110"/>
            <a:ext cx="77404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ln w="1905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Урок №</a:t>
            </a:r>
            <a:r>
              <a:rPr lang="en-US" sz="3200" b="1" i="1" dirty="0" smtClean="0">
                <a:ln w="1905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16-19</a:t>
            </a:r>
          </a:p>
          <a:p>
            <a:pPr algn="ctr"/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НОК</a:t>
            </a:r>
          </a:p>
          <a:p>
            <a:pPr algn="ctr"/>
            <a:endParaRPr lang="en-US" sz="3200" b="1" i="1" dirty="0" smtClean="0">
              <a:ln w="1905"/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10.05.2012</a:t>
            </a:r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1</a:t>
            </a:fld>
            <a:endParaRPr lang="ru-RU" dirty="0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10.05.2012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www.konspekturoka.ru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0946" y="5157240"/>
            <a:ext cx="8924238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б) НОК (12; 16) = 2 ∙ 2 ∙ 2  ∙ 2  ∙  3 = 48;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1400" y="260560"/>
            <a:ext cx="8641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Найдите 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наименьшее общее кратное </a:t>
            </a:r>
            <a:r>
              <a:rPr lang="ru-RU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чисел:</a:t>
            </a:r>
            <a:endParaRPr lang="ru-RU" sz="2800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62750" y="764630"/>
            <a:ext cx="20185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б)12 и 16; </a:t>
            </a:r>
            <a:endParaRPr lang="ru-RU" dirty="0"/>
          </a:p>
        </p:txBody>
      </p:sp>
      <p:sp>
        <p:nvSpPr>
          <p:cNvPr id="8" name="Пятно 1 7"/>
          <p:cNvSpPr/>
          <p:nvPr/>
        </p:nvSpPr>
        <p:spPr>
          <a:xfrm>
            <a:off x="8229600" y="692620"/>
            <a:ext cx="914400" cy="914400"/>
          </a:xfrm>
          <a:prstGeom prst="irregularSeal1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691600" y="1484730"/>
          <a:ext cx="1008140" cy="1962912"/>
        </p:xfrm>
        <a:graphic>
          <a:graphicData uri="http://schemas.openxmlformats.org/drawingml/2006/table">
            <a:tbl>
              <a:tblPr/>
              <a:tblGrid>
                <a:gridCol w="622028"/>
                <a:gridCol w="386112"/>
              </a:tblGrid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6516270" y="1532260"/>
          <a:ext cx="1008140" cy="2256790"/>
        </p:xfrm>
        <a:graphic>
          <a:graphicData uri="http://schemas.openxmlformats.org/drawingml/2006/table">
            <a:tbl>
              <a:tblPr/>
              <a:tblGrid>
                <a:gridCol w="622028"/>
                <a:gridCol w="386112"/>
              </a:tblGrid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95420" y="4149100"/>
            <a:ext cx="8353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 2 ∙ 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∙ 3;                         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∙ 2 ∙ </a:t>
            </a:r>
            <a:r>
              <a:rPr lang="en-US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∙ </a:t>
            </a:r>
            <a:r>
              <a:rPr lang="en-US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Кольцо 13"/>
          <p:cNvSpPr/>
          <p:nvPr/>
        </p:nvSpPr>
        <p:spPr>
          <a:xfrm>
            <a:off x="6156220" y="4221110"/>
            <a:ext cx="2160300" cy="504070"/>
          </a:xfrm>
          <a:prstGeom prst="donut">
            <a:avLst>
              <a:gd name="adj" fmla="val 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2253774" y="4250260"/>
            <a:ext cx="360050" cy="402910"/>
          </a:xfrm>
          <a:prstGeom prst="donut">
            <a:avLst>
              <a:gd name="adj" fmla="val 0"/>
            </a:avLst>
          </a:prstGeom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Кольцо 15"/>
          <p:cNvSpPr/>
          <p:nvPr/>
        </p:nvSpPr>
        <p:spPr>
          <a:xfrm>
            <a:off x="4283960" y="5085230"/>
            <a:ext cx="2808390" cy="936130"/>
          </a:xfrm>
          <a:prstGeom prst="donut">
            <a:avLst>
              <a:gd name="adj" fmla="val 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Кольцо 16"/>
          <p:cNvSpPr/>
          <p:nvPr/>
        </p:nvSpPr>
        <p:spPr>
          <a:xfrm>
            <a:off x="7349910" y="5258400"/>
            <a:ext cx="432060" cy="474920"/>
          </a:xfrm>
          <a:prstGeom prst="donut">
            <a:avLst>
              <a:gd name="adj" fmla="val 0"/>
            </a:avLst>
          </a:prstGeom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4" grpId="0" animBg="1"/>
      <p:bldP spid="15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10.05.2012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www.konspekturoka.ru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400" y="260560"/>
            <a:ext cx="8641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Найдите 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наименьшее общее кратное </a:t>
            </a:r>
            <a:r>
              <a:rPr lang="ru-RU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чисел:</a:t>
            </a:r>
            <a:endParaRPr lang="ru-RU" sz="2800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93505" y="692620"/>
            <a:ext cx="25569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396 и 180;        </a:t>
            </a:r>
            <a:endParaRPr lang="ru-RU" sz="3200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400" y="5661310"/>
            <a:ext cx="8641200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НОК (396; 180) = 2 ∙ 2 ∙ 3 ∙ 3 ∙ 11 ∙ 5 = 1980; </a:t>
            </a:r>
          </a:p>
        </p:txBody>
      </p:sp>
      <p:sp>
        <p:nvSpPr>
          <p:cNvPr id="8" name="Пятно 1 7"/>
          <p:cNvSpPr/>
          <p:nvPr/>
        </p:nvSpPr>
        <p:spPr>
          <a:xfrm>
            <a:off x="8229600" y="692620"/>
            <a:ext cx="914400" cy="914400"/>
          </a:xfrm>
          <a:prstGeom prst="irregularSeal1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</a:t>
            </a:r>
            <a:endPara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691600" y="1268700"/>
          <a:ext cx="1152160" cy="2944368"/>
        </p:xfrm>
        <a:graphic>
          <a:graphicData uri="http://schemas.openxmlformats.org/drawingml/2006/table">
            <a:tbl>
              <a:tblPr/>
              <a:tblGrid>
                <a:gridCol w="710889"/>
                <a:gridCol w="441271"/>
              </a:tblGrid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396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198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99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33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6372250" y="1268700"/>
          <a:ext cx="1008140" cy="2944368"/>
        </p:xfrm>
        <a:graphic>
          <a:graphicData uri="http://schemas.openxmlformats.org/drawingml/2006/table">
            <a:tbl>
              <a:tblPr/>
              <a:tblGrid>
                <a:gridCol w="622028"/>
                <a:gridCol w="386112"/>
              </a:tblGrid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180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90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45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51400" y="4797190"/>
            <a:ext cx="864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396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 2 ∙ 2 ∙ </a:t>
            </a:r>
            <a:r>
              <a:rPr lang="en-US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∙ 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· 11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            </a:t>
            </a:r>
            <a:r>
              <a:rPr lang="en-US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 2 ∙ 2 ∙ 3 ∙ </a:t>
            </a:r>
            <a:r>
              <a:rPr lang="en-US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 · 5</a:t>
            </a:r>
            <a:endParaRPr lang="ru-RU" sz="3200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Кольцо 11"/>
          <p:cNvSpPr/>
          <p:nvPr/>
        </p:nvSpPr>
        <p:spPr>
          <a:xfrm>
            <a:off x="8146210" y="4899680"/>
            <a:ext cx="360050" cy="402910"/>
          </a:xfrm>
          <a:prstGeom prst="donut">
            <a:avLst>
              <a:gd name="adj" fmla="val 0"/>
            </a:avLst>
          </a:prstGeom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Кольцо 12"/>
          <p:cNvSpPr/>
          <p:nvPr/>
        </p:nvSpPr>
        <p:spPr>
          <a:xfrm>
            <a:off x="1285830" y="4827670"/>
            <a:ext cx="2664370" cy="576080"/>
          </a:xfrm>
          <a:prstGeom prst="donut">
            <a:avLst>
              <a:gd name="adj" fmla="val 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Кольцо 13"/>
          <p:cNvSpPr/>
          <p:nvPr/>
        </p:nvSpPr>
        <p:spPr>
          <a:xfrm>
            <a:off x="3893430" y="5589300"/>
            <a:ext cx="2664370" cy="792110"/>
          </a:xfrm>
          <a:prstGeom prst="donut">
            <a:avLst>
              <a:gd name="adj" fmla="val 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6758590" y="5762470"/>
            <a:ext cx="360050" cy="402910"/>
          </a:xfrm>
          <a:prstGeom prst="donut">
            <a:avLst>
              <a:gd name="adj" fmla="val 0"/>
            </a:avLst>
          </a:prstGeom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10.05.2012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09400"/>
            <a:ext cx="2895600" cy="365125"/>
          </a:xfrm>
        </p:spPr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12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077841" y="764630"/>
            <a:ext cx="29883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i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е) 168, 231 и 60.</a:t>
            </a:r>
            <a:endParaRPr lang="ru-RU" sz="3200" b="1" i="1" dirty="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400" y="260560"/>
            <a:ext cx="8641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Найдите 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наименьшее общее кратное </a:t>
            </a:r>
            <a:r>
              <a:rPr lang="ru-RU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чисел:</a:t>
            </a:r>
            <a:endParaRPr lang="ru-RU" sz="2800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2016" y="5589300"/>
            <a:ext cx="9177512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е) НОК (168; 231; 60) = 231 ∙ 2 ∙ 2 ∙ 2 </a:t>
            </a:r>
            <a:r>
              <a:rPr lang="ru-RU" sz="2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∙ 3 ·  7 · 5 </a:t>
            </a:r>
            <a:r>
              <a:rPr lang="ru-RU" sz="2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2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194 040</a:t>
            </a:r>
            <a:endParaRPr lang="ru-RU" sz="2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8229600" y="692620"/>
            <a:ext cx="914400" cy="914400"/>
          </a:xfrm>
          <a:prstGeom prst="irregularSeal1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III</a:t>
            </a:r>
            <a:endPara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115520" y="1340710"/>
          <a:ext cx="1008140" cy="2944368"/>
        </p:xfrm>
        <a:graphic>
          <a:graphicData uri="http://schemas.openxmlformats.org/drawingml/2006/table">
            <a:tbl>
              <a:tblPr/>
              <a:tblGrid>
                <a:gridCol w="622028"/>
                <a:gridCol w="386112"/>
              </a:tblGrid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168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84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42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21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6956338" y="1268700"/>
          <a:ext cx="1000132" cy="2453640"/>
        </p:xfrm>
        <a:graphic>
          <a:graphicData uri="http://schemas.openxmlformats.org/drawingml/2006/table">
            <a:tbl>
              <a:tblPr/>
              <a:tblGrid>
                <a:gridCol w="569195"/>
                <a:gridCol w="430937"/>
              </a:tblGrid>
              <a:tr h="408784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60 </a:t>
                      </a: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 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39101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 </a:t>
                      </a: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 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39101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 </a:t>
                      </a: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 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39101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 </a:t>
                      </a: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 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391010">
                <a:tc>
                  <a:txBody>
                    <a:bodyPr/>
                    <a:lstStyle/>
                    <a:p>
                      <a:pPr marR="889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</a:t>
                      </a: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3851900" y="1412720"/>
          <a:ext cx="1440200" cy="981456"/>
        </p:xfrm>
        <a:graphic>
          <a:graphicData uri="http://schemas.openxmlformats.org/drawingml/2006/table">
            <a:tbl>
              <a:tblPr/>
              <a:tblGrid>
                <a:gridCol w="720100"/>
                <a:gridCol w="720100"/>
              </a:tblGrid>
              <a:tr h="408784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231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231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39101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23410" y="4509150"/>
            <a:ext cx="8353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168 </a:t>
            </a:r>
            <a:r>
              <a:rPr lang="ru-RU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∙ 2 ∙ 2 ∙ </a:t>
            </a:r>
            <a:r>
              <a:rPr lang="ru-RU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· 7</a:t>
            </a:r>
            <a:r>
              <a:rPr lang="ru-RU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    </a:t>
            </a:r>
            <a:r>
              <a:rPr lang="en-US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231 = 1 · 231</a:t>
            </a:r>
            <a:r>
              <a:rPr lang="ru-RU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     60 </a:t>
            </a:r>
            <a:r>
              <a:rPr lang="ru-RU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 2 ∙ 2 ∙ 3 ∙ 5</a:t>
            </a:r>
            <a:endParaRPr lang="ru-RU" sz="2800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Кольцо 13"/>
          <p:cNvSpPr/>
          <p:nvPr/>
        </p:nvSpPr>
        <p:spPr>
          <a:xfrm>
            <a:off x="1259540" y="4509150"/>
            <a:ext cx="2160300" cy="576080"/>
          </a:xfrm>
          <a:prstGeom prst="donut">
            <a:avLst>
              <a:gd name="adj" fmla="val 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5076070" y="4581160"/>
            <a:ext cx="648090" cy="402910"/>
          </a:xfrm>
          <a:prstGeom prst="donut">
            <a:avLst>
              <a:gd name="adj" fmla="val 0"/>
            </a:avLst>
          </a:prstGeom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Кольцо 15"/>
          <p:cNvSpPr/>
          <p:nvPr/>
        </p:nvSpPr>
        <p:spPr>
          <a:xfrm>
            <a:off x="8172500" y="4581160"/>
            <a:ext cx="360050" cy="402910"/>
          </a:xfrm>
          <a:prstGeom prst="donut">
            <a:avLst>
              <a:gd name="adj" fmla="val 0"/>
            </a:avLst>
          </a:prstGeom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Кольцо 16"/>
          <p:cNvSpPr/>
          <p:nvPr/>
        </p:nvSpPr>
        <p:spPr>
          <a:xfrm>
            <a:off x="4860040" y="5608730"/>
            <a:ext cx="2376330" cy="576080"/>
          </a:xfrm>
          <a:prstGeom prst="donut">
            <a:avLst>
              <a:gd name="adj" fmla="val 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Кольцо 17"/>
          <p:cNvSpPr/>
          <p:nvPr/>
        </p:nvSpPr>
        <p:spPr>
          <a:xfrm>
            <a:off x="3995920" y="5648930"/>
            <a:ext cx="648090" cy="402910"/>
          </a:xfrm>
          <a:prstGeom prst="donut">
            <a:avLst>
              <a:gd name="adj" fmla="val 0"/>
            </a:avLst>
          </a:prstGeom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Кольцо 18"/>
          <p:cNvSpPr/>
          <p:nvPr/>
        </p:nvSpPr>
        <p:spPr>
          <a:xfrm>
            <a:off x="7277900" y="5661310"/>
            <a:ext cx="360050" cy="402910"/>
          </a:xfrm>
          <a:prstGeom prst="donut">
            <a:avLst>
              <a:gd name="adj" fmla="val 0"/>
            </a:avLst>
          </a:prstGeom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75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1337850"/>
            <a:ext cx="2786082" cy="1571636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14480" y="980660"/>
            <a:ext cx="7312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48 см</a:t>
            </a:r>
            <a:endParaRPr lang="ru-RU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1837916"/>
            <a:ext cx="7312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40 см</a:t>
            </a:r>
            <a:endParaRPr lang="ru-RU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29588" y="1353090"/>
            <a:ext cx="457200" cy="4572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42976" y="140928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5786" y="176647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Выноска-облако 16"/>
          <p:cNvSpPr/>
          <p:nvPr/>
        </p:nvSpPr>
        <p:spPr>
          <a:xfrm>
            <a:off x="3923910" y="1268700"/>
            <a:ext cx="5220090" cy="1512210"/>
          </a:xfrm>
          <a:prstGeom prst="cloudCallout">
            <a:avLst>
              <a:gd name="adj1" fmla="val -36203"/>
              <a:gd name="adj2" fmla="val 39109"/>
            </a:avLst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i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НОД чисел 48 и </a:t>
            </a:r>
            <a:r>
              <a:rPr lang="ru-RU" sz="2800" b="1" i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40 -  длина стороны  квадрата</a:t>
            </a:r>
            <a:endParaRPr lang="ru-RU" sz="2800" b="1" i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79390" y="0"/>
            <a:ext cx="89646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01613" fontAlgn="base">
              <a:spcBef>
                <a:spcPct val="0"/>
              </a:spcBef>
              <a:spcAft>
                <a:spcPct val="0"/>
              </a:spcAft>
              <a:tabLst>
                <a:tab pos="533400" algn="l"/>
              </a:tabLst>
            </a:pPr>
            <a:r>
              <a:rPr lang="ru-RU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Лист картона имеет форму прямоугольника, длина которого 48 см, а ширина 40 см. Этот лист надо разрезать без отходов на равные квадраты.  Какие наибольшие квадраты можно получить из этого листа?</a:t>
            </a:r>
            <a:endPara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51400" y="3789050"/>
            <a:ext cx="86412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</a:pPr>
            <a:r>
              <a:rPr lang="ru-RU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НОД (48; 40) = 8, </a:t>
            </a:r>
            <a:endParaRPr lang="ru-RU" sz="2800" b="1" i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</a:pPr>
            <a:r>
              <a:rPr lang="ru-RU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значит</a:t>
            </a:r>
            <a:r>
              <a:rPr lang="ru-RU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квадраты будут со стороной 8 см.</a:t>
            </a:r>
            <a:endParaRPr lang="ru-RU" sz="2800" b="1" i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</a:pPr>
            <a:r>
              <a:rPr lang="ru-RU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48 ∙ 40 = 1920 (см</a:t>
            </a:r>
            <a:r>
              <a:rPr lang="ru-RU" sz="2800" b="1" i="1" baseline="30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– площадь прямоугольника.</a:t>
            </a:r>
            <a:endParaRPr lang="ru-RU" sz="2800" b="1" i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</a:pPr>
            <a:r>
              <a:rPr lang="ru-RU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 ∙ 8 = 64 (см²) - площадь квадрата,</a:t>
            </a:r>
            <a:endParaRPr lang="ru-RU" sz="2800" b="1" i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</a:pPr>
            <a:r>
              <a:rPr lang="ru-RU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1920</a:t>
            </a:r>
            <a:r>
              <a:rPr lang="en-US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64 = 30 (квадратов)</a:t>
            </a:r>
            <a:endParaRPr lang="ru-RU" sz="2800" b="1" i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</a:pPr>
            <a:r>
              <a:rPr lang="ru-RU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Ответ: квадраты со стороной 8 см; 30 квадратов.</a:t>
            </a:r>
            <a:endParaRPr lang="ru-RU" sz="2800" b="1" i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10.05.2012</a:t>
            </a:r>
            <a:endParaRPr lang="ru-RU" dirty="0"/>
          </a:p>
        </p:txBody>
      </p:sp>
      <p:sp>
        <p:nvSpPr>
          <p:cNvPr id="28" name="Номер слайда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13</a:t>
            </a:fld>
            <a:endParaRPr lang="ru-RU" dirty="0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www.konspekturoka.ru</a:t>
            </a:r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 animBg="1"/>
      <p:bldP spid="12" grpId="0"/>
      <p:bldP spid="13" grpId="0"/>
      <p:bldP spid="17" grpId="0" animBg="1"/>
      <p:bldP spid="17" grpId="1" animBg="1"/>
      <p:bldP spid="26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51400" y="260560"/>
            <a:ext cx="87132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Являются ли числа 54 и 65 взаимно простыми? Найдите наименьшее общее кратное чисел 54 и 65. Равно ли оно произведению 54 и 65? Запишите какие-нибудь два взаимно простых числа. Найдите наименьшее общее кратное этих чисел. Сделайте вывод.</a:t>
            </a:r>
            <a:endParaRPr lang="ru-RU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95420" y="1484730"/>
          <a:ext cx="1008140" cy="2453640"/>
        </p:xfrm>
        <a:graphic>
          <a:graphicData uri="http://schemas.openxmlformats.org/drawingml/2006/table">
            <a:tbl>
              <a:tblPr/>
              <a:tblGrid>
                <a:gridCol w="622028"/>
                <a:gridCol w="386112"/>
              </a:tblGrid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54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27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907630" y="1484730"/>
          <a:ext cx="1080150" cy="1472184"/>
        </p:xfrm>
        <a:graphic>
          <a:graphicData uri="http://schemas.openxmlformats.org/drawingml/2006/table">
            <a:tbl>
              <a:tblPr/>
              <a:tblGrid>
                <a:gridCol w="576080"/>
                <a:gridCol w="504070"/>
              </a:tblGrid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65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51400" y="3717040"/>
            <a:ext cx="37445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54 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 2 ∙ 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∙ </a:t>
            </a:r>
            <a:r>
              <a:rPr lang="en-US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∙ 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  </a:t>
            </a:r>
          </a:p>
          <a:p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65 = 5 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∙ 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13</a:t>
            </a:r>
            <a:endParaRPr lang="ru-RU" sz="3200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Кольцо 12"/>
          <p:cNvSpPr/>
          <p:nvPr/>
        </p:nvSpPr>
        <p:spPr>
          <a:xfrm>
            <a:off x="1043510" y="3789050"/>
            <a:ext cx="2160300" cy="576080"/>
          </a:xfrm>
          <a:prstGeom prst="donut">
            <a:avLst>
              <a:gd name="adj" fmla="val 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Кольцо 13"/>
          <p:cNvSpPr/>
          <p:nvPr/>
        </p:nvSpPr>
        <p:spPr>
          <a:xfrm>
            <a:off x="1187530" y="4221110"/>
            <a:ext cx="1152160" cy="576080"/>
          </a:xfrm>
          <a:prstGeom prst="donut">
            <a:avLst>
              <a:gd name="adj" fmla="val 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51400" y="4725180"/>
            <a:ext cx="5760800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НОК </a:t>
            </a:r>
            <a:r>
              <a:rPr lang="ru-RU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(54; 65) </a:t>
            </a:r>
            <a:r>
              <a:rPr lang="ru-RU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54 · 65 = 3510;</a:t>
            </a:r>
            <a:endParaRPr lang="ru-RU" sz="3200" b="1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5868180" y="1628750"/>
          <a:ext cx="1008140" cy="2296160"/>
        </p:xfrm>
        <a:graphic>
          <a:graphicData uri="http://schemas.openxmlformats.org/drawingml/2006/table">
            <a:tbl>
              <a:tblPr/>
              <a:tblGrid>
                <a:gridCol w="622028"/>
                <a:gridCol w="386112"/>
              </a:tblGrid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7308380" y="1628750"/>
          <a:ext cx="1008140" cy="1472184"/>
        </p:xfrm>
        <a:graphic>
          <a:graphicData uri="http://schemas.openxmlformats.org/drawingml/2006/table">
            <a:tbl>
              <a:tblPr/>
              <a:tblGrid>
                <a:gridCol w="622028"/>
                <a:gridCol w="386112"/>
              </a:tblGrid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35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5004060" y="3789050"/>
            <a:ext cx="37445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 2 ∙ 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∙ 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∙ 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  </a:t>
            </a:r>
          </a:p>
          <a:p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35 = </a:t>
            </a:r>
            <a:r>
              <a:rPr lang="en-US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· 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endParaRPr lang="ru-RU" sz="3200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Кольцо 18"/>
          <p:cNvSpPr/>
          <p:nvPr/>
        </p:nvSpPr>
        <p:spPr>
          <a:xfrm>
            <a:off x="5796170" y="3819530"/>
            <a:ext cx="1944270" cy="576080"/>
          </a:xfrm>
          <a:prstGeom prst="donut">
            <a:avLst>
              <a:gd name="adj" fmla="val 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Кольцо 19"/>
          <p:cNvSpPr/>
          <p:nvPr/>
        </p:nvSpPr>
        <p:spPr>
          <a:xfrm>
            <a:off x="5905520" y="4376180"/>
            <a:ext cx="997090" cy="432060"/>
          </a:xfrm>
          <a:prstGeom prst="donut">
            <a:avLst>
              <a:gd name="adj" fmla="val 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79390" y="5085230"/>
            <a:ext cx="5760800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НОК </a:t>
            </a:r>
            <a:r>
              <a:rPr lang="ru-RU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(24; 35) </a:t>
            </a:r>
            <a:r>
              <a:rPr lang="ru-RU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24 · 35 = 840;</a:t>
            </a:r>
            <a:endParaRPr lang="ru-RU" sz="3200" b="1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3410" y="5445280"/>
            <a:ext cx="8820590" cy="13849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Вывод: </a:t>
            </a:r>
          </a:p>
          <a:p>
            <a:pPr algn="ctr"/>
            <a:r>
              <a:rPr lang="ru-RU" sz="2800" b="1" i="1" spc="50" dirty="0" smtClean="0">
                <a:ln w="11430"/>
                <a:solidFill>
                  <a:schemeClr val="tx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Наименьшее общее кратное </a:t>
            </a:r>
            <a:r>
              <a:rPr lang="ru-RU" sz="2800" b="1" i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двух взаимно простых </a:t>
            </a:r>
          </a:p>
          <a:p>
            <a:pPr algn="ctr"/>
            <a:r>
              <a:rPr lang="ru-RU" sz="2800" b="1" i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чисел </a:t>
            </a:r>
            <a:r>
              <a:rPr lang="ru-RU" sz="2800" b="1" i="1" spc="50" dirty="0" smtClean="0">
                <a:ln w="11430"/>
                <a:solidFill>
                  <a:schemeClr val="tx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равно их </a:t>
            </a:r>
            <a:r>
              <a:rPr lang="ru-RU" sz="2800" b="1" i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произведению.</a:t>
            </a:r>
            <a:endParaRPr lang="ru-RU" sz="2800" b="1" i="1" spc="50" dirty="0" smtClean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203810" y="1196690"/>
            <a:ext cx="55447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Найдем </a:t>
            </a:r>
            <a:r>
              <a:rPr lang="ru-RU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наименьшее общее кратное </a:t>
            </a:r>
            <a:r>
              <a:rPr lang="ru-RU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любых</a:t>
            </a:r>
            <a:r>
              <a:rPr lang="ru-RU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двух</a:t>
            </a:r>
            <a:r>
              <a:rPr lang="ru-RU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взаимно простых чисел</a:t>
            </a:r>
            <a:endParaRPr lang="ru-RU" dirty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10.05.2012</a:t>
            </a:r>
            <a:endParaRPr lang="ru-RU" dirty="0"/>
          </a:p>
        </p:txBody>
      </p:sp>
      <p:sp>
        <p:nvSpPr>
          <p:cNvPr id="25" name="Номер слайда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26" name="Нижний колонтитул 2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www.konspekturoka.ru</a:t>
            </a:r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3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4" grpId="0" animBg="1"/>
      <p:bldP spid="15" grpId="0"/>
      <p:bldP spid="18" grpId="0"/>
      <p:bldP spid="19" grpId="0" animBg="1"/>
      <p:bldP spid="20" grpId="0" animBg="1"/>
      <p:bldP spid="21" grpId="0"/>
      <p:bldP spid="22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57620" y="857232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7405" y="0"/>
            <a:ext cx="85691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Найдите наименьшее общее кратное чисел:  </a:t>
            </a:r>
            <a:endParaRPr lang="ru-RU" sz="2400" b="1" i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4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45 и 135;  </a:t>
            </a:r>
            <a:r>
              <a:rPr lang="ru-RU" sz="24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24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34 и 170. </a:t>
            </a:r>
            <a:endParaRPr lang="ru-RU" sz="2400" b="1" i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Равно </a:t>
            </a:r>
            <a:r>
              <a:rPr lang="ru-RU" sz="24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 оно одному из данных чисел?</a:t>
            </a:r>
            <a:endParaRPr lang="ru-RU" sz="2400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1400" y="3861060"/>
            <a:ext cx="86412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Так как  большее число делится на меньшее, то наименьшим </a:t>
            </a:r>
          </a:p>
          <a:p>
            <a:r>
              <a:rPr lang="ru-RU" sz="24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общим кратным этих чисел будет являться большее число. </a:t>
            </a:r>
          </a:p>
          <a:p>
            <a:r>
              <a:rPr lang="ru-RU" sz="24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НОК (45; 135) = 135;                    НОК (34; 170) = 170.</a:t>
            </a:r>
          </a:p>
          <a:p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Наибольший общий делитель этих чисел:</a:t>
            </a:r>
          </a:p>
          <a:p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НОД (45; 135) = 45;                       НОД (34; 170) = 34.</a:t>
            </a:r>
            <a:endParaRPr lang="ru-RU" sz="2400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10.05.2012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15</a:t>
            </a:fld>
            <a:endParaRPr lang="ru-RU" dirty="0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www.konspekturoka.ru</a:t>
            </a:r>
            <a:endParaRPr lang="ru-RU" dirty="0"/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395420" y="1439010"/>
          <a:ext cx="1008140" cy="1962912"/>
        </p:xfrm>
        <a:graphic>
          <a:graphicData uri="http://schemas.openxmlformats.org/drawingml/2006/table">
            <a:tbl>
              <a:tblPr/>
              <a:tblGrid>
                <a:gridCol w="622028"/>
                <a:gridCol w="386112"/>
              </a:tblGrid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45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1547580" y="1412720"/>
          <a:ext cx="1008140" cy="2296160"/>
        </p:xfrm>
        <a:graphic>
          <a:graphicData uri="http://schemas.openxmlformats.org/drawingml/2006/table">
            <a:tbl>
              <a:tblPr/>
              <a:tblGrid>
                <a:gridCol w="622028"/>
                <a:gridCol w="386112"/>
              </a:tblGrid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135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45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5076070" y="1412720"/>
          <a:ext cx="1152160" cy="1472184"/>
        </p:xfrm>
        <a:graphic>
          <a:graphicData uri="http://schemas.openxmlformats.org/drawingml/2006/table">
            <a:tbl>
              <a:tblPr/>
              <a:tblGrid>
                <a:gridCol w="648090"/>
                <a:gridCol w="504070"/>
              </a:tblGrid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34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6732300" y="1412720"/>
          <a:ext cx="1152160" cy="1962912"/>
        </p:xfrm>
        <a:graphic>
          <a:graphicData uri="http://schemas.openxmlformats.org/drawingml/2006/table">
            <a:tbl>
              <a:tblPr/>
              <a:tblGrid>
                <a:gridCol w="658377"/>
                <a:gridCol w="493783"/>
              </a:tblGrid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170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85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9" name="Кольцо 18"/>
          <p:cNvSpPr/>
          <p:nvPr/>
        </p:nvSpPr>
        <p:spPr>
          <a:xfrm>
            <a:off x="395420" y="1412720"/>
            <a:ext cx="576080" cy="504070"/>
          </a:xfrm>
          <a:prstGeom prst="donut">
            <a:avLst>
              <a:gd name="adj" fmla="val 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Кольцо 19"/>
          <p:cNvSpPr/>
          <p:nvPr/>
        </p:nvSpPr>
        <p:spPr>
          <a:xfrm>
            <a:off x="1547580" y="1844780"/>
            <a:ext cx="576080" cy="504070"/>
          </a:xfrm>
          <a:prstGeom prst="donut">
            <a:avLst>
              <a:gd name="adj" fmla="val 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Кольцо 20"/>
          <p:cNvSpPr/>
          <p:nvPr/>
        </p:nvSpPr>
        <p:spPr>
          <a:xfrm>
            <a:off x="5652150" y="1412720"/>
            <a:ext cx="504070" cy="504070"/>
          </a:xfrm>
          <a:prstGeom prst="donut">
            <a:avLst>
              <a:gd name="adj" fmla="val 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Кольцо 21"/>
          <p:cNvSpPr/>
          <p:nvPr/>
        </p:nvSpPr>
        <p:spPr>
          <a:xfrm>
            <a:off x="5724160" y="1916790"/>
            <a:ext cx="495690" cy="504070"/>
          </a:xfrm>
          <a:prstGeom prst="donut">
            <a:avLst>
              <a:gd name="adj" fmla="val 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Кольцо 22"/>
          <p:cNvSpPr/>
          <p:nvPr/>
        </p:nvSpPr>
        <p:spPr>
          <a:xfrm>
            <a:off x="7380390" y="1412720"/>
            <a:ext cx="495690" cy="504070"/>
          </a:xfrm>
          <a:prstGeom prst="donut">
            <a:avLst>
              <a:gd name="adj" fmla="val 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Кольцо 23"/>
          <p:cNvSpPr/>
          <p:nvPr/>
        </p:nvSpPr>
        <p:spPr>
          <a:xfrm>
            <a:off x="7380390" y="2420860"/>
            <a:ext cx="495690" cy="504070"/>
          </a:xfrm>
          <a:prstGeom prst="donut">
            <a:avLst>
              <a:gd name="adj" fmla="val 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1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2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10.05.2012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www.konspekturoka.ru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16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92110" y="5085230"/>
            <a:ext cx="7452400" cy="7694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НОД </a:t>
            </a:r>
            <a:r>
              <a:rPr lang="ru-RU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(22; 66) = </a:t>
            </a:r>
            <a:r>
              <a:rPr lang="ru-RU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· 11 = 22</a:t>
            </a:r>
            <a:endParaRPr lang="ru-RU" sz="4400" b="1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1705" y="260560"/>
            <a:ext cx="88205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Найдите наименьшее общее кратное </a:t>
            </a:r>
            <a:r>
              <a:rPr lang="ru-RU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 наибольший общий делитель чисел 22 и 66: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367555" y="1268700"/>
            <a:ext cx="64088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НОК (22; 66) = </a:t>
            </a:r>
            <a:r>
              <a:rPr lang="ru-RU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     НОД </a:t>
            </a:r>
            <a:r>
              <a:rPr lang="ru-RU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(22; 66) = </a:t>
            </a:r>
            <a:r>
              <a:rPr lang="ru-RU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 b="1" i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547580" y="1916790"/>
          <a:ext cx="1080150" cy="1472184"/>
        </p:xfrm>
        <a:graphic>
          <a:graphicData uri="http://schemas.openxmlformats.org/drawingml/2006/table">
            <a:tbl>
              <a:tblPr/>
              <a:tblGrid>
                <a:gridCol w="666459"/>
                <a:gridCol w="413691"/>
              </a:tblGrid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22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5580140" y="1916790"/>
          <a:ext cx="1080150" cy="1962912"/>
        </p:xfrm>
        <a:graphic>
          <a:graphicData uri="http://schemas.openxmlformats.org/drawingml/2006/table">
            <a:tbl>
              <a:tblPr/>
              <a:tblGrid>
                <a:gridCol w="666459"/>
                <a:gridCol w="413691"/>
              </a:tblGrid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66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33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792110" y="4221110"/>
            <a:ext cx="7490448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НОК (22; 66) </a:t>
            </a:r>
            <a:r>
              <a:rPr lang="ru-RU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 2 · 3 · 11 = 66 </a:t>
            </a:r>
            <a:endParaRPr lang="ru-RU" sz="44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ятно 1 10"/>
          <p:cNvSpPr/>
          <p:nvPr/>
        </p:nvSpPr>
        <p:spPr>
          <a:xfrm>
            <a:off x="8229600" y="692620"/>
            <a:ext cx="914400" cy="914400"/>
          </a:xfrm>
          <a:prstGeom prst="irregularSeal1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10.05.2012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www.konspekturoka.ru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17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470" y="5301260"/>
            <a:ext cx="4800097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НОД </a:t>
            </a:r>
            <a:r>
              <a:rPr lang="ru-RU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(39; 65) = 13.</a:t>
            </a:r>
            <a:endParaRPr lang="ru-RU" sz="44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1705" y="260560"/>
            <a:ext cx="88205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Найдите наименьшее общее кратное </a:t>
            </a:r>
            <a:r>
              <a:rPr lang="ru-RU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 наибольший общий делитель чисел 39 и 65: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97967" y="1812796"/>
            <a:ext cx="60892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г) НОК (39; 65) = </a:t>
            </a:r>
            <a:r>
              <a:rPr lang="ru-RU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   </a:t>
            </a:r>
            <a:r>
              <a:rPr lang="ru-RU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НОД (39; 65) = </a:t>
            </a:r>
            <a:r>
              <a:rPr lang="ru-RU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547580" y="2532896"/>
          <a:ext cx="1080150" cy="1472184"/>
        </p:xfrm>
        <a:graphic>
          <a:graphicData uri="http://schemas.openxmlformats.org/drawingml/2006/table">
            <a:tbl>
              <a:tblPr/>
              <a:tblGrid>
                <a:gridCol w="666459"/>
                <a:gridCol w="413691"/>
              </a:tblGrid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39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5508130" y="2604906"/>
          <a:ext cx="1080150" cy="1472184"/>
        </p:xfrm>
        <a:graphic>
          <a:graphicData uri="http://schemas.openxmlformats.org/drawingml/2006/table">
            <a:tbl>
              <a:tblPr/>
              <a:tblGrid>
                <a:gridCol w="666459"/>
                <a:gridCol w="413691"/>
              </a:tblGrid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65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755470" y="4725180"/>
            <a:ext cx="7957628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НОК (39; 65) </a:t>
            </a:r>
            <a:r>
              <a:rPr lang="ru-RU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 5 · 13 · 3 = </a:t>
            </a:r>
            <a:r>
              <a:rPr lang="ru-RU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195; </a:t>
            </a:r>
            <a:endParaRPr lang="ru-RU" sz="44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ятно 1 10"/>
          <p:cNvSpPr/>
          <p:nvPr/>
        </p:nvSpPr>
        <p:spPr>
          <a:xfrm>
            <a:off x="8229600" y="692620"/>
            <a:ext cx="914400" cy="914400"/>
          </a:xfrm>
          <a:prstGeom prst="irregularSeal1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</a:t>
            </a:r>
            <a:endPara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97281" y="188550"/>
            <a:ext cx="7549439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Ответить на вопросы:</a:t>
            </a:r>
            <a:endParaRPr lang="ru-RU" sz="54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9415" y="1188095"/>
            <a:ext cx="842517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tabLst>
                <a:tab pos="354013" algn="l"/>
              </a:tabLst>
            </a:pPr>
            <a:r>
              <a:rPr lang="ru-RU" sz="2800" b="1" i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Какое число называют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наименьшим общим кратным </a:t>
            </a:r>
            <a:r>
              <a:rPr lang="en-US" sz="2800" b="1" i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lang="ru-RU" sz="2800" b="1" i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натуральных чисел а и </a:t>
            </a:r>
            <a:r>
              <a:rPr lang="en-US" sz="2800" b="1" i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lang="ru-RU" sz="2800" b="1" i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  <a:endParaRPr lang="ru-RU" sz="2800" b="1" i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tabLst>
                <a:tab pos="354013" algn="l"/>
              </a:tabLst>
            </a:pPr>
            <a:r>
              <a:rPr lang="ru-RU" sz="2800" b="1" i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Какое число называют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наибольшим общим делителем</a:t>
            </a:r>
            <a:r>
              <a:rPr lang="ru-RU" sz="2800" b="1" i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lang="ru-RU" sz="2800" b="1" i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натуральных чисел а и </a:t>
            </a:r>
            <a:r>
              <a:rPr lang="en-US" sz="2800" b="1" i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lang="ru-RU" sz="2800" b="1" i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  <a:endParaRPr lang="ru-RU" sz="2800" b="1" i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tabLst>
                <a:tab pos="354013" algn="l"/>
              </a:tabLst>
            </a:pPr>
            <a:r>
              <a:rPr lang="ru-RU" sz="2800" b="1" i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Какое число является наименьшим общим кратным </a:t>
            </a:r>
            <a:r>
              <a:rPr lang="ru-RU" sz="2800" b="1" i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чисел</a:t>
            </a:r>
            <a:r>
              <a:rPr lang="ru-RU" sz="2800" b="1" i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 </a:t>
            </a:r>
            <a:r>
              <a:rPr lang="ru-RU" sz="2800" b="1" i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</a:t>
            </a:r>
            <a:r>
              <a:rPr lang="ru-RU" sz="2800" b="1" i="1" dirty="0" err="1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lang="ru-RU" sz="2800" b="1" i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если число т кратно числу</a:t>
            </a:r>
            <a:r>
              <a:rPr lang="en-US" sz="2800" b="1" i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n</a:t>
            </a:r>
            <a:r>
              <a:rPr lang="ru-RU" sz="2800" b="1" i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  <a:endParaRPr lang="ru-RU" sz="2800" b="1" i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tabLst>
                <a:tab pos="354013" algn="l"/>
              </a:tabLst>
            </a:pPr>
            <a:r>
              <a:rPr lang="ru-RU" sz="2800" b="1" i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Какие натуральные числа называют простыми?</a:t>
            </a:r>
            <a:endParaRPr lang="ru-RU" sz="2800" b="1" i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tabLst>
                <a:tab pos="354013" algn="l"/>
              </a:tabLst>
            </a:pPr>
            <a:r>
              <a:rPr lang="ru-RU" sz="2800" b="1" i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Какие натуральные числа называют взаимно простыми?</a:t>
            </a:r>
            <a:endParaRPr lang="ru-RU" sz="2800" b="1" i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10.05.2012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www.konspekturoka.ru</a:t>
            </a:r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419840" y="764630"/>
            <a:ext cx="2017284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54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Цели: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10.05.2012</a:t>
            </a:r>
            <a:endParaRPr lang="ru-RU" dirty="0"/>
          </a:p>
        </p:txBody>
      </p:sp>
      <p:pic>
        <p:nvPicPr>
          <p:cNvPr id="10" name="Picture 4" descr="C:\Documents and Settings\All Users\Документы\Мои рисунки\Образцы рисунков\WP6CAOETMLGCAJS66PICAFBVECJCAC3E2LVCAC3MBDYCAHKG0SRCALYZIL5CAJLOHK9CA3F9IM8CAYJZC6MCAM1SU86CA6X75BICAPMCXGWCA31NQV5CAL51XEZCAM3FFV4CA2Q1E1HCAQLHT5PCATXE11U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4FA"/>
              </a:clrFrom>
              <a:clrTo>
                <a:srgbClr val="FFF4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444260" y="404580"/>
            <a:ext cx="1584220" cy="1584220"/>
          </a:xfrm>
          <a:prstGeom prst="rect">
            <a:avLst/>
          </a:prstGeom>
          <a:noFill/>
        </p:spPr>
      </p:pic>
      <p:pic>
        <p:nvPicPr>
          <p:cNvPr id="11" name="Picture 2" descr="C:\Documents and Settings\All Users\Документы\Мои рисунки\Образцы рисунков\3LCCAL3VWXVCAR01R14CAJKKEKDCA9G7WIFCA9G0LL8CAHXM5S7CAJ4CQ01CAATPEOJCALZBEMYCAB90X5HCA9SGP0JCA3J21JGCA2JOKWVCASJTJ29CAKEGE54CATC0ZUACAR0HD83CAU4RQXFCA3F8E4S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430" y="0"/>
            <a:ext cx="2706624" cy="179222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97710" y="2564880"/>
            <a:ext cx="8748580" cy="2677656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ввести понятия 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наименьшего общего 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кратного (НОК); </a:t>
            </a:r>
            <a:endParaRPr lang="ru-RU" sz="28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формировать умения нахождения 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наименьшего общего кратного;</a:t>
            </a:r>
          </a:p>
          <a:p>
            <a:pPr>
              <a:buFont typeface="Wingdings" pitchFamily="2" charset="2"/>
              <a:buChar char="v"/>
            </a:pPr>
            <a: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отрабатывать </a:t>
            </a:r>
            <a: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умение решать задачи на использование НОК и </a:t>
            </a:r>
            <a: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НОД.</a:t>
            </a:r>
            <a:endParaRPr lang="ru-RU" sz="28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4"/>
          <p:cNvSpPr>
            <a:spLocks/>
          </p:cNvSpPr>
          <p:nvPr/>
        </p:nvSpPr>
        <p:spPr bwMode="auto">
          <a:xfrm flipH="1">
            <a:off x="146" y="4556678"/>
            <a:ext cx="9109010" cy="231530"/>
          </a:xfrm>
          <a:custGeom>
            <a:avLst/>
            <a:gdLst/>
            <a:ahLst/>
            <a:cxnLst>
              <a:cxn ang="0">
                <a:pos x="0" y="816"/>
              </a:cxn>
              <a:cxn ang="0">
                <a:pos x="556" y="99"/>
              </a:cxn>
              <a:cxn ang="0">
                <a:pos x="1010" y="442"/>
              </a:cxn>
              <a:cxn ang="0">
                <a:pos x="697" y="301"/>
              </a:cxn>
              <a:cxn ang="0">
                <a:pos x="455" y="594"/>
              </a:cxn>
              <a:cxn ang="0">
                <a:pos x="727" y="877"/>
              </a:cxn>
              <a:cxn ang="0">
                <a:pos x="1071" y="675"/>
              </a:cxn>
              <a:cxn ang="0">
                <a:pos x="1263" y="311"/>
              </a:cxn>
              <a:cxn ang="0">
                <a:pos x="1627" y="79"/>
              </a:cxn>
              <a:cxn ang="0">
                <a:pos x="1940" y="372"/>
              </a:cxn>
              <a:cxn ang="0">
                <a:pos x="1667" y="281"/>
              </a:cxn>
              <a:cxn ang="0">
                <a:pos x="1485" y="594"/>
              </a:cxn>
              <a:cxn ang="0">
                <a:pos x="1738" y="907"/>
              </a:cxn>
              <a:cxn ang="0">
                <a:pos x="2112" y="715"/>
              </a:cxn>
              <a:cxn ang="0">
                <a:pos x="2213" y="392"/>
              </a:cxn>
              <a:cxn ang="0">
                <a:pos x="2546" y="58"/>
              </a:cxn>
              <a:cxn ang="0">
                <a:pos x="2910" y="382"/>
              </a:cxn>
              <a:cxn ang="0">
                <a:pos x="2607" y="301"/>
              </a:cxn>
              <a:cxn ang="0">
                <a:pos x="2465" y="584"/>
              </a:cxn>
              <a:cxn ang="0">
                <a:pos x="2496" y="756"/>
              </a:cxn>
              <a:cxn ang="0">
                <a:pos x="2839" y="897"/>
              </a:cxn>
              <a:cxn ang="0">
                <a:pos x="3052" y="766"/>
              </a:cxn>
              <a:cxn ang="0">
                <a:pos x="3102" y="614"/>
              </a:cxn>
              <a:cxn ang="0">
                <a:pos x="3183" y="402"/>
              </a:cxn>
              <a:cxn ang="0">
                <a:pos x="3294" y="169"/>
              </a:cxn>
              <a:cxn ang="0">
                <a:pos x="3486" y="48"/>
              </a:cxn>
              <a:cxn ang="0">
                <a:pos x="3708" y="109"/>
              </a:cxn>
              <a:cxn ang="0">
                <a:pos x="3900" y="372"/>
              </a:cxn>
              <a:cxn ang="0">
                <a:pos x="3567" y="240"/>
              </a:cxn>
              <a:cxn ang="0">
                <a:pos x="3456" y="483"/>
              </a:cxn>
              <a:cxn ang="0">
                <a:pos x="3425" y="604"/>
              </a:cxn>
              <a:cxn ang="0">
                <a:pos x="3476" y="756"/>
              </a:cxn>
              <a:cxn ang="0">
                <a:pos x="3587" y="826"/>
              </a:cxn>
              <a:cxn ang="0">
                <a:pos x="3729" y="857"/>
              </a:cxn>
              <a:cxn ang="0">
                <a:pos x="3900" y="796"/>
              </a:cxn>
              <a:cxn ang="0">
                <a:pos x="4133" y="584"/>
              </a:cxn>
              <a:cxn ang="0">
                <a:pos x="4173" y="422"/>
              </a:cxn>
              <a:cxn ang="0">
                <a:pos x="4436" y="18"/>
              </a:cxn>
              <a:cxn ang="0">
                <a:pos x="4871" y="311"/>
              </a:cxn>
              <a:cxn ang="0">
                <a:pos x="4567" y="240"/>
              </a:cxn>
              <a:cxn ang="0">
                <a:pos x="4416" y="503"/>
              </a:cxn>
              <a:cxn ang="0">
                <a:pos x="4416" y="725"/>
              </a:cxn>
              <a:cxn ang="0">
                <a:pos x="4588" y="826"/>
              </a:cxn>
              <a:cxn ang="0">
                <a:pos x="4891" y="867"/>
              </a:cxn>
              <a:cxn ang="0">
                <a:pos x="5073" y="604"/>
              </a:cxn>
              <a:cxn ang="0">
                <a:pos x="5153" y="372"/>
              </a:cxn>
              <a:cxn ang="0">
                <a:pos x="5295" y="129"/>
              </a:cxn>
              <a:cxn ang="0">
                <a:pos x="5497" y="58"/>
              </a:cxn>
              <a:cxn ang="0">
                <a:pos x="5740" y="190"/>
              </a:cxn>
              <a:cxn ang="0">
                <a:pos x="5810" y="442"/>
              </a:cxn>
              <a:cxn ang="0">
                <a:pos x="5578" y="240"/>
              </a:cxn>
              <a:cxn ang="0">
                <a:pos x="5366" y="553"/>
              </a:cxn>
              <a:cxn ang="0">
                <a:pos x="5416" y="725"/>
              </a:cxn>
              <a:cxn ang="0">
                <a:pos x="5537" y="836"/>
              </a:cxn>
              <a:cxn ang="0">
                <a:pos x="5719" y="867"/>
              </a:cxn>
              <a:cxn ang="0">
                <a:pos x="5750" y="766"/>
              </a:cxn>
            </a:cxnLst>
            <a:rect l="0" t="0" r="r" b="b"/>
            <a:pathLst>
              <a:path w="5837" h="927">
                <a:moveTo>
                  <a:pt x="0" y="816"/>
                </a:moveTo>
                <a:cubicBezTo>
                  <a:pt x="194" y="488"/>
                  <a:pt x="388" y="161"/>
                  <a:pt x="556" y="99"/>
                </a:cubicBezTo>
                <a:cubicBezTo>
                  <a:pt x="724" y="37"/>
                  <a:pt x="987" y="408"/>
                  <a:pt x="1010" y="442"/>
                </a:cubicBezTo>
                <a:cubicBezTo>
                  <a:pt x="1033" y="476"/>
                  <a:pt x="790" y="276"/>
                  <a:pt x="697" y="301"/>
                </a:cubicBezTo>
                <a:cubicBezTo>
                  <a:pt x="604" y="326"/>
                  <a:pt x="450" y="498"/>
                  <a:pt x="455" y="594"/>
                </a:cubicBezTo>
                <a:cubicBezTo>
                  <a:pt x="460" y="690"/>
                  <a:pt x="624" y="864"/>
                  <a:pt x="727" y="877"/>
                </a:cubicBezTo>
                <a:cubicBezTo>
                  <a:pt x="830" y="890"/>
                  <a:pt x="982" y="769"/>
                  <a:pt x="1071" y="675"/>
                </a:cubicBezTo>
                <a:cubicBezTo>
                  <a:pt x="1160" y="581"/>
                  <a:pt x="1170" y="410"/>
                  <a:pt x="1263" y="311"/>
                </a:cubicBezTo>
                <a:cubicBezTo>
                  <a:pt x="1356" y="212"/>
                  <a:pt x="1514" y="69"/>
                  <a:pt x="1627" y="79"/>
                </a:cubicBezTo>
                <a:cubicBezTo>
                  <a:pt x="1740" y="89"/>
                  <a:pt x="1933" y="338"/>
                  <a:pt x="1940" y="372"/>
                </a:cubicBezTo>
                <a:cubicBezTo>
                  <a:pt x="1947" y="406"/>
                  <a:pt x="1743" y="244"/>
                  <a:pt x="1667" y="281"/>
                </a:cubicBezTo>
                <a:cubicBezTo>
                  <a:pt x="1591" y="318"/>
                  <a:pt x="1473" y="490"/>
                  <a:pt x="1485" y="594"/>
                </a:cubicBezTo>
                <a:cubicBezTo>
                  <a:pt x="1497" y="698"/>
                  <a:pt x="1634" y="887"/>
                  <a:pt x="1738" y="907"/>
                </a:cubicBezTo>
                <a:cubicBezTo>
                  <a:pt x="1842" y="927"/>
                  <a:pt x="2033" y="801"/>
                  <a:pt x="2112" y="715"/>
                </a:cubicBezTo>
                <a:cubicBezTo>
                  <a:pt x="2191" y="629"/>
                  <a:pt x="2141" y="502"/>
                  <a:pt x="2213" y="392"/>
                </a:cubicBezTo>
                <a:cubicBezTo>
                  <a:pt x="2285" y="282"/>
                  <a:pt x="2430" y="60"/>
                  <a:pt x="2546" y="58"/>
                </a:cubicBezTo>
                <a:cubicBezTo>
                  <a:pt x="2662" y="56"/>
                  <a:pt x="2900" y="342"/>
                  <a:pt x="2910" y="382"/>
                </a:cubicBezTo>
                <a:cubicBezTo>
                  <a:pt x="2920" y="422"/>
                  <a:pt x="2681" y="267"/>
                  <a:pt x="2607" y="301"/>
                </a:cubicBezTo>
                <a:cubicBezTo>
                  <a:pt x="2533" y="335"/>
                  <a:pt x="2483" y="508"/>
                  <a:pt x="2465" y="584"/>
                </a:cubicBezTo>
                <a:cubicBezTo>
                  <a:pt x="2447" y="660"/>
                  <a:pt x="2434" y="704"/>
                  <a:pt x="2496" y="756"/>
                </a:cubicBezTo>
                <a:cubicBezTo>
                  <a:pt x="2558" y="808"/>
                  <a:pt x="2746" y="895"/>
                  <a:pt x="2839" y="897"/>
                </a:cubicBezTo>
                <a:cubicBezTo>
                  <a:pt x="2932" y="899"/>
                  <a:pt x="3008" y="813"/>
                  <a:pt x="3052" y="766"/>
                </a:cubicBezTo>
                <a:cubicBezTo>
                  <a:pt x="3096" y="719"/>
                  <a:pt x="3080" y="675"/>
                  <a:pt x="3102" y="614"/>
                </a:cubicBezTo>
                <a:cubicBezTo>
                  <a:pt x="3124" y="553"/>
                  <a:pt x="3151" y="476"/>
                  <a:pt x="3183" y="402"/>
                </a:cubicBezTo>
                <a:cubicBezTo>
                  <a:pt x="3215" y="328"/>
                  <a:pt x="3244" y="228"/>
                  <a:pt x="3294" y="169"/>
                </a:cubicBezTo>
                <a:cubicBezTo>
                  <a:pt x="3344" y="110"/>
                  <a:pt x="3417" y="58"/>
                  <a:pt x="3486" y="48"/>
                </a:cubicBezTo>
                <a:cubicBezTo>
                  <a:pt x="3555" y="38"/>
                  <a:pt x="3639" y="55"/>
                  <a:pt x="3708" y="109"/>
                </a:cubicBezTo>
                <a:cubicBezTo>
                  <a:pt x="3777" y="163"/>
                  <a:pt x="3923" y="350"/>
                  <a:pt x="3900" y="372"/>
                </a:cubicBezTo>
                <a:cubicBezTo>
                  <a:pt x="3877" y="394"/>
                  <a:pt x="3641" y="222"/>
                  <a:pt x="3567" y="240"/>
                </a:cubicBezTo>
                <a:cubicBezTo>
                  <a:pt x="3493" y="258"/>
                  <a:pt x="3480" y="422"/>
                  <a:pt x="3456" y="483"/>
                </a:cubicBezTo>
                <a:cubicBezTo>
                  <a:pt x="3432" y="544"/>
                  <a:pt x="3422" y="559"/>
                  <a:pt x="3425" y="604"/>
                </a:cubicBezTo>
                <a:cubicBezTo>
                  <a:pt x="3428" y="649"/>
                  <a:pt x="3449" y="719"/>
                  <a:pt x="3476" y="756"/>
                </a:cubicBezTo>
                <a:cubicBezTo>
                  <a:pt x="3503" y="793"/>
                  <a:pt x="3545" y="809"/>
                  <a:pt x="3587" y="826"/>
                </a:cubicBezTo>
                <a:cubicBezTo>
                  <a:pt x="3629" y="843"/>
                  <a:pt x="3677" y="862"/>
                  <a:pt x="3729" y="857"/>
                </a:cubicBezTo>
                <a:cubicBezTo>
                  <a:pt x="3781" y="852"/>
                  <a:pt x="3833" y="841"/>
                  <a:pt x="3900" y="796"/>
                </a:cubicBezTo>
                <a:cubicBezTo>
                  <a:pt x="3967" y="751"/>
                  <a:pt x="4087" y="646"/>
                  <a:pt x="4133" y="584"/>
                </a:cubicBezTo>
                <a:cubicBezTo>
                  <a:pt x="4179" y="522"/>
                  <a:pt x="4123" y="516"/>
                  <a:pt x="4173" y="422"/>
                </a:cubicBezTo>
                <a:cubicBezTo>
                  <a:pt x="4223" y="328"/>
                  <a:pt x="4320" y="36"/>
                  <a:pt x="4436" y="18"/>
                </a:cubicBezTo>
                <a:cubicBezTo>
                  <a:pt x="4552" y="0"/>
                  <a:pt x="4849" y="274"/>
                  <a:pt x="4871" y="311"/>
                </a:cubicBezTo>
                <a:cubicBezTo>
                  <a:pt x="4893" y="348"/>
                  <a:pt x="4643" y="208"/>
                  <a:pt x="4567" y="240"/>
                </a:cubicBezTo>
                <a:cubicBezTo>
                  <a:pt x="4491" y="272"/>
                  <a:pt x="4441" y="422"/>
                  <a:pt x="4416" y="503"/>
                </a:cubicBezTo>
                <a:cubicBezTo>
                  <a:pt x="4391" y="584"/>
                  <a:pt x="4387" y="671"/>
                  <a:pt x="4416" y="725"/>
                </a:cubicBezTo>
                <a:cubicBezTo>
                  <a:pt x="4445" y="779"/>
                  <a:pt x="4509" y="802"/>
                  <a:pt x="4588" y="826"/>
                </a:cubicBezTo>
                <a:cubicBezTo>
                  <a:pt x="4667" y="850"/>
                  <a:pt x="4810" y="904"/>
                  <a:pt x="4891" y="867"/>
                </a:cubicBezTo>
                <a:cubicBezTo>
                  <a:pt x="4972" y="830"/>
                  <a:pt x="5029" y="686"/>
                  <a:pt x="5073" y="604"/>
                </a:cubicBezTo>
                <a:cubicBezTo>
                  <a:pt x="5117" y="522"/>
                  <a:pt x="5116" y="451"/>
                  <a:pt x="5153" y="372"/>
                </a:cubicBezTo>
                <a:cubicBezTo>
                  <a:pt x="5190" y="293"/>
                  <a:pt x="5238" y="181"/>
                  <a:pt x="5295" y="129"/>
                </a:cubicBezTo>
                <a:cubicBezTo>
                  <a:pt x="5352" y="77"/>
                  <a:pt x="5423" y="48"/>
                  <a:pt x="5497" y="58"/>
                </a:cubicBezTo>
                <a:cubicBezTo>
                  <a:pt x="5571" y="68"/>
                  <a:pt x="5688" y="126"/>
                  <a:pt x="5740" y="190"/>
                </a:cubicBezTo>
                <a:cubicBezTo>
                  <a:pt x="5792" y="254"/>
                  <a:pt x="5837" y="434"/>
                  <a:pt x="5810" y="442"/>
                </a:cubicBezTo>
                <a:cubicBezTo>
                  <a:pt x="5783" y="450"/>
                  <a:pt x="5652" y="222"/>
                  <a:pt x="5578" y="240"/>
                </a:cubicBezTo>
                <a:cubicBezTo>
                  <a:pt x="5504" y="258"/>
                  <a:pt x="5393" y="472"/>
                  <a:pt x="5366" y="553"/>
                </a:cubicBezTo>
                <a:cubicBezTo>
                  <a:pt x="5339" y="634"/>
                  <a:pt x="5388" y="678"/>
                  <a:pt x="5416" y="725"/>
                </a:cubicBezTo>
                <a:cubicBezTo>
                  <a:pt x="5444" y="772"/>
                  <a:pt x="5487" y="812"/>
                  <a:pt x="5537" y="836"/>
                </a:cubicBezTo>
                <a:cubicBezTo>
                  <a:pt x="5587" y="860"/>
                  <a:pt x="5684" y="879"/>
                  <a:pt x="5719" y="867"/>
                </a:cubicBezTo>
                <a:cubicBezTo>
                  <a:pt x="5754" y="855"/>
                  <a:pt x="5743" y="781"/>
                  <a:pt x="5750" y="766"/>
                </a:cubicBezTo>
              </a:path>
            </a:pathLst>
          </a:custGeom>
          <a:noFill/>
          <a:ln w="76200" cap="flat" cmpd="sng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26" name="Picture 10" descr="sailboat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76363" flipH="1">
            <a:off x="2057006" y="3432502"/>
            <a:ext cx="1654969" cy="1285875"/>
          </a:xfrm>
          <a:prstGeom prst="rect">
            <a:avLst/>
          </a:prstGeom>
          <a:noFill/>
        </p:spPr>
      </p:pic>
      <p:pic>
        <p:nvPicPr>
          <p:cNvPr id="27" name="Picture 10" descr="sailboat"/>
          <p:cNvPicPr>
            <a:picLocks noChangeAspect="1" noChangeArrowheads="1" noCrop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21276363">
            <a:off x="-2014961" y="3289644"/>
            <a:ext cx="1655366" cy="1285875"/>
          </a:xfrm>
          <a:prstGeom prst="rect">
            <a:avLst/>
          </a:prstGeom>
          <a:noFill/>
        </p:spPr>
      </p:pic>
      <p:pic>
        <p:nvPicPr>
          <p:cNvPr id="28" name="Picture 10" descr="sailboat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76363">
            <a:off x="9201030" y="3569944"/>
            <a:ext cx="1539369" cy="1285875"/>
          </a:xfrm>
          <a:prstGeom prst="rect">
            <a:avLst/>
          </a:prstGeom>
          <a:noFill/>
        </p:spPr>
      </p:pic>
      <p:pic>
        <p:nvPicPr>
          <p:cNvPr id="29" name="Picture 10" descr="sailboat"/>
          <p:cNvPicPr>
            <a:picLocks noChangeAspect="1" noChangeArrowheads="1" noCrop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21276363" flipH="1">
            <a:off x="8843483" y="3435332"/>
            <a:ext cx="1715186" cy="1285875"/>
          </a:xfrm>
          <a:prstGeom prst="rect">
            <a:avLst/>
          </a:prstGeom>
          <a:noFill/>
        </p:spPr>
      </p:pic>
      <p:pic>
        <p:nvPicPr>
          <p:cNvPr id="31" name="Picture 10" descr="sailboat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76363" flipH="1">
            <a:off x="-1711743" y="3575377"/>
            <a:ext cx="1654969" cy="1285875"/>
          </a:xfrm>
          <a:prstGeom prst="rect">
            <a:avLst/>
          </a:prstGeom>
          <a:noFill/>
        </p:spPr>
      </p:pic>
      <p:sp>
        <p:nvSpPr>
          <p:cNvPr id="32" name="TextBox 31"/>
          <p:cNvSpPr txBox="1"/>
          <p:nvPr/>
        </p:nvSpPr>
        <p:spPr>
          <a:xfrm>
            <a:off x="4973541" y="4786322"/>
            <a:ext cx="275588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Туда и обратно </a:t>
            </a:r>
            <a:endParaRPr lang="ru-RU" sz="2800" b="1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идет </a:t>
            </a:r>
            <a:r>
              <a:rPr lang="ru-RU" sz="28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 ч.</a:t>
            </a:r>
            <a:endParaRPr lang="ru-RU" sz="28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" name="Picture 10" descr="sailboat"/>
          <p:cNvPicPr>
            <a:picLocks noChangeAspect="1" noChangeArrowheads="1" noCrop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21276363">
            <a:off x="3985831" y="3289645"/>
            <a:ext cx="1655366" cy="1285875"/>
          </a:xfrm>
          <a:prstGeom prst="rect">
            <a:avLst/>
          </a:prstGeom>
          <a:noFill/>
        </p:spPr>
      </p:pic>
      <p:sp>
        <p:nvSpPr>
          <p:cNvPr id="34" name="TextBox 33"/>
          <p:cNvSpPr txBox="1"/>
          <p:nvPr/>
        </p:nvSpPr>
        <p:spPr>
          <a:xfrm>
            <a:off x="1043510" y="4786322"/>
            <a:ext cx="266611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Туда и </a:t>
            </a:r>
            <a:r>
              <a:rPr lang="ru-RU" sz="2800" b="1" i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обратно</a:t>
            </a:r>
          </a:p>
          <a:p>
            <a:pPr algn="ctr"/>
            <a:r>
              <a:rPr lang="ru-RU" sz="2800" b="1" i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идет 2 ч.</a:t>
            </a:r>
            <a:endParaRPr lang="ru-RU" sz="2800" b="1" i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3410" y="836640"/>
            <a:ext cx="86412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 одной пристани к другой ходят два катера. Начинают работу одновременно в 8 ч утра. Первый катер на рейс туда и обратно тратит 2ч, а второй - 3 ч.</a:t>
            </a:r>
          </a:p>
          <a:p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Через какое наименьшее время оба катера опять окажутся на первой пристани, и сколько рейсов за это время сделает каждый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катер?</a:t>
            </a:r>
          </a:p>
          <a:p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Сколько раз за сутки эти катера встретятся на первой пристани, и в какое время это будет происходить?</a:t>
            </a: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606541" y="116540"/>
            <a:ext cx="6866623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ru-RU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Изучение нового материала</a:t>
            </a:r>
            <a:endParaRPr lang="ru-RU" sz="40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Дата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10.05.2012</a:t>
            </a:r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www.konspekturoka.ru</a:t>
            </a:r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6296E-6 L 1.28976 0.00047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0.00023 L 1.32292 0.00023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85185E-6 L -1.34653 -0.00833 " pathEditMode="relative" rAng="0" ptsTypes="AA">
                                      <p:cBhvr>
                                        <p:cTn id="11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" y="-4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07407E-6 L -1.31702 -0.01065 " pathEditMode="relative" rAng="0" ptsTypes="AA">
                                      <p:cBhvr>
                                        <p:cTn id="13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9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0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2214546" y="0"/>
            <a:ext cx="5786478" cy="1785950"/>
          </a:xfrm>
          <a:prstGeom prst="cloudCallout">
            <a:avLst>
              <a:gd name="adj1" fmla="val -51550"/>
              <a:gd name="adj2" fmla="val -12954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Искомое время должно делиться без остатка и на 2, и на 3 то есть должно быть кратным числам 2 и 3.</a:t>
            </a:r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00430" y="928670"/>
            <a:ext cx="2438488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Числа кратные:</a:t>
            </a:r>
            <a:endParaRPr lang="ru-RU" sz="24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4414" y="1643050"/>
            <a:ext cx="667170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2:</a:t>
            </a:r>
            <a:endParaRPr lang="ru-RU" sz="44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57356" y="1857364"/>
            <a:ext cx="42001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2, 4, 6, 8, 10, 12, 14, 16, 18, 20, 22, 24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4414" y="2143116"/>
            <a:ext cx="667170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3:</a:t>
            </a:r>
            <a:endParaRPr lang="ru-RU" sz="44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57356" y="2357430"/>
            <a:ext cx="28055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3, 6, 9, 12, 15, 18, 21, 24.</a:t>
            </a: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1785918" y="0"/>
            <a:ext cx="5786478" cy="1785950"/>
          </a:xfrm>
          <a:prstGeom prst="cloudCallout">
            <a:avLst>
              <a:gd name="adj1" fmla="val -50233"/>
              <a:gd name="adj2" fmla="val -12101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Подчеркнем общие кратные чисел 2 и 3.</a:t>
            </a:r>
            <a:endParaRPr lang="ru-RU" sz="32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2173588" y="2714620"/>
            <a:ext cx="214314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750808" y="2714620"/>
            <a:ext cx="214314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501384" y="2714620"/>
            <a:ext cx="214314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268720" y="2714620"/>
            <a:ext cx="214314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663200" y="2214554"/>
            <a:ext cx="214314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526280" y="2214554"/>
            <a:ext cx="214314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3393750" y="2214554"/>
            <a:ext cx="214314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2424098" y="2214554"/>
            <a:ext cx="214314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Кольцо 24"/>
          <p:cNvSpPr/>
          <p:nvPr/>
        </p:nvSpPr>
        <p:spPr>
          <a:xfrm>
            <a:off x="2051650" y="2391900"/>
            <a:ext cx="414334" cy="357190"/>
          </a:xfrm>
          <a:prstGeom prst="donut">
            <a:avLst>
              <a:gd name="adj" fmla="val 4969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Кольцо 25"/>
          <p:cNvSpPr/>
          <p:nvPr/>
        </p:nvSpPr>
        <p:spPr>
          <a:xfrm>
            <a:off x="2309210" y="1868400"/>
            <a:ext cx="414334" cy="357190"/>
          </a:xfrm>
          <a:prstGeom prst="donut">
            <a:avLst>
              <a:gd name="adj" fmla="val 4969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8" name="Прямая со стрелкой 27"/>
          <p:cNvCxnSpPr/>
          <p:nvPr/>
        </p:nvCxnSpPr>
        <p:spPr>
          <a:xfrm flipV="1">
            <a:off x="1691600" y="2786058"/>
            <a:ext cx="380070" cy="354902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251400" y="3068950"/>
            <a:ext cx="3650615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Наименьшее общее кратное</a:t>
            </a:r>
            <a:endParaRPr lang="ru-RU" sz="20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51400" y="3417989"/>
            <a:ext cx="8641200" cy="95410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361950" algn="l"/>
              </a:tabLs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Значит, через 6 ч после начала работы два катера однов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менно окажутся на первой пристани.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Выноска-облако 35"/>
          <p:cNvSpPr/>
          <p:nvPr/>
        </p:nvSpPr>
        <p:spPr>
          <a:xfrm>
            <a:off x="1571604" y="285728"/>
            <a:ext cx="5786478" cy="1214446"/>
          </a:xfrm>
          <a:prstGeom prst="cloudCallout">
            <a:avLst>
              <a:gd name="adj1" fmla="val -34957"/>
              <a:gd name="adj2" fmla="val -5374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Сколько рейсов за это время сделает каждый катер?</a:t>
            </a:r>
            <a:endParaRPr lang="ru-RU" sz="24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Полилиния 36"/>
          <p:cNvSpPr/>
          <p:nvPr/>
        </p:nvSpPr>
        <p:spPr>
          <a:xfrm>
            <a:off x="2411700" y="5517290"/>
            <a:ext cx="6480900" cy="1152160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" fmla="*/ -589175 w 5286412"/>
              <a:gd name="connsiteY0" fmla="*/ 311231 h 785818"/>
              <a:gd name="connsiteX1" fmla="*/ -611003 w 5286412"/>
              <a:gd name="connsiteY1" fmla="*/ 333059 h 785818"/>
              <a:gd name="connsiteX2" fmla="*/ -632831 w 5286412"/>
              <a:gd name="connsiteY2" fmla="*/ 311231 h 785818"/>
              <a:gd name="connsiteX3" fmla="*/ -611003 w 5286412"/>
              <a:gd name="connsiteY3" fmla="*/ 289403 h 785818"/>
              <a:gd name="connsiteX4" fmla="*/ -589175 w 5286412"/>
              <a:gd name="connsiteY4" fmla="*/ 311231 h 785818"/>
              <a:gd name="connsiteX0" fmla="*/ -365929 w 5286412"/>
              <a:gd name="connsiteY0" fmla="*/ 316286 h 785818"/>
              <a:gd name="connsiteX1" fmla="*/ -409586 w 5286412"/>
              <a:gd name="connsiteY1" fmla="*/ 359943 h 785818"/>
              <a:gd name="connsiteX2" fmla="*/ -453243 w 5286412"/>
              <a:gd name="connsiteY2" fmla="*/ 316286 h 785818"/>
              <a:gd name="connsiteX3" fmla="*/ -409586 w 5286412"/>
              <a:gd name="connsiteY3" fmla="*/ 272629 h 785818"/>
              <a:gd name="connsiteX4" fmla="*/ -365929 w 5286412"/>
              <a:gd name="connsiteY4" fmla="*/ 316286 h 785818"/>
              <a:gd name="connsiteX0" fmla="*/ -99041 w 5286412"/>
              <a:gd name="connsiteY0" fmla="*/ 322437 h 785818"/>
              <a:gd name="connsiteX1" fmla="*/ -164526 w 5286412"/>
              <a:gd name="connsiteY1" fmla="*/ 387922 h 785818"/>
              <a:gd name="connsiteX2" fmla="*/ -230011 w 5286412"/>
              <a:gd name="connsiteY2" fmla="*/ 322437 h 785818"/>
              <a:gd name="connsiteX3" fmla="*/ -164526 w 5286412"/>
              <a:gd name="connsiteY3" fmla="*/ 256952 h 785818"/>
              <a:gd name="connsiteX4" fmla="*/ -99041 w 5286412"/>
              <a:gd name="connsiteY4" fmla="*/ 322437 h 785818"/>
              <a:gd name="connsiteX0" fmla="*/ 4693 w 43200"/>
              <a:gd name="connsiteY0" fmla="*/ 26177 h 43200"/>
              <a:gd name="connsiteX1" fmla="*/ 2160 w 43200"/>
              <a:gd name="connsiteY1" fmla="*/ 25380 h 43200"/>
              <a:gd name="connsiteX2" fmla="*/ 6928 w 43200"/>
              <a:gd name="connsiteY2" fmla="*/ 34899 h 43200"/>
              <a:gd name="connsiteX3" fmla="*/ 5820 w 43200"/>
              <a:gd name="connsiteY3" fmla="*/ 35280 h 43200"/>
              <a:gd name="connsiteX4" fmla="*/ 16478 w 43200"/>
              <a:gd name="connsiteY4" fmla="*/ 39090 h 43200"/>
              <a:gd name="connsiteX5" fmla="*/ 15810 w 43200"/>
              <a:gd name="connsiteY5" fmla="*/ 37350 h 43200"/>
              <a:gd name="connsiteX6" fmla="*/ 28827 w 43200"/>
              <a:gd name="connsiteY6" fmla="*/ 34751 h 43200"/>
              <a:gd name="connsiteX7" fmla="*/ 28560 w 43200"/>
              <a:gd name="connsiteY7" fmla="*/ 36660 h 43200"/>
              <a:gd name="connsiteX8" fmla="*/ 34129 w 43200"/>
              <a:gd name="connsiteY8" fmla="*/ 22954 h 43200"/>
              <a:gd name="connsiteX9" fmla="*/ 37380 w 43200"/>
              <a:gd name="connsiteY9" fmla="*/ 30090 h 43200"/>
              <a:gd name="connsiteX10" fmla="*/ 41798 w 43200"/>
              <a:gd name="connsiteY10" fmla="*/ 15354 h 43200"/>
              <a:gd name="connsiteX11" fmla="*/ 40350 w 43200"/>
              <a:gd name="connsiteY11" fmla="*/ 18030 h 43200"/>
              <a:gd name="connsiteX12" fmla="*/ 38324 w 43200"/>
              <a:gd name="connsiteY12" fmla="*/ 5426 h 43200"/>
              <a:gd name="connsiteX13" fmla="*/ 38400 w 43200"/>
              <a:gd name="connsiteY13" fmla="*/ 6690 h 43200"/>
              <a:gd name="connsiteX14" fmla="*/ 29078 w 43200"/>
              <a:gd name="connsiteY14" fmla="*/ 3952 h 43200"/>
              <a:gd name="connsiteX15" fmla="*/ 29820 w 43200"/>
              <a:gd name="connsiteY15" fmla="*/ 2340 h 43200"/>
              <a:gd name="connsiteX16" fmla="*/ 22141 w 43200"/>
              <a:gd name="connsiteY16" fmla="*/ 4720 h 43200"/>
              <a:gd name="connsiteX17" fmla="*/ 22500 w 43200"/>
              <a:gd name="connsiteY17" fmla="*/ 3330 h 43200"/>
              <a:gd name="connsiteX18" fmla="*/ 14000 w 43200"/>
              <a:gd name="connsiteY18" fmla="*/ 5192 h 43200"/>
              <a:gd name="connsiteX19" fmla="*/ 15300 w 43200"/>
              <a:gd name="connsiteY19" fmla="*/ 6540 h 43200"/>
              <a:gd name="connsiteX20" fmla="*/ 4127 w 43200"/>
              <a:gd name="connsiteY20" fmla="*/ 15789 h 43200"/>
              <a:gd name="connsiteX21" fmla="*/ 3900 w 43200"/>
              <a:gd name="connsiteY21" fmla="*/ 14370 h 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200" h="43200">
                <a:moveTo>
                  <a:pt x="3900" y="14370"/>
                </a:moveTo>
                <a:cubicBezTo>
                  <a:pt x="3629" y="11657"/>
                  <a:pt x="4261" y="8921"/>
                  <a:pt x="5623" y="6907"/>
                </a:cubicBezTo>
                <a:cubicBezTo>
                  <a:pt x="7775" y="3726"/>
                  <a:pt x="11264" y="3017"/>
                  <a:pt x="14005" y="5202"/>
                </a:cubicBezTo>
                <a:cubicBezTo>
                  <a:pt x="15678" y="909"/>
                  <a:pt x="19914" y="22"/>
                  <a:pt x="22456" y="3432"/>
                </a:cubicBezTo>
                <a:cubicBezTo>
                  <a:pt x="23097" y="1683"/>
                  <a:pt x="24328" y="474"/>
                  <a:pt x="25749" y="200"/>
                </a:cubicBezTo>
                <a:cubicBezTo>
                  <a:pt x="27313" y="-102"/>
                  <a:pt x="28875" y="770"/>
                  <a:pt x="29833" y="2481"/>
                </a:cubicBezTo>
                <a:cubicBezTo>
                  <a:pt x="31215" y="267"/>
                  <a:pt x="33501" y="-460"/>
                  <a:pt x="35463" y="690"/>
                </a:cubicBezTo>
                <a:cubicBezTo>
                  <a:pt x="36958" y="1566"/>
                  <a:pt x="38030" y="3400"/>
                  <a:pt x="38318" y="5576"/>
                </a:cubicBezTo>
                <a:cubicBezTo>
                  <a:pt x="40046" y="6218"/>
                  <a:pt x="41422" y="7998"/>
                  <a:pt x="41982" y="10318"/>
                </a:cubicBezTo>
                <a:cubicBezTo>
                  <a:pt x="42389" y="12002"/>
                  <a:pt x="42331" y="13831"/>
                  <a:pt x="41818" y="15460"/>
                </a:cubicBezTo>
                <a:cubicBezTo>
                  <a:pt x="43079" y="17694"/>
                  <a:pt x="43520" y="20590"/>
                  <a:pt x="43016" y="23322"/>
                </a:cubicBezTo>
                <a:cubicBezTo>
                  <a:pt x="42346" y="26954"/>
                  <a:pt x="40128" y="29674"/>
                  <a:pt x="37404" y="30204"/>
                </a:cubicBezTo>
                <a:cubicBezTo>
                  <a:pt x="37391" y="32471"/>
                  <a:pt x="36658" y="34621"/>
                  <a:pt x="35395" y="36101"/>
                </a:cubicBezTo>
                <a:cubicBezTo>
                  <a:pt x="33476" y="38350"/>
                  <a:pt x="30704" y="38639"/>
                  <a:pt x="28555" y="36815"/>
                </a:cubicBezTo>
                <a:cubicBezTo>
                  <a:pt x="27860" y="39948"/>
                  <a:pt x="25999" y="42343"/>
                  <a:pt x="23667" y="43106"/>
                </a:cubicBezTo>
                <a:cubicBezTo>
                  <a:pt x="20919" y="44005"/>
                  <a:pt x="18051" y="42473"/>
                  <a:pt x="16480" y="39266"/>
                </a:cubicBezTo>
                <a:cubicBezTo>
                  <a:pt x="12772" y="42310"/>
                  <a:pt x="7956" y="40599"/>
                  <a:pt x="5804" y="35472"/>
                </a:cubicBezTo>
                <a:cubicBezTo>
                  <a:pt x="3690" y="35809"/>
                  <a:pt x="1705" y="34024"/>
                  <a:pt x="1110" y="31250"/>
                </a:cubicBezTo>
                <a:cubicBezTo>
                  <a:pt x="679" y="29243"/>
                  <a:pt x="1060" y="27077"/>
                  <a:pt x="2113" y="25551"/>
                </a:cubicBezTo>
                <a:cubicBezTo>
                  <a:pt x="619" y="24354"/>
                  <a:pt x="-213" y="22057"/>
                  <a:pt x="-5" y="19704"/>
                </a:cubicBezTo>
                <a:cubicBezTo>
                  <a:pt x="239" y="16949"/>
                  <a:pt x="1845" y="14791"/>
                  <a:pt x="3863" y="14507"/>
                </a:cubicBezTo>
                <a:cubicBezTo>
                  <a:pt x="3875" y="14461"/>
                  <a:pt x="3888" y="14416"/>
                  <a:pt x="3900" y="14370"/>
                </a:cubicBezTo>
                <a:close/>
              </a:path>
              <a:path w="5286412" h="785818">
                <a:moveTo>
                  <a:pt x="-589175" y="311231"/>
                </a:moveTo>
                <a:cubicBezTo>
                  <a:pt x="-589175" y="323286"/>
                  <a:pt x="-598948" y="333059"/>
                  <a:pt x="-611003" y="333059"/>
                </a:cubicBezTo>
                <a:cubicBezTo>
                  <a:pt x="-623058" y="333059"/>
                  <a:pt x="-632831" y="323286"/>
                  <a:pt x="-632831" y="311231"/>
                </a:cubicBezTo>
                <a:cubicBezTo>
                  <a:pt x="-632831" y="299176"/>
                  <a:pt x="-623058" y="289403"/>
                  <a:pt x="-611003" y="289403"/>
                </a:cubicBezTo>
                <a:cubicBezTo>
                  <a:pt x="-598948" y="289403"/>
                  <a:pt x="-589175" y="299176"/>
                  <a:pt x="-589175" y="311231"/>
                </a:cubicBezTo>
                <a:close/>
              </a:path>
              <a:path w="5286412" h="785818">
                <a:moveTo>
                  <a:pt x="-365929" y="316286"/>
                </a:moveTo>
                <a:cubicBezTo>
                  <a:pt x="-365929" y="340397"/>
                  <a:pt x="-385475" y="359943"/>
                  <a:pt x="-409586" y="359943"/>
                </a:cubicBezTo>
                <a:cubicBezTo>
                  <a:pt x="-433697" y="359943"/>
                  <a:pt x="-453243" y="340397"/>
                  <a:pt x="-453243" y="316286"/>
                </a:cubicBezTo>
                <a:cubicBezTo>
                  <a:pt x="-453243" y="292175"/>
                  <a:pt x="-433697" y="272629"/>
                  <a:pt x="-409586" y="272629"/>
                </a:cubicBezTo>
                <a:cubicBezTo>
                  <a:pt x="-385475" y="272629"/>
                  <a:pt x="-365929" y="292175"/>
                  <a:pt x="-365929" y="316286"/>
                </a:cubicBezTo>
                <a:close/>
              </a:path>
              <a:path w="5286412" h="785818">
                <a:moveTo>
                  <a:pt x="-99041" y="322437"/>
                </a:moveTo>
                <a:cubicBezTo>
                  <a:pt x="-99041" y="358603"/>
                  <a:pt x="-128360" y="387922"/>
                  <a:pt x="-164526" y="387922"/>
                </a:cubicBezTo>
                <a:cubicBezTo>
                  <a:pt x="-200692" y="387922"/>
                  <a:pt x="-230011" y="358603"/>
                  <a:pt x="-230011" y="322437"/>
                </a:cubicBezTo>
                <a:cubicBezTo>
                  <a:pt x="-230011" y="286271"/>
                  <a:pt x="-200692" y="256952"/>
                  <a:pt x="-164526" y="256952"/>
                </a:cubicBezTo>
                <a:cubicBezTo>
                  <a:pt x="-128360" y="256952"/>
                  <a:pt x="-99041" y="286271"/>
                  <a:pt x="-99041" y="322437"/>
                </a:cubicBezTo>
                <a:close/>
              </a:path>
              <a:path w="43200" h="43200" fill="none" extrusionOk="0">
                <a:moveTo>
                  <a:pt x="4693" y="26177"/>
                </a:moveTo>
                <a:cubicBezTo>
                  <a:pt x="3809" y="26271"/>
                  <a:pt x="2925" y="25993"/>
                  <a:pt x="2160" y="25380"/>
                </a:cubicBezTo>
                <a:moveTo>
                  <a:pt x="6928" y="34899"/>
                </a:moveTo>
                <a:cubicBezTo>
                  <a:pt x="6573" y="35092"/>
                  <a:pt x="6200" y="35220"/>
                  <a:pt x="5820" y="35280"/>
                </a:cubicBezTo>
                <a:moveTo>
                  <a:pt x="16478" y="39090"/>
                </a:moveTo>
                <a:cubicBezTo>
                  <a:pt x="16211" y="38544"/>
                  <a:pt x="15987" y="37961"/>
                  <a:pt x="15810" y="37350"/>
                </a:cubicBezTo>
                <a:moveTo>
                  <a:pt x="28827" y="34751"/>
                </a:moveTo>
                <a:cubicBezTo>
                  <a:pt x="28788" y="35398"/>
                  <a:pt x="28698" y="36038"/>
                  <a:pt x="28560" y="36660"/>
                </a:cubicBezTo>
                <a:moveTo>
                  <a:pt x="34129" y="22954"/>
                </a:moveTo>
                <a:cubicBezTo>
                  <a:pt x="36133" y="24282"/>
                  <a:pt x="37398" y="27058"/>
                  <a:pt x="37380" y="30090"/>
                </a:cubicBezTo>
                <a:moveTo>
                  <a:pt x="41798" y="15354"/>
                </a:move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cubicBezTo>
                  <a:pt x="38379" y="5843"/>
                  <a:pt x="38405" y="6266"/>
                  <a:pt x="38400" y="6690"/>
                </a:cubicBezTo>
                <a:moveTo>
                  <a:pt x="29078" y="3952"/>
                </a:moveTo>
                <a:cubicBezTo>
                  <a:pt x="29267" y="3369"/>
                  <a:pt x="29516" y="2826"/>
                  <a:pt x="29820" y="2340"/>
                </a:cubicBezTo>
                <a:moveTo>
                  <a:pt x="22141" y="4720"/>
                </a:moveTo>
                <a:cubicBezTo>
                  <a:pt x="22218" y="4238"/>
                  <a:pt x="22339" y="3771"/>
                  <a:pt x="22500" y="3330"/>
                </a:cubicBezTo>
                <a:moveTo>
                  <a:pt x="14000" y="5192"/>
                </a:moveTo>
                <a:cubicBezTo>
                  <a:pt x="14472" y="5568"/>
                  <a:pt x="14908" y="6021"/>
                  <a:pt x="15300" y="6540"/>
                </a:cubicBezTo>
                <a:moveTo>
                  <a:pt x="4127" y="15789"/>
                </a:moveTo>
                <a:cubicBezTo>
                  <a:pt x="4024" y="15325"/>
                  <a:pt x="3948" y="14851"/>
                  <a:pt x="3900" y="14370"/>
                </a:cubicBezTo>
              </a:path>
            </a:pathLst>
          </a:cu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Первый – 3 рейса, второй – 2 рейса.</a:t>
            </a:r>
            <a:endParaRPr lang="ru-RU" sz="2800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Выноска-облако 37"/>
          <p:cNvSpPr/>
          <p:nvPr/>
        </p:nvSpPr>
        <p:spPr>
          <a:xfrm>
            <a:off x="1724004" y="438128"/>
            <a:ext cx="5786478" cy="1214446"/>
          </a:xfrm>
          <a:prstGeom prst="cloudCallout">
            <a:avLst>
              <a:gd name="adj1" fmla="val -42859"/>
              <a:gd name="adj2" fmla="val -5375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Сколько раз за сутки эти катера встретятся?</a:t>
            </a:r>
            <a:endParaRPr lang="ru-RU" sz="24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олилиния 38"/>
          <p:cNvSpPr/>
          <p:nvPr/>
        </p:nvSpPr>
        <p:spPr>
          <a:xfrm>
            <a:off x="467430" y="4581160"/>
            <a:ext cx="2214578" cy="914400"/>
          </a:xfrm>
          <a:custGeom>
            <a:avLst/>
            <a:gdLst>
              <a:gd name="connsiteX0" fmla="*/ -6 w 2214578"/>
              <a:gd name="connsiteY0" fmla="*/ 588057 h 914400"/>
              <a:gd name="connsiteX1" fmla="*/ 341019 w 2214578"/>
              <a:gd name="connsiteY1" fmla="*/ 406949 h 914400"/>
              <a:gd name="connsiteX2" fmla="*/ 219311 w 2214578"/>
              <a:gd name="connsiteY2" fmla="*/ 181109 h 914400"/>
              <a:gd name="connsiteX3" fmla="*/ 766270 w 2214578"/>
              <a:gd name="connsiteY3" fmla="*/ 181109 h 914400"/>
              <a:gd name="connsiteX4" fmla="*/ 1107289 w 2214578"/>
              <a:gd name="connsiteY4" fmla="*/ 0 h 914400"/>
              <a:gd name="connsiteX5" fmla="*/ 1448308 w 2214578"/>
              <a:gd name="connsiteY5" fmla="*/ 181109 h 914400"/>
              <a:gd name="connsiteX6" fmla="*/ 1995267 w 2214578"/>
              <a:gd name="connsiteY6" fmla="*/ 181109 h 914400"/>
              <a:gd name="connsiteX7" fmla="*/ 1873559 w 2214578"/>
              <a:gd name="connsiteY7" fmla="*/ 406949 h 914400"/>
              <a:gd name="connsiteX8" fmla="*/ 2214584 w 2214578"/>
              <a:gd name="connsiteY8" fmla="*/ 588057 h 914400"/>
              <a:gd name="connsiteX9" fmla="*/ 1721788 w 2214578"/>
              <a:gd name="connsiteY9" fmla="*/ 688565 h 914400"/>
              <a:gd name="connsiteX10" fmla="*/ 1600076 w 2214578"/>
              <a:gd name="connsiteY10" fmla="*/ 914405 h 914400"/>
              <a:gd name="connsiteX11" fmla="*/ 1107289 w 2214578"/>
              <a:gd name="connsiteY11" fmla="*/ 813896 h 914400"/>
              <a:gd name="connsiteX12" fmla="*/ 614502 w 2214578"/>
              <a:gd name="connsiteY12" fmla="*/ 914405 h 914400"/>
              <a:gd name="connsiteX13" fmla="*/ 492790 w 2214578"/>
              <a:gd name="connsiteY13" fmla="*/ 688565 h 914400"/>
              <a:gd name="connsiteX14" fmla="*/ -6 w 2214578"/>
              <a:gd name="connsiteY14" fmla="*/ 588057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214578" h="914400">
                <a:moveTo>
                  <a:pt x="-6" y="588057"/>
                </a:moveTo>
                <a:lnTo>
                  <a:pt x="341019" y="406949"/>
                </a:lnTo>
                <a:lnTo>
                  <a:pt x="219311" y="181109"/>
                </a:lnTo>
                <a:lnTo>
                  <a:pt x="766270" y="181109"/>
                </a:lnTo>
                <a:lnTo>
                  <a:pt x="1107289" y="0"/>
                </a:lnTo>
                <a:lnTo>
                  <a:pt x="1448308" y="181109"/>
                </a:lnTo>
                <a:lnTo>
                  <a:pt x="1995267" y="181109"/>
                </a:lnTo>
                <a:lnTo>
                  <a:pt x="1873559" y="406949"/>
                </a:lnTo>
                <a:lnTo>
                  <a:pt x="2214584" y="588057"/>
                </a:lnTo>
                <a:lnTo>
                  <a:pt x="1721788" y="688565"/>
                </a:lnTo>
                <a:lnTo>
                  <a:pt x="1600076" y="914405"/>
                </a:lnTo>
                <a:lnTo>
                  <a:pt x="1107289" y="813896"/>
                </a:lnTo>
                <a:lnTo>
                  <a:pt x="614502" y="914405"/>
                </a:lnTo>
                <a:lnTo>
                  <a:pt x="492790" y="688565"/>
                </a:lnTo>
                <a:lnTo>
                  <a:pt x="-6" y="588057"/>
                </a:lnTo>
                <a:close/>
              </a:path>
            </a:pathLst>
          </a:cu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 раза</a:t>
            </a:r>
            <a:endParaRPr lang="ru-RU" sz="3200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Выноска-облако 39"/>
          <p:cNvSpPr/>
          <p:nvPr/>
        </p:nvSpPr>
        <p:spPr>
          <a:xfrm>
            <a:off x="2000232" y="428604"/>
            <a:ext cx="5786478" cy="1214446"/>
          </a:xfrm>
          <a:prstGeom prst="cloudCallout">
            <a:avLst>
              <a:gd name="adj1" fmla="val -47599"/>
              <a:gd name="adj2" fmla="val -9139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какое время это будет происходить?</a:t>
            </a:r>
            <a:endParaRPr lang="ru-RU" sz="24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Полилиния 40"/>
          <p:cNvSpPr/>
          <p:nvPr/>
        </p:nvSpPr>
        <p:spPr>
          <a:xfrm>
            <a:off x="2771750" y="4572008"/>
            <a:ext cx="6086530" cy="857256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" fmla="*/ -1713052 w 5500758"/>
              <a:gd name="connsiteY0" fmla="*/ 1284401 h 857256"/>
              <a:gd name="connsiteX1" fmla="*/ -1736865 w 5500758"/>
              <a:gd name="connsiteY1" fmla="*/ 1308214 h 857256"/>
              <a:gd name="connsiteX2" fmla="*/ -1760678 w 5500758"/>
              <a:gd name="connsiteY2" fmla="*/ 1284401 h 857256"/>
              <a:gd name="connsiteX3" fmla="*/ -1736865 w 5500758"/>
              <a:gd name="connsiteY3" fmla="*/ 1260588 h 857256"/>
              <a:gd name="connsiteX4" fmla="*/ -1713052 w 5500758"/>
              <a:gd name="connsiteY4" fmla="*/ 1284401 h 857256"/>
              <a:gd name="connsiteX0" fmla="*/ -789200 w 5500758"/>
              <a:gd name="connsiteY0" fmla="*/ 1112752 h 857256"/>
              <a:gd name="connsiteX1" fmla="*/ -836825 w 5500758"/>
              <a:gd name="connsiteY1" fmla="*/ 1160377 h 857256"/>
              <a:gd name="connsiteX2" fmla="*/ -884450 w 5500758"/>
              <a:gd name="connsiteY2" fmla="*/ 1112752 h 857256"/>
              <a:gd name="connsiteX3" fmla="*/ -836825 w 5500758"/>
              <a:gd name="connsiteY3" fmla="*/ 1065127 h 857256"/>
              <a:gd name="connsiteX4" fmla="*/ -789200 w 5500758"/>
              <a:gd name="connsiteY4" fmla="*/ 1112752 h 857256"/>
              <a:gd name="connsiteX0" fmla="*/ 181434 w 5500758"/>
              <a:gd name="connsiteY0" fmla="*/ 932182 h 857256"/>
              <a:gd name="connsiteX1" fmla="*/ 109996 w 5500758"/>
              <a:gd name="connsiteY1" fmla="*/ 1003620 h 857256"/>
              <a:gd name="connsiteX2" fmla="*/ 38558 w 5500758"/>
              <a:gd name="connsiteY2" fmla="*/ 932182 h 857256"/>
              <a:gd name="connsiteX3" fmla="*/ 109996 w 5500758"/>
              <a:gd name="connsiteY3" fmla="*/ 860744 h 857256"/>
              <a:gd name="connsiteX4" fmla="*/ 181434 w 5500758"/>
              <a:gd name="connsiteY4" fmla="*/ 932182 h 857256"/>
              <a:gd name="connsiteX0" fmla="*/ 4693 w 43200"/>
              <a:gd name="connsiteY0" fmla="*/ 26177 h 43200"/>
              <a:gd name="connsiteX1" fmla="*/ 2160 w 43200"/>
              <a:gd name="connsiteY1" fmla="*/ 25380 h 43200"/>
              <a:gd name="connsiteX2" fmla="*/ 6928 w 43200"/>
              <a:gd name="connsiteY2" fmla="*/ 34899 h 43200"/>
              <a:gd name="connsiteX3" fmla="*/ 5820 w 43200"/>
              <a:gd name="connsiteY3" fmla="*/ 35280 h 43200"/>
              <a:gd name="connsiteX4" fmla="*/ 16478 w 43200"/>
              <a:gd name="connsiteY4" fmla="*/ 39090 h 43200"/>
              <a:gd name="connsiteX5" fmla="*/ 15810 w 43200"/>
              <a:gd name="connsiteY5" fmla="*/ 37350 h 43200"/>
              <a:gd name="connsiteX6" fmla="*/ 28827 w 43200"/>
              <a:gd name="connsiteY6" fmla="*/ 34751 h 43200"/>
              <a:gd name="connsiteX7" fmla="*/ 28560 w 43200"/>
              <a:gd name="connsiteY7" fmla="*/ 36660 h 43200"/>
              <a:gd name="connsiteX8" fmla="*/ 34129 w 43200"/>
              <a:gd name="connsiteY8" fmla="*/ 22954 h 43200"/>
              <a:gd name="connsiteX9" fmla="*/ 37380 w 43200"/>
              <a:gd name="connsiteY9" fmla="*/ 30090 h 43200"/>
              <a:gd name="connsiteX10" fmla="*/ 41798 w 43200"/>
              <a:gd name="connsiteY10" fmla="*/ 15354 h 43200"/>
              <a:gd name="connsiteX11" fmla="*/ 40350 w 43200"/>
              <a:gd name="connsiteY11" fmla="*/ 18030 h 43200"/>
              <a:gd name="connsiteX12" fmla="*/ 38324 w 43200"/>
              <a:gd name="connsiteY12" fmla="*/ 5426 h 43200"/>
              <a:gd name="connsiteX13" fmla="*/ 38400 w 43200"/>
              <a:gd name="connsiteY13" fmla="*/ 6690 h 43200"/>
              <a:gd name="connsiteX14" fmla="*/ 29078 w 43200"/>
              <a:gd name="connsiteY14" fmla="*/ 3952 h 43200"/>
              <a:gd name="connsiteX15" fmla="*/ 29820 w 43200"/>
              <a:gd name="connsiteY15" fmla="*/ 2340 h 43200"/>
              <a:gd name="connsiteX16" fmla="*/ 22141 w 43200"/>
              <a:gd name="connsiteY16" fmla="*/ 4720 h 43200"/>
              <a:gd name="connsiteX17" fmla="*/ 22500 w 43200"/>
              <a:gd name="connsiteY17" fmla="*/ 3330 h 43200"/>
              <a:gd name="connsiteX18" fmla="*/ 14000 w 43200"/>
              <a:gd name="connsiteY18" fmla="*/ 5192 h 43200"/>
              <a:gd name="connsiteX19" fmla="*/ 15300 w 43200"/>
              <a:gd name="connsiteY19" fmla="*/ 6540 h 43200"/>
              <a:gd name="connsiteX20" fmla="*/ 4127 w 43200"/>
              <a:gd name="connsiteY20" fmla="*/ 15789 h 43200"/>
              <a:gd name="connsiteX21" fmla="*/ 3900 w 43200"/>
              <a:gd name="connsiteY21" fmla="*/ 14370 h 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200" h="43200">
                <a:moveTo>
                  <a:pt x="3900" y="14370"/>
                </a:moveTo>
                <a:cubicBezTo>
                  <a:pt x="3629" y="11657"/>
                  <a:pt x="4261" y="8921"/>
                  <a:pt x="5623" y="6907"/>
                </a:cubicBezTo>
                <a:cubicBezTo>
                  <a:pt x="7775" y="3726"/>
                  <a:pt x="11264" y="3017"/>
                  <a:pt x="14005" y="5202"/>
                </a:cubicBezTo>
                <a:cubicBezTo>
                  <a:pt x="15678" y="909"/>
                  <a:pt x="19914" y="22"/>
                  <a:pt x="22456" y="3432"/>
                </a:cubicBezTo>
                <a:cubicBezTo>
                  <a:pt x="23097" y="1683"/>
                  <a:pt x="24328" y="474"/>
                  <a:pt x="25749" y="200"/>
                </a:cubicBezTo>
                <a:cubicBezTo>
                  <a:pt x="27313" y="-102"/>
                  <a:pt x="28875" y="770"/>
                  <a:pt x="29833" y="2481"/>
                </a:cubicBezTo>
                <a:cubicBezTo>
                  <a:pt x="31215" y="267"/>
                  <a:pt x="33501" y="-460"/>
                  <a:pt x="35463" y="690"/>
                </a:cubicBezTo>
                <a:cubicBezTo>
                  <a:pt x="36958" y="1566"/>
                  <a:pt x="38030" y="3400"/>
                  <a:pt x="38318" y="5576"/>
                </a:cubicBezTo>
                <a:cubicBezTo>
                  <a:pt x="40046" y="6218"/>
                  <a:pt x="41422" y="7998"/>
                  <a:pt x="41982" y="10318"/>
                </a:cubicBezTo>
                <a:cubicBezTo>
                  <a:pt x="42389" y="12002"/>
                  <a:pt x="42331" y="13831"/>
                  <a:pt x="41818" y="15460"/>
                </a:cubicBezTo>
                <a:cubicBezTo>
                  <a:pt x="43079" y="17694"/>
                  <a:pt x="43520" y="20590"/>
                  <a:pt x="43016" y="23322"/>
                </a:cubicBezTo>
                <a:cubicBezTo>
                  <a:pt x="42346" y="26954"/>
                  <a:pt x="40128" y="29674"/>
                  <a:pt x="37404" y="30204"/>
                </a:cubicBezTo>
                <a:cubicBezTo>
                  <a:pt x="37391" y="32471"/>
                  <a:pt x="36658" y="34621"/>
                  <a:pt x="35395" y="36101"/>
                </a:cubicBezTo>
                <a:cubicBezTo>
                  <a:pt x="33476" y="38350"/>
                  <a:pt x="30704" y="38639"/>
                  <a:pt x="28555" y="36815"/>
                </a:cubicBezTo>
                <a:cubicBezTo>
                  <a:pt x="27860" y="39948"/>
                  <a:pt x="25999" y="42343"/>
                  <a:pt x="23667" y="43106"/>
                </a:cubicBezTo>
                <a:cubicBezTo>
                  <a:pt x="20919" y="44005"/>
                  <a:pt x="18051" y="42473"/>
                  <a:pt x="16480" y="39266"/>
                </a:cubicBezTo>
                <a:cubicBezTo>
                  <a:pt x="12772" y="42310"/>
                  <a:pt x="7956" y="40599"/>
                  <a:pt x="5804" y="35472"/>
                </a:cubicBezTo>
                <a:cubicBezTo>
                  <a:pt x="3690" y="35809"/>
                  <a:pt x="1705" y="34024"/>
                  <a:pt x="1110" y="31250"/>
                </a:cubicBezTo>
                <a:cubicBezTo>
                  <a:pt x="679" y="29243"/>
                  <a:pt x="1060" y="27077"/>
                  <a:pt x="2113" y="25551"/>
                </a:cubicBezTo>
                <a:cubicBezTo>
                  <a:pt x="619" y="24354"/>
                  <a:pt x="-213" y="22057"/>
                  <a:pt x="-5" y="19704"/>
                </a:cubicBezTo>
                <a:cubicBezTo>
                  <a:pt x="239" y="16949"/>
                  <a:pt x="1845" y="14791"/>
                  <a:pt x="3863" y="14507"/>
                </a:cubicBezTo>
                <a:cubicBezTo>
                  <a:pt x="3875" y="14461"/>
                  <a:pt x="3888" y="14416"/>
                  <a:pt x="3900" y="14370"/>
                </a:cubicBezTo>
                <a:close/>
              </a:path>
              <a:path w="5500758" h="857256">
                <a:moveTo>
                  <a:pt x="-1713052" y="1284401"/>
                </a:moveTo>
                <a:cubicBezTo>
                  <a:pt x="-1713052" y="1297553"/>
                  <a:pt x="-1723713" y="1308214"/>
                  <a:pt x="-1736865" y="1308214"/>
                </a:cubicBezTo>
                <a:cubicBezTo>
                  <a:pt x="-1750017" y="1308214"/>
                  <a:pt x="-1760678" y="1297553"/>
                  <a:pt x="-1760678" y="1284401"/>
                </a:cubicBezTo>
                <a:cubicBezTo>
                  <a:pt x="-1760678" y="1271249"/>
                  <a:pt x="-1750017" y="1260588"/>
                  <a:pt x="-1736865" y="1260588"/>
                </a:cubicBezTo>
                <a:cubicBezTo>
                  <a:pt x="-1723713" y="1260588"/>
                  <a:pt x="-1713052" y="1271249"/>
                  <a:pt x="-1713052" y="1284401"/>
                </a:cubicBezTo>
                <a:close/>
              </a:path>
              <a:path w="5500758" h="857256">
                <a:moveTo>
                  <a:pt x="-789200" y="1112752"/>
                </a:moveTo>
                <a:cubicBezTo>
                  <a:pt x="-789200" y="1139055"/>
                  <a:pt x="-810522" y="1160377"/>
                  <a:pt x="-836825" y="1160377"/>
                </a:cubicBezTo>
                <a:cubicBezTo>
                  <a:pt x="-863128" y="1160377"/>
                  <a:pt x="-884450" y="1139055"/>
                  <a:pt x="-884450" y="1112752"/>
                </a:cubicBezTo>
                <a:cubicBezTo>
                  <a:pt x="-884450" y="1086449"/>
                  <a:pt x="-863128" y="1065127"/>
                  <a:pt x="-836825" y="1065127"/>
                </a:cubicBezTo>
                <a:cubicBezTo>
                  <a:pt x="-810522" y="1065127"/>
                  <a:pt x="-789200" y="1086449"/>
                  <a:pt x="-789200" y="1112752"/>
                </a:cubicBezTo>
                <a:close/>
              </a:path>
              <a:path w="5500758" h="857256">
                <a:moveTo>
                  <a:pt x="181434" y="932182"/>
                </a:moveTo>
                <a:cubicBezTo>
                  <a:pt x="181434" y="971636"/>
                  <a:pt x="149450" y="1003620"/>
                  <a:pt x="109996" y="1003620"/>
                </a:cubicBezTo>
                <a:cubicBezTo>
                  <a:pt x="70542" y="1003620"/>
                  <a:pt x="38558" y="971636"/>
                  <a:pt x="38558" y="932182"/>
                </a:cubicBezTo>
                <a:cubicBezTo>
                  <a:pt x="38558" y="892728"/>
                  <a:pt x="70542" y="860744"/>
                  <a:pt x="109996" y="860744"/>
                </a:cubicBezTo>
                <a:cubicBezTo>
                  <a:pt x="149450" y="860744"/>
                  <a:pt x="181434" y="892728"/>
                  <a:pt x="181434" y="932182"/>
                </a:cubicBezTo>
                <a:close/>
              </a:path>
              <a:path w="43200" h="43200" fill="none" extrusionOk="0">
                <a:moveTo>
                  <a:pt x="4693" y="26177"/>
                </a:moveTo>
                <a:cubicBezTo>
                  <a:pt x="3809" y="26271"/>
                  <a:pt x="2925" y="25993"/>
                  <a:pt x="2160" y="25380"/>
                </a:cubicBezTo>
                <a:moveTo>
                  <a:pt x="6928" y="34899"/>
                </a:moveTo>
                <a:cubicBezTo>
                  <a:pt x="6573" y="35092"/>
                  <a:pt x="6200" y="35220"/>
                  <a:pt x="5820" y="35280"/>
                </a:cubicBezTo>
                <a:moveTo>
                  <a:pt x="16478" y="39090"/>
                </a:moveTo>
                <a:cubicBezTo>
                  <a:pt x="16211" y="38544"/>
                  <a:pt x="15987" y="37961"/>
                  <a:pt x="15810" y="37350"/>
                </a:cubicBezTo>
                <a:moveTo>
                  <a:pt x="28827" y="34751"/>
                </a:moveTo>
                <a:cubicBezTo>
                  <a:pt x="28788" y="35398"/>
                  <a:pt x="28698" y="36038"/>
                  <a:pt x="28560" y="36660"/>
                </a:cubicBezTo>
                <a:moveTo>
                  <a:pt x="34129" y="22954"/>
                </a:moveTo>
                <a:cubicBezTo>
                  <a:pt x="36133" y="24282"/>
                  <a:pt x="37398" y="27058"/>
                  <a:pt x="37380" y="30090"/>
                </a:cubicBezTo>
                <a:moveTo>
                  <a:pt x="41798" y="15354"/>
                </a:move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cubicBezTo>
                  <a:pt x="38379" y="5843"/>
                  <a:pt x="38405" y="6266"/>
                  <a:pt x="38400" y="6690"/>
                </a:cubicBezTo>
                <a:moveTo>
                  <a:pt x="29078" y="3952"/>
                </a:moveTo>
                <a:cubicBezTo>
                  <a:pt x="29267" y="3369"/>
                  <a:pt x="29516" y="2826"/>
                  <a:pt x="29820" y="2340"/>
                </a:cubicBezTo>
                <a:moveTo>
                  <a:pt x="22141" y="4720"/>
                </a:moveTo>
                <a:cubicBezTo>
                  <a:pt x="22218" y="4238"/>
                  <a:pt x="22339" y="3771"/>
                  <a:pt x="22500" y="3330"/>
                </a:cubicBezTo>
                <a:moveTo>
                  <a:pt x="14000" y="5192"/>
                </a:moveTo>
                <a:cubicBezTo>
                  <a:pt x="14472" y="5568"/>
                  <a:pt x="14908" y="6021"/>
                  <a:pt x="15300" y="6540"/>
                </a:cubicBezTo>
                <a:moveTo>
                  <a:pt x="4127" y="15789"/>
                </a:moveTo>
                <a:cubicBezTo>
                  <a:pt x="4024" y="15325"/>
                  <a:pt x="3948" y="14851"/>
                  <a:pt x="3900" y="14370"/>
                </a:cubicBezTo>
              </a:path>
            </a:pathLst>
          </a:cu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14 ч, 20 ч, в 2 ч ночи, в 8 утра.</a:t>
            </a:r>
            <a:endParaRPr lang="ru-RU" sz="2800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Дата 2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10.05.2012</a:t>
            </a:r>
            <a:endParaRPr lang="ru-RU" dirty="0"/>
          </a:p>
        </p:txBody>
      </p:sp>
      <p:sp>
        <p:nvSpPr>
          <p:cNvPr id="30" name="Номер слайда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31" name="Нижний колонтитул 3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www.konspekturoka.ru</a:t>
            </a:r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820"/>
                            </p:stCondLst>
                            <p:childTnLst>
                              <p:par>
                                <p:cTn id="4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820"/>
                            </p:stCondLst>
                            <p:childTnLst>
                              <p:par>
                                <p:cTn id="5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500"/>
                            </p:stCondLst>
                            <p:childTnLst>
                              <p:par>
                                <p:cTn id="10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1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6" dur="5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5" grpId="0"/>
      <p:bldP spid="7" grpId="0"/>
      <p:bldP spid="9" grpId="0" animBg="1"/>
      <p:bldP spid="9" grpId="1" animBg="1"/>
      <p:bldP spid="25" grpId="0" animBg="1"/>
      <p:bldP spid="26" grpId="0" animBg="1"/>
      <p:bldP spid="32" grpId="0"/>
      <p:bldP spid="27649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03119" y="980660"/>
            <a:ext cx="4937762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Обозначение: НОК (2; 3) = 6.</a:t>
            </a:r>
            <a:endParaRPr lang="ru-RU" sz="2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43174" y="1500174"/>
            <a:ext cx="3544560" cy="4001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Алгоритм нахождения НОК:</a:t>
            </a:r>
            <a:endParaRPr lang="ru-RU" sz="2000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868" y="3143248"/>
            <a:ext cx="1061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Пример:</a:t>
            </a: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3429000"/>
            <a:ext cx="7143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Найдите наименьшее общее кратное чисел:  75 и 60.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571604" y="3929066"/>
          <a:ext cx="1000132" cy="1828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00066"/>
                <a:gridCol w="50006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  <a:endParaRPr lang="ru-RU" sz="24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24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3</a:t>
                      </a:r>
                      <a:endParaRPr lang="ru-RU" sz="24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1</a:t>
                      </a:r>
                      <a:endParaRPr lang="ru-RU" sz="24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sz="24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928926" y="3929066"/>
          <a:ext cx="1119174" cy="2286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59587"/>
                <a:gridCol w="559587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lang="ru-RU" sz="24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24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24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3</a:t>
                      </a:r>
                      <a:endParaRPr lang="ru-RU" sz="24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  <a:endParaRPr lang="ru-RU" sz="24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sz="24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286248" y="4572008"/>
            <a:ext cx="26564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75 = 3 ∙ 5∙ 5</a:t>
            </a:r>
            <a:endParaRPr lang="ru-RU" sz="4000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14810" y="4071942"/>
            <a:ext cx="31694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60 = 2∙ 2∙ 3 ∙ 5</a:t>
            </a:r>
            <a:endParaRPr lang="ru-RU" sz="4000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55470" y="6143644"/>
            <a:ext cx="81403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НОК (75; 60) 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 3 ∙ 5 ∙ 5∙ 2∙ 2 = 75∙ 2 ∙ 2 </a:t>
            </a: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 300.  </a:t>
            </a:r>
            <a:endParaRPr lang="ru-RU" sz="32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Кольцо 22"/>
          <p:cNvSpPr/>
          <p:nvPr/>
        </p:nvSpPr>
        <p:spPr>
          <a:xfrm>
            <a:off x="5368300" y="4653170"/>
            <a:ext cx="1610510" cy="573220"/>
          </a:xfrm>
          <a:prstGeom prst="donut">
            <a:avLst>
              <a:gd name="adj" fmla="val 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Кольцо 23"/>
          <p:cNvSpPr/>
          <p:nvPr/>
        </p:nvSpPr>
        <p:spPr>
          <a:xfrm>
            <a:off x="3491850" y="6165380"/>
            <a:ext cx="1440200" cy="576080"/>
          </a:xfrm>
          <a:prstGeom prst="donut">
            <a:avLst>
              <a:gd name="adj" fmla="val 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i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Кольцо 24"/>
          <p:cNvSpPr/>
          <p:nvPr/>
        </p:nvSpPr>
        <p:spPr>
          <a:xfrm>
            <a:off x="5204850" y="4210060"/>
            <a:ext cx="951370" cy="474920"/>
          </a:xfrm>
          <a:prstGeom prst="donut">
            <a:avLst>
              <a:gd name="adj" fmla="val 0"/>
            </a:avLst>
          </a:prstGeom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Кольцо 25"/>
          <p:cNvSpPr/>
          <p:nvPr/>
        </p:nvSpPr>
        <p:spPr>
          <a:xfrm>
            <a:off x="4860040" y="6240250"/>
            <a:ext cx="936130" cy="429200"/>
          </a:xfrm>
          <a:prstGeom prst="donut">
            <a:avLst>
              <a:gd name="adj" fmla="val 0"/>
            </a:avLst>
          </a:prstGeom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i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14282" y="1857364"/>
            <a:ext cx="79296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1450" fontAlgn="base">
              <a:spcBef>
                <a:spcPct val="0"/>
              </a:spcBef>
              <a:spcAft>
                <a:spcPct val="0"/>
              </a:spcAft>
              <a:tabLst>
                <a:tab pos="354013" algn="l"/>
              </a:tabLst>
            </a:pPr>
            <a:r>
              <a:rPr lang="ru-RU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Разложить все числа на простые множители.</a:t>
            </a:r>
            <a:endPara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14282" y="2214554"/>
            <a:ext cx="81439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1450" eaLnBrk="0" fontAlgn="base" hangingPunct="0">
              <a:spcBef>
                <a:spcPct val="0"/>
              </a:spcBef>
              <a:spcAft>
                <a:spcPct val="0"/>
              </a:spcAft>
              <a:tabLst>
                <a:tab pos="354013" algn="l"/>
              </a:tabLst>
            </a:pPr>
            <a:r>
              <a:rPr lang="ru-RU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Написать разложение одного из чисел (лучше наибольшего).</a:t>
            </a:r>
            <a:endPara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14282" y="2571744"/>
            <a:ext cx="89297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1450" eaLnBrk="0" fontAlgn="base" hangingPunct="0">
              <a:spcBef>
                <a:spcPct val="0"/>
              </a:spcBef>
              <a:spcAft>
                <a:spcPct val="0"/>
              </a:spcAft>
              <a:tabLst>
                <a:tab pos="354013" algn="l"/>
              </a:tabLst>
            </a:pPr>
            <a:r>
              <a:rPr lang="ru-RU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Дополнить данное разложение теми множителями из разложения  	других чисел, которые не вошли в написанное разложение.</a:t>
            </a:r>
            <a:endPara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0" y="0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Определение. </a:t>
            </a:r>
          </a:p>
          <a:p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Наименьшее натуральное число, которое делится на каждое из данных натуральных чисел, называется </a:t>
            </a:r>
            <a: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наименьшим общим кратным.</a:t>
            </a:r>
            <a:endParaRPr lang="ru-RU" sz="2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10.05.2012</a:t>
            </a:r>
            <a:endParaRPr lang="ru-RU" dirty="0"/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www.konspekturoka.ru</a:t>
            </a:r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6" grpId="0"/>
      <p:bldP spid="7" grpId="0"/>
      <p:bldP spid="10" grpId="0"/>
      <p:bldP spid="11" grpId="0"/>
      <p:bldP spid="20" grpId="0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Выноска-облако 6"/>
          <p:cNvSpPr/>
          <p:nvPr/>
        </p:nvSpPr>
        <p:spPr>
          <a:xfrm>
            <a:off x="683460" y="1772770"/>
            <a:ext cx="8137130" cy="1296180"/>
          </a:xfrm>
          <a:prstGeom prst="cloudCallout">
            <a:avLst>
              <a:gd name="adj1" fmla="val 34856"/>
              <a:gd name="adj2" fmla="val 37775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ln w="1905"/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Нужно </a:t>
            </a:r>
            <a:r>
              <a:rPr lang="ru-RU" sz="3600" b="1" i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найти НОК </a:t>
            </a:r>
            <a:r>
              <a:rPr lang="ru-RU" sz="3600" b="1" i="1" dirty="0" smtClean="0">
                <a:ln w="1905"/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чисел 45 и 60.</a:t>
            </a:r>
            <a:endParaRPr lang="ru-RU" sz="3600" b="1" i="1" dirty="0">
              <a:ln w="1905"/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3410" y="188550"/>
            <a:ext cx="8641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09550" fontAlgn="base">
              <a:spcBef>
                <a:spcPct val="0"/>
              </a:spcBef>
              <a:spcAft>
                <a:spcPct val="0"/>
              </a:spcAft>
              <a:tabLst>
                <a:tab pos="549275" algn="l"/>
              </a:tabLst>
            </a:pPr>
            <a:r>
              <a:rPr lang="ru-RU" sz="20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Вдоль дороги от пункта А поставлены столбы через каждые 45 м. Эти столбы решили заменить другими, поставив их на расстоянии 60 м друг от друга. Найдите расстояние от пункта А до ближайшего столба, который будет стоять на месте старого.</a:t>
            </a:r>
            <a:endParaRPr lang="ru-RU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7430" y="3212970"/>
            <a:ext cx="813713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45 = 2 ∙ 3 ∙ 5          60 = 2 ∙ 5 ∙ 2 ∙ 2</a:t>
            </a:r>
          </a:p>
          <a:p>
            <a:r>
              <a:rPr lang="ru-RU" sz="44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НОК (45; 60) = 60 ∙ 3 = 180,</a:t>
            </a:r>
          </a:p>
          <a:p>
            <a:r>
              <a:rPr lang="ru-RU" sz="44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значит 180 м.   </a:t>
            </a:r>
          </a:p>
          <a:p>
            <a:r>
              <a:rPr lang="ru-RU" sz="44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Ответ: 180 м.</a:t>
            </a:r>
            <a:endParaRPr lang="ru-RU" sz="4400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Кольцо 4"/>
          <p:cNvSpPr/>
          <p:nvPr/>
        </p:nvSpPr>
        <p:spPr>
          <a:xfrm>
            <a:off x="5837700" y="3212970"/>
            <a:ext cx="2592360" cy="792110"/>
          </a:xfrm>
          <a:prstGeom prst="donut">
            <a:avLst>
              <a:gd name="adj" fmla="val 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Кольцо 5"/>
          <p:cNvSpPr/>
          <p:nvPr/>
        </p:nvSpPr>
        <p:spPr>
          <a:xfrm>
            <a:off x="2267680" y="3284980"/>
            <a:ext cx="504070" cy="576080"/>
          </a:xfrm>
          <a:prstGeom prst="donut">
            <a:avLst>
              <a:gd name="adj" fmla="val 0"/>
            </a:avLst>
          </a:prstGeom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10.05.2012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www.konspekturoka.ru</a:t>
            </a:r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uiExpand="1" build="p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10" descr="sailboat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76363">
            <a:off x="8200931" y="3569944"/>
            <a:ext cx="1539369" cy="1285875"/>
          </a:xfrm>
          <a:prstGeom prst="rect">
            <a:avLst/>
          </a:prstGeom>
          <a:noFill/>
        </p:spPr>
      </p:pic>
      <p:pic>
        <p:nvPicPr>
          <p:cNvPr id="29" name="Picture 10" descr="sailboat"/>
          <p:cNvPicPr>
            <a:picLocks noChangeAspect="1" noChangeArrowheads="1" noCrop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21276363" flipH="1">
            <a:off x="5628773" y="3435332"/>
            <a:ext cx="1715186" cy="1285875"/>
          </a:xfrm>
          <a:prstGeom prst="rect">
            <a:avLst/>
          </a:prstGeom>
          <a:noFill/>
        </p:spPr>
      </p:pic>
      <p:pic>
        <p:nvPicPr>
          <p:cNvPr id="31" name="Picture 10" descr="sailboat"/>
          <p:cNvPicPr>
            <a:picLocks noChangeAspect="1" noChangeArrowheads="1" noCrop="1"/>
          </p:cNvPicPr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21276363" flipH="1">
            <a:off x="6843352" y="3432501"/>
            <a:ext cx="1654969" cy="1285875"/>
          </a:xfrm>
          <a:prstGeom prst="rect">
            <a:avLst/>
          </a:prstGeom>
          <a:noFill/>
        </p:spPr>
      </p:pic>
      <p:sp>
        <p:nvSpPr>
          <p:cNvPr id="15" name="Freeform 4"/>
          <p:cNvSpPr>
            <a:spLocks/>
          </p:cNvSpPr>
          <p:nvPr/>
        </p:nvSpPr>
        <p:spPr bwMode="auto">
          <a:xfrm flipH="1">
            <a:off x="-571536" y="4572008"/>
            <a:ext cx="10144196" cy="214314"/>
          </a:xfrm>
          <a:custGeom>
            <a:avLst/>
            <a:gdLst/>
            <a:ahLst/>
            <a:cxnLst>
              <a:cxn ang="0">
                <a:pos x="0" y="816"/>
              </a:cxn>
              <a:cxn ang="0">
                <a:pos x="556" y="99"/>
              </a:cxn>
              <a:cxn ang="0">
                <a:pos x="1010" y="442"/>
              </a:cxn>
              <a:cxn ang="0">
                <a:pos x="697" y="301"/>
              </a:cxn>
              <a:cxn ang="0">
                <a:pos x="455" y="594"/>
              </a:cxn>
              <a:cxn ang="0">
                <a:pos x="727" y="877"/>
              </a:cxn>
              <a:cxn ang="0">
                <a:pos x="1071" y="675"/>
              </a:cxn>
              <a:cxn ang="0">
                <a:pos x="1263" y="311"/>
              </a:cxn>
              <a:cxn ang="0">
                <a:pos x="1627" y="79"/>
              </a:cxn>
              <a:cxn ang="0">
                <a:pos x="1940" y="372"/>
              </a:cxn>
              <a:cxn ang="0">
                <a:pos x="1667" y="281"/>
              </a:cxn>
              <a:cxn ang="0">
                <a:pos x="1485" y="594"/>
              </a:cxn>
              <a:cxn ang="0">
                <a:pos x="1738" y="907"/>
              </a:cxn>
              <a:cxn ang="0">
                <a:pos x="2112" y="715"/>
              </a:cxn>
              <a:cxn ang="0">
                <a:pos x="2213" y="392"/>
              </a:cxn>
              <a:cxn ang="0">
                <a:pos x="2546" y="58"/>
              </a:cxn>
              <a:cxn ang="0">
                <a:pos x="2910" y="382"/>
              </a:cxn>
              <a:cxn ang="0">
                <a:pos x="2607" y="301"/>
              </a:cxn>
              <a:cxn ang="0">
                <a:pos x="2465" y="584"/>
              </a:cxn>
              <a:cxn ang="0">
                <a:pos x="2496" y="756"/>
              </a:cxn>
              <a:cxn ang="0">
                <a:pos x="2839" y="897"/>
              </a:cxn>
              <a:cxn ang="0">
                <a:pos x="3052" y="766"/>
              </a:cxn>
              <a:cxn ang="0">
                <a:pos x="3102" y="614"/>
              </a:cxn>
              <a:cxn ang="0">
                <a:pos x="3183" y="402"/>
              </a:cxn>
              <a:cxn ang="0">
                <a:pos x="3294" y="169"/>
              </a:cxn>
              <a:cxn ang="0">
                <a:pos x="3486" y="48"/>
              </a:cxn>
              <a:cxn ang="0">
                <a:pos x="3708" y="109"/>
              </a:cxn>
              <a:cxn ang="0">
                <a:pos x="3900" y="372"/>
              </a:cxn>
              <a:cxn ang="0">
                <a:pos x="3567" y="240"/>
              </a:cxn>
              <a:cxn ang="0">
                <a:pos x="3456" y="483"/>
              </a:cxn>
              <a:cxn ang="0">
                <a:pos x="3425" y="604"/>
              </a:cxn>
              <a:cxn ang="0">
                <a:pos x="3476" y="756"/>
              </a:cxn>
              <a:cxn ang="0">
                <a:pos x="3587" y="826"/>
              </a:cxn>
              <a:cxn ang="0">
                <a:pos x="3729" y="857"/>
              </a:cxn>
              <a:cxn ang="0">
                <a:pos x="3900" y="796"/>
              </a:cxn>
              <a:cxn ang="0">
                <a:pos x="4133" y="584"/>
              </a:cxn>
              <a:cxn ang="0">
                <a:pos x="4173" y="422"/>
              </a:cxn>
              <a:cxn ang="0">
                <a:pos x="4436" y="18"/>
              </a:cxn>
              <a:cxn ang="0">
                <a:pos x="4871" y="311"/>
              </a:cxn>
              <a:cxn ang="0">
                <a:pos x="4567" y="240"/>
              </a:cxn>
              <a:cxn ang="0">
                <a:pos x="4416" y="503"/>
              </a:cxn>
              <a:cxn ang="0">
                <a:pos x="4416" y="725"/>
              </a:cxn>
              <a:cxn ang="0">
                <a:pos x="4588" y="826"/>
              </a:cxn>
              <a:cxn ang="0">
                <a:pos x="4891" y="867"/>
              </a:cxn>
              <a:cxn ang="0">
                <a:pos x="5073" y="604"/>
              </a:cxn>
              <a:cxn ang="0">
                <a:pos x="5153" y="372"/>
              </a:cxn>
              <a:cxn ang="0">
                <a:pos x="5295" y="129"/>
              </a:cxn>
              <a:cxn ang="0">
                <a:pos x="5497" y="58"/>
              </a:cxn>
              <a:cxn ang="0">
                <a:pos x="5740" y="190"/>
              </a:cxn>
              <a:cxn ang="0">
                <a:pos x="5810" y="442"/>
              </a:cxn>
              <a:cxn ang="0">
                <a:pos x="5578" y="240"/>
              </a:cxn>
              <a:cxn ang="0">
                <a:pos x="5366" y="553"/>
              </a:cxn>
              <a:cxn ang="0">
                <a:pos x="5416" y="725"/>
              </a:cxn>
              <a:cxn ang="0">
                <a:pos x="5537" y="836"/>
              </a:cxn>
              <a:cxn ang="0">
                <a:pos x="5719" y="867"/>
              </a:cxn>
              <a:cxn ang="0">
                <a:pos x="5750" y="766"/>
              </a:cxn>
            </a:cxnLst>
            <a:rect l="0" t="0" r="r" b="b"/>
            <a:pathLst>
              <a:path w="5837" h="927">
                <a:moveTo>
                  <a:pt x="0" y="816"/>
                </a:moveTo>
                <a:cubicBezTo>
                  <a:pt x="194" y="488"/>
                  <a:pt x="388" y="161"/>
                  <a:pt x="556" y="99"/>
                </a:cubicBezTo>
                <a:cubicBezTo>
                  <a:pt x="724" y="37"/>
                  <a:pt x="987" y="408"/>
                  <a:pt x="1010" y="442"/>
                </a:cubicBezTo>
                <a:cubicBezTo>
                  <a:pt x="1033" y="476"/>
                  <a:pt x="790" y="276"/>
                  <a:pt x="697" y="301"/>
                </a:cubicBezTo>
                <a:cubicBezTo>
                  <a:pt x="604" y="326"/>
                  <a:pt x="450" y="498"/>
                  <a:pt x="455" y="594"/>
                </a:cubicBezTo>
                <a:cubicBezTo>
                  <a:pt x="460" y="690"/>
                  <a:pt x="624" y="864"/>
                  <a:pt x="727" y="877"/>
                </a:cubicBezTo>
                <a:cubicBezTo>
                  <a:pt x="830" y="890"/>
                  <a:pt x="982" y="769"/>
                  <a:pt x="1071" y="675"/>
                </a:cubicBezTo>
                <a:cubicBezTo>
                  <a:pt x="1160" y="581"/>
                  <a:pt x="1170" y="410"/>
                  <a:pt x="1263" y="311"/>
                </a:cubicBezTo>
                <a:cubicBezTo>
                  <a:pt x="1356" y="212"/>
                  <a:pt x="1514" y="69"/>
                  <a:pt x="1627" y="79"/>
                </a:cubicBezTo>
                <a:cubicBezTo>
                  <a:pt x="1740" y="89"/>
                  <a:pt x="1933" y="338"/>
                  <a:pt x="1940" y="372"/>
                </a:cubicBezTo>
                <a:cubicBezTo>
                  <a:pt x="1947" y="406"/>
                  <a:pt x="1743" y="244"/>
                  <a:pt x="1667" y="281"/>
                </a:cubicBezTo>
                <a:cubicBezTo>
                  <a:pt x="1591" y="318"/>
                  <a:pt x="1473" y="490"/>
                  <a:pt x="1485" y="594"/>
                </a:cubicBezTo>
                <a:cubicBezTo>
                  <a:pt x="1497" y="698"/>
                  <a:pt x="1634" y="887"/>
                  <a:pt x="1738" y="907"/>
                </a:cubicBezTo>
                <a:cubicBezTo>
                  <a:pt x="1842" y="927"/>
                  <a:pt x="2033" y="801"/>
                  <a:pt x="2112" y="715"/>
                </a:cubicBezTo>
                <a:cubicBezTo>
                  <a:pt x="2191" y="629"/>
                  <a:pt x="2141" y="502"/>
                  <a:pt x="2213" y="392"/>
                </a:cubicBezTo>
                <a:cubicBezTo>
                  <a:pt x="2285" y="282"/>
                  <a:pt x="2430" y="60"/>
                  <a:pt x="2546" y="58"/>
                </a:cubicBezTo>
                <a:cubicBezTo>
                  <a:pt x="2662" y="56"/>
                  <a:pt x="2900" y="342"/>
                  <a:pt x="2910" y="382"/>
                </a:cubicBezTo>
                <a:cubicBezTo>
                  <a:pt x="2920" y="422"/>
                  <a:pt x="2681" y="267"/>
                  <a:pt x="2607" y="301"/>
                </a:cubicBezTo>
                <a:cubicBezTo>
                  <a:pt x="2533" y="335"/>
                  <a:pt x="2483" y="508"/>
                  <a:pt x="2465" y="584"/>
                </a:cubicBezTo>
                <a:cubicBezTo>
                  <a:pt x="2447" y="660"/>
                  <a:pt x="2434" y="704"/>
                  <a:pt x="2496" y="756"/>
                </a:cubicBezTo>
                <a:cubicBezTo>
                  <a:pt x="2558" y="808"/>
                  <a:pt x="2746" y="895"/>
                  <a:pt x="2839" y="897"/>
                </a:cubicBezTo>
                <a:cubicBezTo>
                  <a:pt x="2932" y="899"/>
                  <a:pt x="3008" y="813"/>
                  <a:pt x="3052" y="766"/>
                </a:cubicBezTo>
                <a:cubicBezTo>
                  <a:pt x="3096" y="719"/>
                  <a:pt x="3080" y="675"/>
                  <a:pt x="3102" y="614"/>
                </a:cubicBezTo>
                <a:cubicBezTo>
                  <a:pt x="3124" y="553"/>
                  <a:pt x="3151" y="476"/>
                  <a:pt x="3183" y="402"/>
                </a:cubicBezTo>
                <a:cubicBezTo>
                  <a:pt x="3215" y="328"/>
                  <a:pt x="3244" y="228"/>
                  <a:pt x="3294" y="169"/>
                </a:cubicBezTo>
                <a:cubicBezTo>
                  <a:pt x="3344" y="110"/>
                  <a:pt x="3417" y="58"/>
                  <a:pt x="3486" y="48"/>
                </a:cubicBezTo>
                <a:cubicBezTo>
                  <a:pt x="3555" y="38"/>
                  <a:pt x="3639" y="55"/>
                  <a:pt x="3708" y="109"/>
                </a:cubicBezTo>
                <a:cubicBezTo>
                  <a:pt x="3777" y="163"/>
                  <a:pt x="3923" y="350"/>
                  <a:pt x="3900" y="372"/>
                </a:cubicBezTo>
                <a:cubicBezTo>
                  <a:pt x="3877" y="394"/>
                  <a:pt x="3641" y="222"/>
                  <a:pt x="3567" y="240"/>
                </a:cubicBezTo>
                <a:cubicBezTo>
                  <a:pt x="3493" y="258"/>
                  <a:pt x="3480" y="422"/>
                  <a:pt x="3456" y="483"/>
                </a:cubicBezTo>
                <a:cubicBezTo>
                  <a:pt x="3432" y="544"/>
                  <a:pt x="3422" y="559"/>
                  <a:pt x="3425" y="604"/>
                </a:cubicBezTo>
                <a:cubicBezTo>
                  <a:pt x="3428" y="649"/>
                  <a:pt x="3449" y="719"/>
                  <a:pt x="3476" y="756"/>
                </a:cubicBezTo>
                <a:cubicBezTo>
                  <a:pt x="3503" y="793"/>
                  <a:pt x="3545" y="809"/>
                  <a:pt x="3587" y="826"/>
                </a:cubicBezTo>
                <a:cubicBezTo>
                  <a:pt x="3629" y="843"/>
                  <a:pt x="3677" y="862"/>
                  <a:pt x="3729" y="857"/>
                </a:cubicBezTo>
                <a:cubicBezTo>
                  <a:pt x="3781" y="852"/>
                  <a:pt x="3833" y="841"/>
                  <a:pt x="3900" y="796"/>
                </a:cubicBezTo>
                <a:cubicBezTo>
                  <a:pt x="3967" y="751"/>
                  <a:pt x="4087" y="646"/>
                  <a:pt x="4133" y="584"/>
                </a:cubicBezTo>
                <a:cubicBezTo>
                  <a:pt x="4179" y="522"/>
                  <a:pt x="4123" y="516"/>
                  <a:pt x="4173" y="422"/>
                </a:cubicBezTo>
                <a:cubicBezTo>
                  <a:pt x="4223" y="328"/>
                  <a:pt x="4320" y="36"/>
                  <a:pt x="4436" y="18"/>
                </a:cubicBezTo>
                <a:cubicBezTo>
                  <a:pt x="4552" y="0"/>
                  <a:pt x="4849" y="274"/>
                  <a:pt x="4871" y="311"/>
                </a:cubicBezTo>
                <a:cubicBezTo>
                  <a:pt x="4893" y="348"/>
                  <a:pt x="4643" y="208"/>
                  <a:pt x="4567" y="240"/>
                </a:cubicBezTo>
                <a:cubicBezTo>
                  <a:pt x="4491" y="272"/>
                  <a:pt x="4441" y="422"/>
                  <a:pt x="4416" y="503"/>
                </a:cubicBezTo>
                <a:cubicBezTo>
                  <a:pt x="4391" y="584"/>
                  <a:pt x="4387" y="671"/>
                  <a:pt x="4416" y="725"/>
                </a:cubicBezTo>
                <a:cubicBezTo>
                  <a:pt x="4445" y="779"/>
                  <a:pt x="4509" y="802"/>
                  <a:pt x="4588" y="826"/>
                </a:cubicBezTo>
                <a:cubicBezTo>
                  <a:pt x="4667" y="850"/>
                  <a:pt x="4810" y="904"/>
                  <a:pt x="4891" y="867"/>
                </a:cubicBezTo>
                <a:cubicBezTo>
                  <a:pt x="4972" y="830"/>
                  <a:pt x="5029" y="686"/>
                  <a:pt x="5073" y="604"/>
                </a:cubicBezTo>
                <a:cubicBezTo>
                  <a:pt x="5117" y="522"/>
                  <a:pt x="5116" y="451"/>
                  <a:pt x="5153" y="372"/>
                </a:cubicBezTo>
                <a:cubicBezTo>
                  <a:pt x="5190" y="293"/>
                  <a:pt x="5238" y="181"/>
                  <a:pt x="5295" y="129"/>
                </a:cubicBezTo>
                <a:cubicBezTo>
                  <a:pt x="5352" y="77"/>
                  <a:pt x="5423" y="48"/>
                  <a:pt x="5497" y="58"/>
                </a:cubicBezTo>
                <a:cubicBezTo>
                  <a:pt x="5571" y="68"/>
                  <a:pt x="5688" y="126"/>
                  <a:pt x="5740" y="190"/>
                </a:cubicBezTo>
                <a:cubicBezTo>
                  <a:pt x="5792" y="254"/>
                  <a:pt x="5837" y="434"/>
                  <a:pt x="5810" y="442"/>
                </a:cubicBezTo>
                <a:cubicBezTo>
                  <a:pt x="5783" y="450"/>
                  <a:pt x="5652" y="222"/>
                  <a:pt x="5578" y="240"/>
                </a:cubicBezTo>
                <a:cubicBezTo>
                  <a:pt x="5504" y="258"/>
                  <a:pt x="5393" y="472"/>
                  <a:pt x="5366" y="553"/>
                </a:cubicBezTo>
                <a:cubicBezTo>
                  <a:pt x="5339" y="634"/>
                  <a:pt x="5388" y="678"/>
                  <a:pt x="5416" y="725"/>
                </a:cubicBezTo>
                <a:cubicBezTo>
                  <a:pt x="5444" y="772"/>
                  <a:pt x="5487" y="812"/>
                  <a:pt x="5537" y="836"/>
                </a:cubicBezTo>
                <a:cubicBezTo>
                  <a:pt x="5587" y="860"/>
                  <a:pt x="5684" y="879"/>
                  <a:pt x="5719" y="867"/>
                </a:cubicBezTo>
                <a:cubicBezTo>
                  <a:pt x="5754" y="855"/>
                  <a:pt x="5743" y="781"/>
                  <a:pt x="5750" y="766"/>
                </a:cubicBezTo>
              </a:path>
            </a:pathLst>
          </a:custGeom>
          <a:noFill/>
          <a:ln w="76200" cap="flat" cmpd="sng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27480" y="2774560"/>
            <a:ext cx="776045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15 = 3 ∙ 5;         20 = 2 ∙ 2 ∙ 5;  </a:t>
            </a:r>
          </a:p>
          <a:p>
            <a:r>
              <a:rPr lang="ru-RU" sz="48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12 = 2 ∙ 2 ∙ 3;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83460" y="4913951"/>
            <a:ext cx="7429552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НОК (15; 20; 12) = 20 ∙ 3 = 60, следовательно, через 60 суток.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79390" y="188550"/>
            <a:ext cx="871321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09550" fontAlgn="base">
              <a:spcBef>
                <a:spcPct val="0"/>
              </a:spcBef>
              <a:spcAft>
                <a:spcPct val="0"/>
              </a:spcAft>
              <a:tabLst>
                <a:tab pos="549275" algn="l"/>
              </a:tabLst>
            </a:pPr>
            <a:r>
              <a:rPr lang="ru-RU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портовом городе начинаются три туристских теплоходных рейса, первый из которых длится 15 суток, второй 20 суток и третий 12 суток. Вернувшись в порт, теплоходы в этот же день снова отправляются в рейс. Сегодня из порта вышли теплоходы по всем трем маршрутам. Через сколько суток они впервые снова вместе уйдут в плавание?</a:t>
            </a:r>
            <a:endParaRPr lang="ru-RU" sz="2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Выноска-облако 18"/>
          <p:cNvSpPr/>
          <p:nvPr/>
        </p:nvSpPr>
        <p:spPr>
          <a:xfrm>
            <a:off x="503435" y="1484730"/>
            <a:ext cx="8137130" cy="1296180"/>
          </a:xfrm>
          <a:prstGeom prst="cloudCallout">
            <a:avLst>
              <a:gd name="adj1" fmla="val 34856"/>
              <a:gd name="adj2" fmla="val 37775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ln w="1905"/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Нужно </a:t>
            </a:r>
            <a:r>
              <a:rPr lang="ru-RU" sz="3600" b="1" i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найти НОК </a:t>
            </a:r>
            <a:r>
              <a:rPr lang="ru-RU" sz="3600" b="1" i="1" dirty="0" smtClean="0">
                <a:ln w="1905"/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чисел </a:t>
            </a:r>
            <a:r>
              <a:rPr lang="en-US" sz="3600" b="1" i="1" dirty="0" smtClean="0">
                <a:ln w="1905"/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600" b="1" i="1" dirty="0" smtClean="0">
                <a:ln w="1905"/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5; 20 и 12.</a:t>
            </a:r>
            <a:endParaRPr lang="ru-RU" sz="3600" b="1" i="1" dirty="0">
              <a:ln w="1905"/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Кольцо 9"/>
          <p:cNvSpPr/>
          <p:nvPr/>
        </p:nvSpPr>
        <p:spPr>
          <a:xfrm>
            <a:off x="5883420" y="2894450"/>
            <a:ext cx="2232310" cy="648090"/>
          </a:xfrm>
          <a:prstGeom prst="donut">
            <a:avLst>
              <a:gd name="adj" fmla="val 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Кольцо 10"/>
          <p:cNvSpPr/>
          <p:nvPr/>
        </p:nvSpPr>
        <p:spPr>
          <a:xfrm>
            <a:off x="3605390" y="3660270"/>
            <a:ext cx="504070" cy="576080"/>
          </a:xfrm>
          <a:prstGeom prst="donut">
            <a:avLst>
              <a:gd name="adj" fmla="val 0"/>
            </a:avLst>
          </a:prstGeom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10.05.2012</a:t>
            </a:r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www.konspekturoka.ru</a:t>
            </a:r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2" grpId="0"/>
      <p:bldP spid="13" grpId="0"/>
      <p:bldP spid="1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250001" y="692620"/>
            <a:ext cx="8643998" cy="5429288"/>
          </a:xfrm>
          <a:prstGeom prst="horizontalScroll">
            <a:avLst/>
          </a:prstGeom>
          <a:blipFill>
            <a:blip r:embed="rId2" cstate="print"/>
            <a:tile tx="0" ty="0" sx="100000" sy="100000" flip="none" algn="tl"/>
          </a:blipFill>
          <a:ln w="47625">
            <a:solidFill>
              <a:schemeClr val="accent2">
                <a:lumMod val="75000"/>
                <a:alpha val="50000"/>
              </a:schemeClr>
            </a:solidFill>
          </a:ln>
          <a:effectLst>
            <a:innerShdw blurRad="266700" dist="63500" dir="3540000">
              <a:schemeClr val="accent2">
                <a:alpha val="77000"/>
              </a:schemeClr>
            </a:innerShdw>
          </a:effectLst>
          <a:scene3d>
            <a:camera prst="orthographicFront"/>
            <a:lightRig rig="threePt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Слово «крат» - старинное русское слово (</a:t>
            </a:r>
            <a:r>
              <a:rPr lang="en-US" sz="2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XI </a:t>
            </a:r>
            <a:r>
              <a:rPr lang="ru-RU" sz="2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век), означающее «раз». Слова «многократно» означает «много раз».</a:t>
            </a:r>
          </a:p>
          <a:p>
            <a:r>
              <a:rPr lang="ru-RU" sz="2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Понятием кратного пользуются в жизненной практике при установлении вида года. Через каждые три обыкновенных года, в каждом из которых по 365 дней (в феврале 28 дней), бывает четвертый год, так называемый високосный, в котором 366 дней (в феврале 29 дней).</a:t>
            </a:r>
          </a:p>
          <a:p>
            <a:r>
              <a:rPr lang="ru-RU" sz="2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Если число, которым выражается указанный год, есть число, кратное 4, то указанный год високосный, а если не кратно 4, то год обыкновенный. Так, 2008 год - високосный, так как 2008 кратно 4, 2007 - не високосный, так как 2007 не кратно 4.</a:t>
            </a:r>
            <a:endParaRPr lang="ru-RU" sz="20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06541" y="116540"/>
            <a:ext cx="5930919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ru-RU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Историческая минутка.</a:t>
            </a:r>
            <a:endParaRPr lang="ru-RU" sz="40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10.05.2012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www.konspekturoka.ru</a:t>
            </a:r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10.05.2012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www.konspekturoka.ru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9</a:t>
            </a:fld>
            <a:endParaRPr lang="ru-RU" dirty="0"/>
          </a:p>
        </p:txBody>
      </p:sp>
      <p:grpSp>
        <p:nvGrpSpPr>
          <p:cNvPr id="8" name="Группа 7"/>
          <p:cNvGrpSpPr/>
          <p:nvPr/>
        </p:nvGrpSpPr>
        <p:grpSpPr>
          <a:xfrm>
            <a:off x="0" y="260560"/>
            <a:ext cx="9144000" cy="1440200"/>
            <a:chOff x="395420" y="260560"/>
            <a:chExt cx="8425170" cy="1440200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395420" y="260560"/>
              <a:ext cx="842517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Найдите </a:t>
              </a:r>
              <a:r>
                <a:rPr lang="ru-RU" sz="2800" b="1" i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наименьшее общее кратное </a:t>
              </a:r>
              <a:r>
                <a:rPr lang="ru-RU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чисел а и </a:t>
              </a:r>
              <a:r>
                <a:rPr lang="en-US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b</a:t>
              </a:r>
              <a:r>
                <a:rPr lang="ru-RU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, если:</a:t>
              </a:r>
              <a:endParaRPr lang="ru-RU" sz="28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467430" y="746653"/>
              <a:ext cx="835316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в) а</a:t>
              </a:r>
              <a:r>
                <a:rPr lang="en-US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=</a:t>
              </a:r>
              <a:r>
                <a:rPr lang="en-US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∙</a:t>
              </a:r>
              <a:r>
                <a:rPr lang="en-US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∙</a:t>
              </a:r>
              <a:r>
                <a:rPr lang="en-US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  <a:r>
                <a:rPr lang="en-US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∙</a:t>
              </a:r>
              <a:r>
                <a:rPr lang="en-US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  <a:r>
                <a:rPr lang="en-US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∙</a:t>
              </a:r>
              <a:r>
                <a:rPr lang="en-US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11</a:t>
              </a:r>
              <a:r>
                <a:rPr lang="en-US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ru-RU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и </a:t>
              </a:r>
              <a:r>
                <a:rPr lang="en-US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 b</a:t>
              </a:r>
              <a:r>
                <a:rPr lang="ru-RU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= 2</a:t>
              </a:r>
              <a:r>
                <a:rPr lang="en-US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∙</a:t>
              </a:r>
              <a:r>
                <a:rPr lang="en-US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∙</a:t>
              </a:r>
              <a:r>
                <a:rPr lang="en-US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r>
                <a:rPr lang="en-US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∙</a:t>
              </a:r>
              <a:r>
                <a:rPr lang="en-US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  <a:r>
                <a:rPr lang="en-US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∙</a:t>
              </a:r>
              <a:r>
                <a:rPr lang="en-US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11;</a:t>
              </a:r>
            </a:p>
            <a:p>
              <a:r>
                <a:rPr lang="ru-RU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г)</a:t>
              </a:r>
              <a:r>
                <a:rPr lang="en-US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a </a:t>
              </a:r>
              <a:r>
                <a:rPr lang="ru-RU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= 2</a:t>
              </a:r>
              <a:r>
                <a:rPr lang="en-US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∙</a:t>
              </a:r>
              <a:r>
                <a:rPr lang="en-US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  <a:r>
                <a:rPr lang="en-US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∙</a:t>
              </a:r>
              <a:r>
                <a:rPr lang="en-US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  <a:r>
                <a:rPr lang="en-US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∙</a:t>
              </a:r>
              <a:r>
                <a:rPr lang="en-US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7</a:t>
              </a:r>
              <a:r>
                <a:rPr lang="en-US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ru-RU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и </a:t>
              </a:r>
              <a:r>
                <a:rPr lang="en-US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 b</a:t>
              </a:r>
              <a:r>
                <a:rPr lang="ru-RU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= 2</a:t>
              </a:r>
              <a:r>
                <a:rPr lang="en-US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∙</a:t>
              </a:r>
              <a:r>
                <a:rPr lang="en-US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∙</a:t>
              </a:r>
              <a:r>
                <a:rPr lang="en-US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  <a:r>
                <a:rPr lang="en-US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∙</a:t>
              </a:r>
              <a:r>
                <a:rPr lang="en-US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  <a:r>
                <a:rPr lang="en-US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∙</a:t>
              </a:r>
              <a:r>
                <a:rPr lang="en-US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i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7</a:t>
              </a:r>
              <a:endParaRPr lang="ru-RU" sz="28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465748" y="1844780"/>
            <a:ext cx="81371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в)</a:t>
            </a:r>
            <a:r>
              <a:rPr lang="en-US" sz="36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НОК (а; </a:t>
            </a:r>
            <a:r>
              <a:rPr lang="en-US" sz="36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6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= 2 ∙</a:t>
            </a:r>
            <a:r>
              <a:rPr lang="en-US" sz="36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∙</a:t>
            </a:r>
            <a:r>
              <a:rPr lang="en-US" sz="36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 ∙</a:t>
            </a:r>
            <a:r>
              <a:rPr lang="en-US" sz="36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 ∙</a:t>
            </a:r>
            <a:r>
              <a:rPr lang="en-US" sz="36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11 ∙</a:t>
            </a:r>
            <a:r>
              <a:rPr lang="en-US" sz="36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 = 3300;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65748" y="4941210"/>
            <a:ext cx="8212505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НОК (а; </a:t>
            </a:r>
            <a:r>
              <a:rPr lang="en-US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∙</a:t>
            </a:r>
            <a:r>
              <a:rPr lang="en-US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∙</a:t>
            </a:r>
            <a:r>
              <a:rPr lang="en-US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∙</a:t>
            </a:r>
            <a:r>
              <a:rPr lang="en-US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∙</a:t>
            </a:r>
            <a:r>
              <a:rPr lang="en-US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 = 700</a:t>
            </a:r>
            <a:endParaRPr lang="ru-RU" sz="44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65748" y="3573020"/>
            <a:ext cx="79211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i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г)Так как </a:t>
            </a:r>
            <a:r>
              <a:rPr lang="en-US" sz="3600" b="1" i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600" b="1" i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делится на а, то НОК будет само число </a:t>
            </a:r>
            <a:r>
              <a:rPr lang="en-US" sz="3600" b="1" i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600" b="1" i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</a:t>
            </a:r>
            <a:endParaRPr lang="ru-RU" sz="3600" b="1" i="1" dirty="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Кольцо 21"/>
          <p:cNvSpPr/>
          <p:nvPr/>
        </p:nvSpPr>
        <p:spPr>
          <a:xfrm>
            <a:off x="971500" y="764630"/>
            <a:ext cx="2448340" cy="504070"/>
          </a:xfrm>
          <a:prstGeom prst="donut">
            <a:avLst>
              <a:gd name="adj" fmla="val 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Кольцо 22"/>
          <p:cNvSpPr/>
          <p:nvPr/>
        </p:nvSpPr>
        <p:spPr>
          <a:xfrm>
            <a:off x="5680726" y="836640"/>
            <a:ext cx="360050" cy="402910"/>
          </a:xfrm>
          <a:prstGeom prst="donut">
            <a:avLst>
              <a:gd name="adj" fmla="val 0"/>
            </a:avLst>
          </a:prstGeom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Кольцо 23"/>
          <p:cNvSpPr/>
          <p:nvPr/>
        </p:nvSpPr>
        <p:spPr>
          <a:xfrm>
            <a:off x="3563860" y="1844780"/>
            <a:ext cx="2952410" cy="720100"/>
          </a:xfrm>
          <a:prstGeom prst="donut">
            <a:avLst>
              <a:gd name="adj" fmla="val 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Кольцо 24"/>
          <p:cNvSpPr/>
          <p:nvPr/>
        </p:nvSpPr>
        <p:spPr>
          <a:xfrm>
            <a:off x="6630762" y="1987470"/>
            <a:ext cx="360050" cy="402910"/>
          </a:xfrm>
          <a:prstGeom prst="donut">
            <a:avLst>
              <a:gd name="adj" fmla="val 0"/>
            </a:avLst>
          </a:prstGeom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Кольцо 25"/>
          <p:cNvSpPr/>
          <p:nvPr/>
        </p:nvSpPr>
        <p:spPr>
          <a:xfrm>
            <a:off x="4067930" y="1196690"/>
            <a:ext cx="2520350" cy="504070"/>
          </a:xfrm>
          <a:prstGeom prst="donut">
            <a:avLst>
              <a:gd name="adj" fmla="val 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Кольцо 26"/>
          <p:cNvSpPr/>
          <p:nvPr/>
        </p:nvSpPr>
        <p:spPr>
          <a:xfrm>
            <a:off x="3754552" y="4881584"/>
            <a:ext cx="3384470" cy="936130"/>
          </a:xfrm>
          <a:prstGeom prst="donut">
            <a:avLst>
              <a:gd name="adj" fmla="val 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21" grpId="0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2000" b="1" i="1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10908</TotalTime>
  <Words>1600</Words>
  <Application>Microsoft Office PowerPoint</Application>
  <PresentationFormat>Экран (4:3)</PresentationFormat>
  <Paragraphs>357</Paragraphs>
  <Slides>18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 класс алгебра</dc:title>
  <dc:creator>Кравченко</dc:creator>
  <cp:lastModifiedBy>Кравченко</cp:lastModifiedBy>
  <cp:revision>1262</cp:revision>
  <dcterms:created xsi:type="dcterms:W3CDTF">2011-06-18T13:01:16Z</dcterms:created>
  <dcterms:modified xsi:type="dcterms:W3CDTF">2012-06-19T12:41:15Z</dcterms:modified>
</cp:coreProperties>
</file>