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4" r:id="rId6"/>
    <p:sldId id="265" r:id="rId7"/>
    <p:sldId id="257" r:id="rId8"/>
    <p:sldId id="258" r:id="rId9"/>
    <p:sldId id="259" r:id="rId10"/>
    <p:sldId id="260" r:id="rId11"/>
    <p:sldId id="261" r:id="rId12"/>
    <p:sldId id="262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21.wmf"/><Relationship Id="rId4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CE6A9B9-A79E-4ED0-86CB-86F968E5985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DE512BC-5A2B-46B7-B9B0-8D1D11CDA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9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3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slide" Target="slide4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7.bin"/><Relationship Id="rId3" Type="http://schemas.openxmlformats.org/officeDocument/2006/relationships/oleObject" Target="../embeddings/oleObject9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8.wmf"/><Relationship Id="rId4" Type="http://schemas.openxmlformats.org/officeDocument/2006/relationships/image" Target="../media/image11.wmf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9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9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3071810"/>
            <a:ext cx="83631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Georgia" pitchFamily="18" charset="0"/>
              </a:rPr>
              <a:t>Функции </a:t>
            </a:r>
            <a:r>
              <a:rPr lang="en-US" sz="4400" b="1" i="1" dirty="0" smtClean="0">
                <a:solidFill>
                  <a:srgbClr val="002060"/>
                </a:solidFill>
                <a:latin typeface="Georgia" pitchFamily="18" charset="0"/>
              </a:rPr>
              <a:t>y = </a:t>
            </a:r>
            <a:r>
              <a:rPr lang="en-US" sz="4400" b="1" i="1" dirty="0" err="1" smtClean="0">
                <a:solidFill>
                  <a:srgbClr val="002060"/>
                </a:solidFill>
                <a:latin typeface="Georgia" pitchFamily="18" charset="0"/>
              </a:rPr>
              <a:t>tg</a:t>
            </a:r>
            <a:r>
              <a:rPr lang="en-US" sz="4400" b="1" i="1" dirty="0" smtClean="0">
                <a:solidFill>
                  <a:srgbClr val="002060"/>
                </a:solidFill>
                <a:latin typeface="Georgia" pitchFamily="18" charset="0"/>
              </a:rPr>
              <a:t> x, y = </a:t>
            </a:r>
            <a:r>
              <a:rPr lang="en-US" sz="4400" b="1" i="1" dirty="0" err="1" smtClean="0">
                <a:solidFill>
                  <a:srgbClr val="002060"/>
                </a:solidFill>
                <a:latin typeface="Georgia" pitchFamily="18" charset="0"/>
              </a:rPr>
              <a:t>ctg</a:t>
            </a:r>
            <a:r>
              <a:rPr lang="en-US" sz="4400" b="1" i="1" dirty="0" smtClean="0">
                <a:solidFill>
                  <a:srgbClr val="002060"/>
                </a:solidFill>
                <a:latin typeface="Georgia" pitchFamily="18" charset="0"/>
              </a:rPr>
              <a:t> x</a:t>
            </a:r>
            <a:r>
              <a:rPr lang="ru-RU" sz="4400" b="1" i="1" dirty="0" smtClean="0">
                <a:solidFill>
                  <a:srgbClr val="002060"/>
                </a:solidFill>
                <a:latin typeface="Georgia" pitchFamily="18" charset="0"/>
              </a:rPr>
              <a:t>, 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Georgia" pitchFamily="18" charset="0"/>
              </a:rPr>
              <a:t>их свойства и графики.</a:t>
            </a:r>
            <a:endParaRPr lang="ru-RU" sz="4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0" name="Picture 4" descr="E:\Мои рисунки\картинки\картинки школа\25232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290"/>
            <a:ext cx="221456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Группа 40"/>
          <p:cNvGrpSpPr/>
          <p:nvPr/>
        </p:nvGrpSpPr>
        <p:grpSpPr>
          <a:xfrm>
            <a:off x="5214942" y="357166"/>
            <a:ext cx="3143272" cy="2157413"/>
            <a:chOff x="4286248" y="928670"/>
            <a:chExt cx="3143272" cy="215741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4286248" y="928670"/>
              <a:ext cx="2973372" cy="2151044"/>
              <a:chOff x="2409" y="164"/>
              <a:chExt cx="3223" cy="3065"/>
            </a:xfrm>
          </p:grpSpPr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2409" y="203"/>
                <a:ext cx="3148" cy="3026"/>
                <a:chOff x="2409" y="203"/>
                <a:chExt cx="3148" cy="3026"/>
              </a:xfrm>
            </p:grpSpPr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2426" y="211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2409" y="2945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2677" y="211"/>
                  <a:ext cx="8" cy="299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2994"/>
                    </a:cxn>
                  </a:cxnLst>
                  <a:rect l="0" t="0" r="r" b="b"/>
                  <a:pathLst>
                    <a:path w="8" h="2994">
                      <a:moveTo>
                        <a:pt x="0" y="0"/>
                      </a:moveTo>
                      <a:lnTo>
                        <a:pt x="8" y="2994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" name="Line 12"/>
                <p:cNvSpPr>
                  <a:spLocks noChangeShapeType="1"/>
                </p:cNvSpPr>
                <p:nvPr/>
              </p:nvSpPr>
              <p:spPr bwMode="auto">
                <a:xfrm>
                  <a:off x="2426" y="2704"/>
                  <a:ext cx="31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2426" y="3203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2418" y="2450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2426" y="2205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Freeform 16"/>
                <p:cNvSpPr>
                  <a:spLocks/>
                </p:cNvSpPr>
                <p:nvPr/>
              </p:nvSpPr>
              <p:spPr bwMode="auto">
                <a:xfrm>
                  <a:off x="2409" y="1955"/>
                  <a:ext cx="3132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32" y="8"/>
                    </a:cxn>
                  </a:cxnLst>
                  <a:rect l="0" t="0" r="r" b="b"/>
                  <a:pathLst>
                    <a:path w="3132" h="8">
                      <a:moveTo>
                        <a:pt x="0" y="0"/>
                      </a:moveTo>
                      <a:lnTo>
                        <a:pt x="3132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" name="Freeform 17"/>
                <p:cNvSpPr>
                  <a:spLocks/>
                </p:cNvSpPr>
                <p:nvPr/>
              </p:nvSpPr>
              <p:spPr bwMode="auto">
                <a:xfrm>
                  <a:off x="2434" y="1444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18" name="Freeform 18"/>
                <p:cNvSpPr>
                  <a:spLocks/>
                </p:cNvSpPr>
                <p:nvPr/>
              </p:nvSpPr>
              <p:spPr bwMode="auto">
                <a:xfrm>
                  <a:off x="2426" y="1207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19"/>
                <p:cNvSpPr>
                  <a:spLocks/>
                </p:cNvSpPr>
                <p:nvPr/>
              </p:nvSpPr>
              <p:spPr bwMode="auto">
                <a:xfrm>
                  <a:off x="2426" y="949"/>
                  <a:ext cx="312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3" y="8"/>
                    </a:cxn>
                  </a:cxnLst>
                  <a:rect l="0" t="0" r="r" b="b"/>
                  <a:pathLst>
                    <a:path w="3123" h="8">
                      <a:moveTo>
                        <a:pt x="0" y="0"/>
                      </a:moveTo>
                      <a:lnTo>
                        <a:pt x="3123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Freeform 20"/>
                <p:cNvSpPr>
                  <a:spLocks/>
                </p:cNvSpPr>
                <p:nvPr/>
              </p:nvSpPr>
              <p:spPr bwMode="auto">
                <a:xfrm>
                  <a:off x="2426" y="708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Freeform 21"/>
                <p:cNvSpPr>
                  <a:spLocks/>
                </p:cNvSpPr>
                <p:nvPr/>
              </p:nvSpPr>
              <p:spPr bwMode="auto">
                <a:xfrm>
                  <a:off x="2434" y="446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Freeform 22"/>
                <p:cNvSpPr>
                  <a:spLocks/>
                </p:cNvSpPr>
                <p:nvPr/>
              </p:nvSpPr>
              <p:spPr bwMode="auto">
                <a:xfrm>
                  <a:off x="2426" y="210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" name="Freeform 23"/>
                <p:cNvSpPr>
                  <a:spLocks/>
                </p:cNvSpPr>
                <p:nvPr/>
              </p:nvSpPr>
              <p:spPr bwMode="auto">
                <a:xfrm>
                  <a:off x="2937" y="203"/>
                  <a:ext cx="8" cy="302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3026"/>
                    </a:cxn>
                  </a:cxnLst>
                  <a:rect l="0" t="0" r="r" b="b"/>
                  <a:pathLst>
                    <a:path w="8" h="3026">
                      <a:moveTo>
                        <a:pt x="8" y="0"/>
                      </a:moveTo>
                      <a:lnTo>
                        <a:pt x="0" y="3026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" name="Freeform 24"/>
                <p:cNvSpPr>
                  <a:spLocks/>
                </p:cNvSpPr>
                <p:nvPr/>
              </p:nvSpPr>
              <p:spPr bwMode="auto">
                <a:xfrm>
                  <a:off x="3198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" name="Freeform 25"/>
                <p:cNvSpPr>
                  <a:spLocks/>
                </p:cNvSpPr>
                <p:nvPr/>
              </p:nvSpPr>
              <p:spPr bwMode="auto">
                <a:xfrm>
                  <a:off x="3470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" name="Freeform 26"/>
                <p:cNvSpPr>
                  <a:spLocks/>
                </p:cNvSpPr>
                <p:nvPr/>
              </p:nvSpPr>
              <p:spPr bwMode="auto">
                <a:xfrm>
                  <a:off x="3707" y="219"/>
                  <a:ext cx="9" cy="301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3010"/>
                    </a:cxn>
                  </a:cxnLst>
                  <a:rect l="0" t="0" r="r" b="b"/>
                  <a:pathLst>
                    <a:path w="9" h="3010">
                      <a:moveTo>
                        <a:pt x="9" y="0"/>
                      </a:moveTo>
                      <a:lnTo>
                        <a:pt x="0" y="301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Freeform 27"/>
                <p:cNvSpPr>
                  <a:spLocks/>
                </p:cNvSpPr>
                <p:nvPr/>
              </p:nvSpPr>
              <p:spPr bwMode="auto">
                <a:xfrm>
                  <a:off x="4241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" name="Freeform 28"/>
                <p:cNvSpPr>
                  <a:spLocks/>
                </p:cNvSpPr>
                <p:nvPr/>
              </p:nvSpPr>
              <p:spPr bwMode="auto">
                <a:xfrm>
                  <a:off x="4494" y="203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Freeform 29"/>
                <p:cNvSpPr>
                  <a:spLocks/>
                </p:cNvSpPr>
                <p:nvPr/>
              </p:nvSpPr>
              <p:spPr bwMode="auto">
                <a:xfrm>
                  <a:off x="4762" y="219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" name="Freeform 30"/>
                <p:cNvSpPr>
                  <a:spLocks/>
                </p:cNvSpPr>
                <p:nvPr/>
              </p:nvSpPr>
              <p:spPr bwMode="auto">
                <a:xfrm>
                  <a:off x="5012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Freeform 31"/>
                <p:cNvSpPr>
                  <a:spLocks/>
                </p:cNvSpPr>
                <p:nvPr/>
              </p:nvSpPr>
              <p:spPr bwMode="auto">
                <a:xfrm>
                  <a:off x="5284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" name="Text Box 32"/>
              <p:cNvSpPr txBox="1">
                <a:spLocks noChangeArrowheads="1"/>
              </p:cNvSpPr>
              <p:nvPr/>
            </p:nvSpPr>
            <p:spPr bwMode="auto">
              <a:xfrm>
                <a:off x="5420" y="1661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х</a:t>
                </a:r>
              </a:p>
            </p:txBody>
          </p:sp>
          <p:sp>
            <p:nvSpPr>
              <p:cNvPr id="8" name="Text Box 33"/>
              <p:cNvSpPr txBox="1">
                <a:spLocks noChangeArrowheads="1"/>
              </p:cNvSpPr>
              <p:nvPr/>
            </p:nvSpPr>
            <p:spPr bwMode="auto">
              <a:xfrm>
                <a:off x="3742" y="164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/>
                  <a:t>у</a:t>
                </a:r>
                <a:endParaRPr lang="ru-RU" sz="2400" dirty="0"/>
              </a:p>
            </p:txBody>
          </p:sp>
        </p:grpSp>
        <p:cxnSp>
          <p:nvCxnSpPr>
            <p:cNvPr id="32" name="Прямая со стрелкой 31"/>
            <p:cNvCxnSpPr/>
            <p:nvPr/>
          </p:nvCxnSpPr>
          <p:spPr>
            <a:xfrm>
              <a:off x="4286248" y="2000240"/>
              <a:ext cx="3143272" cy="1588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 rot="5400000" flipH="1" flipV="1">
              <a:off x="4715670" y="1999446"/>
              <a:ext cx="2143140" cy="1588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9" name="Объект 38"/>
            <p:cNvGraphicFramePr>
              <a:graphicFrameLocks noChangeAspect="1"/>
            </p:cNvGraphicFramePr>
            <p:nvPr/>
          </p:nvGraphicFramePr>
          <p:xfrm>
            <a:off x="4500562" y="1142984"/>
            <a:ext cx="1071570" cy="3460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Формула" r:id="rId4" imgW="583920" imgH="203040" progId="Equation.3">
                    <p:embed/>
                  </p:oleObj>
                </mc:Choice>
                <mc:Fallback>
                  <p:oleObj name="Формула" r:id="rId4" imgW="58392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0562" y="1142984"/>
                          <a:ext cx="1071570" cy="3460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Полилиния 41"/>
            <p:cNvSpPr/>
            <p:nvPr/>
          </p:nvSpPr>
          <p:spPr>
            <a:xfrm>
              <a:off x="5357818" y="928670"/>
              <a:ext cx="876300" cy="2154237"/>
            </a:xfrm>
            <a:custGeom>
              <a:avLst/>
              <a:gdLst>
                <a:gd name="connsiteX0" fmla="*/ 0 w 876300"/>
                <a:gd name="connsiteY0" fmla="*/ 2154237 h 2154237"/>
                <a:gd name="connsiteX1" fmla="*/ 123825 w 876300"/>
                <a:gd name="connsiteY1" fmla="*/ 1363662 h 2154237"/>
                <a:gd name="connsiteX2" fmla="*/ 447675 w 876300"/>
                <a:gd name="connsiteY2" fmla="*/ 1077912 h 2154237"/>
                <a:gd name="connsiteX3" fmla="*/ 752475 w 876300"/>
                <a:gd name="connsiteY3" fmla="*/ 849312 h 2154237"/>
                <a:gd name="connsiteX4" fmla="*/ 857250 w 876300"/>
                <a:gd name="connsiteY4" fmla="*/ 125412 h 2154237"/>
                <a:gd name="connsiteX5" fmla="*/ 866775 w 876300"/>
                <a:gd name="connsiteY5" fmla="*/ 96837 h 215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300" h="2154237">
                  <a:moveTo>
                    <a:pt x="0" y="2154237"/>
                  </a:moveTo>
                  <a:cubicBezTo>
                    <a:pt x="24606" y="1848643"/>
                    <a:pt x="49213" y="1543050"/>
                    <a:pt x="123825" y="1363662"/>
                  </a:cubicBezTo>
                  <a:cubicBezTo>
                    <a:pt x="198438" y="1184275"/>
                    <a:pt x="342900" y="1163637"/>
                    <a:pt x="447675" y="1077912"/>
                  </a:cubicBezTo>
                  <a:cubicBezTo>
                    <a:pt x="552450" y="992187"/>
                    <a:pt x="684213" y="1008062"/>
                    <a:pt x="752475" y="849312"/>
                  </a:cubicBezTo>
                  <a:cubicBezTo>
                    <a:pt x="820738" y="690562"/>
                    <a:pt x="838200" y="250824"/>
                    <a:pt x="857250" y="125412"/>
                  </a:cubicBezTo>
                  <a:cubicBezTo>
                    <a:pt x="876300" y="0"/>
                    <a:pt x="871537" y="48418"/>
                    <a:pt x="866775" y="96837"/>
                  </a:cubicBez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олилиния 42"/>
            <p:cNvSpPr/>
            <p:nvPr/>
          </p:nvSpPr>
          <p:spPr>
            <a:xfrm>
              <a:off x="6286512" y="928670"/>
              <a:ext cx="876300" cy="2154237"/>
            </a:xfrm>
            <a:custGeom>
              <a:avLst/>
              <a:gdLst>
                <a:gd name="connsiteX0" fmla="*/ 0 w 876300"/>
                <a:gd name="connsiteY0" fmla="*/ 2154237 h 2154237"/>
                <a:gd name="connsiteX1" fmla="*/ 123825 w 876300"/>
                <a:gd name="connsiteY1" fmla="*/ 1363662 h 2154237"/>
                <a:gd name="connsiteX2" fmla="*/ 447675 w 876300"/>
                <a:gd name="connsiteY2" fmla="*/ 1077912 h 2154237"/>
                <a:gd name="connsiteX3" fmla="*/ 752475 w 876300"/>
                <a:gd name="connsiteY3" fmla="*/ 849312 h 2154237"/>
                <a:gd name="connsiteX4" fmla="*/ 857250 w 876300"/>
                <a:gd name="connsiteY4" fmla="*/ 125412 h 2154237"/>
                <a:gd name="connsiteX5" fmla="*/ 866775 w 876300"/>
                <a:gd name="connsiteY5" fmla="*/ 96837 h 215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300" h="2154237">
                  <a:moveTo>
                    <a:pt x="0" y="2154237"/>
                  </a:moveTo>
                  <a:cubicBezTo>
                    <a:pt x="24606" y="1848643"/>
                    <a:pt x="49213" y="1543050"/>
                    <a:pt x="123825" y="1363662"/>
                  </a:cubicBezTo>
                  <a:cubicBezTo>
                    <a:pt x="198438" y="1184275"/>
                    <a:pt x="342900" y="1163637"/>
                    <a:pt x="447675" y="1077912"/>
                  </a:cubicBezTo>
                  <a:cubicBezTo>
                    <a:pt x="552450" y="992187"/>
                    <a:pt x="684213" y="1008062"/>
                    <a:pt x="752475" y="849312"/>
                  </a:cubicBezTo>
                  <a:cubicBezTo>
                    <a:pt x="820738" y="690562"/>
                    <a:pt x="838200" y="250824"/>
                    <a:pt x="857250" y="125412"/>
                  </a:cubicBezTo>
                  <a:cubicBezTo>
                    <a:pt x="876300" y="0"/>
                    <a:pt x="871537" y="48418"/>
                    <a:pt x="866775" y="96837"/>
                  </a:cubicBez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4643438" y="928670"/>
              <a:ext cx="876300" cy="2154237"/>
            </a:xfrm>
            <a:custGeom>
              <a:avLst/>
              <a:gdLst>
                <a:gd name="connsiteX0" fmla="*/ 0 w 876300"/>
                <a:gd name="connsiteY0" fmla="*/ 2154237 h 2154237"/>
                <a:gd name="connsiteX1" fmla="*/ 123825 w 876300"/>
                <a:gd name="connsiteY1" fmla="*/ 1363662 h 2154237"/>
                <a:gd name="connsiteX2" fmla="*/ 447675 w 876300"/>
                <a:gd name="connsiteY2" fmla="*/ 1077912 h 2154237"/>
                <a:gd name="connsiteX3" fmla="*/ 752475 w 876300"/>
                <a:gd name="connsiteY3" fmla="*/ 849312 h 2154237"/>
                <a:gd name="connsiteX4" fmla="*/ 857250 w 876300"/>
                <a:gd name="connsiteY4" fmla="*/ 125412 h 2154237"/>
                <a:gd name="connsiteX5" fmla="*/ 866775 w 876300"/>
                <a:gd name="connsiteY5" fmla="*/ 96837 h 215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300" h="2154237">
                  <a:moveTo>
                    <a:pt x="0" y="2154237"/>
                  </a:moveTo>
                  <a:cubicBezTo>
                    <a:pt x="24606" y="1848643"/>
                    <a:pt x="49213" y="1543050"/>
                    <a:pt x="123825" y="1363662"/>
                  </a:cubicBezTo>
                  <a:cubicBezTo>
                    <a:pt x="198438" y="1184275"/>
                    <a:pt x="342900" y="1163637"/>
                    <a:pt x="447675" y="1077912"/>
                  </a:cubicBezTo>
                  <a:cubicBezTo>
                    <a:pt x="552450" y="992187"/>
                    <a:pt x="684213" y="1008062"/>
                    <a:pt x="752475" y="849312"/>
                  </a:cubicBezTo>
                  <a:cubicBezTo>
                    <a:pt x="820738" y="690562"/>
                    <a:pt x="838200" y="250824"/>
                    <a:pt x="857250" y="125412"/>
                  </a:cubicBezTo>
                  <a:cubicBezTo>
                    <a:pt x="876300" y="0"/>
                    <a:pt x="871537" y="48418"/>
                    <a:pt x="866775" y="96837"/>
                  </a:cubicBez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5857884" y="1000108"/>
              <a:ext cx="765175" cy="2085975"/>
            </a:xfrm>
            <a:custGeom>
              <a:avLst/>
              <a:gdLst>
                <a:gd name="connsiteX0" fmla="*/ 22225 w 765175"/>
                <a:gd name="connsiteY0" fmla="*/ 0 h 2085975"/>
                <a:gd name="connsiteX1" fmla="*/ 60325 w 765175"/>
                <a:gd name="connsiteY1" fmla="*/ 762000 h 2085975"/>
                <a:gd name="connsiteX2" fmla="*/ 384175 w 765175"/>
                <a:gd name="connsiteY2" fmla="*/ 1000125 h 2085975"/>
                <a:gd name="connsiteX3" fmla="*/ 641350 w 765175"/>
                <a:gd name="connsiteY3" fmla="*/ 1209675 h 2085975"/>
                <a:gd name="connsiteX4" fmla="*/ 765175 w 765175"/>
                <a:gd name="connsiteY4" fmla="*/ 2085975 h 208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175" h="2085975">
                  <a:moveTo>
                    <a:pt x="22225" y="0"/>
                  </a:moveTo>
                  <a:cubicBezTo>
                    <a:pt x="11112" y="297656"/>
                    <a:pt x="0" y="595313"/>
                    <a:pt x="60325" y="762000"/>
                  </a:cubicBezTo>
                  <a:cubicBezTo>
                    <a:pt x="120650" y="928687"/>
                    <a:pt x="287338" y="925513"/>
                    <a:pt x="384175" y="1000125"/>
                  </a:cubicBezTo>
                  <a:cubicBezTo>
                    <a:pt x="481013" y="1074738"/>
                    <a:pt x="577850" y="1028700"/>
                    <a:pt x="641350" y="1209675"/>
                  </a:cubicBezTo>
                  <a:cubicBezTo>
                    <a:pt x="704850" y="1390650"/>
                    <a:pt x="735012" y="1738312"/>
                    <a:pt x="765175" y="2085975"/>
                  </a:cubicBezTo>
                </a:path>
              </a:pathLst>
            </a:cu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4929190" y="1000108"/>
              <a:ext cx="765175" cy="2085975"/>
            </a:xfrm>
            <a:custGeom>
              <a:avLst/>
              <a:gdLst>
                <a:gd name="connsiteX0" fmla="*/ 22225 w 765175"/>
                <a:gd name="connsiteY0" fmla="*/ 0 h 2085975"/>
                <a:gd name="connsiteX1" fmla="*/ 60325 w 765175"/>
                <a:gd name="connsiteY1" fmla="*/ 762000 h 2085975"/>
                <a:gd name="connsiteX2" fmla="*/ 384175 w 765175"/>
                <a:gd name="connsiteY2" fmla="*/ 1000125 h 2085975"/>
                <a:gd name="connsiteX3" fmla="*/ 641350 w 765175"/>
                <a:gd name="connsiteY3" fmla="*/ 1209675 h 2085975"/>
                <a:gd name="connsiteX4" fmla="*/ 765175 w 765175"/>
                <a:gd name="connsiteY4" fmla="*/ 2085975 h 208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175" h="2085975">
                  <a:moveTo>
                    <a:pt x="22225" y="0"/>
                  </a:moveTo>
                  <a:cubicBezTo>
                    <a:pt x="11112" y="297656"/>
                    <a:pt x="0" y="595313"/>
                    <a:pt x="60325" y="762000"/>
                  </a:cubicBezTo>
                  <a:cubicBezTo>
                    <a:pt x="120650" y="928687"/>
                    <a:pt x="287338" y="925513"/>
                    <a:pt x="384175" y="1000125"/>
                  </a:cubicBezTo>
                  <a:cubicBezTo>
                    <a:pt x="481013" y="1074738"/>
                    <a:pt x="577850" y="1028700"/>
                    <a:pt x="641350" y="1209675"/>
                  </a:cubicBezTo>
                  <a:cubicBezTo>
                    <a:pt x="704850" y="1390650"/>
                    <a:pt x="735012" y="1738312"/>
                    <a:pt x="765175" y="2085975"/>
                  </a:cubicBezTo>
                </a:path>
              </a:pathLst>
            </a:cu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857620" y="4857760"/>
            <a:ext cx="47675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лицей №10 города Советска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Калининградской области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учитель математики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Разыграева Татьяна Николаевна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2464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Пример 2.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857232"/>
            <a:ext cx="7454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Построить график функции 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(x + 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/2)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42976" y="1500174"/>
            <a:ext cx="6715172" cy="4071966"/>
            <a:chOff x="2409" y="164"/>
            <a:chExt cx="3223" cy="306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2409" y="203"/>
              <a:ext cx="3148" cy="3026"/>
              <a:chOff x="2409" y="203"/>
              <a:chExt cx="3148" cy="3026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426" y="211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2409" y="2945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2677" y="211"/>
                <a:ext cx="8" cy="29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994"/>
                  </a:cxn>
                </a:cxnLst>
                <a:rect l="0" t="0" r="r" b="b"/>
                <a:pathLst>
                  <a:path w="8" h="2994">
                    <a:moveTo>
                      <a:pt x="0" y="0"/>
                    </a:moveTo>
                    <a:lnTo>
                      <a:pt x="8" y="2994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2426" y="3203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418" y="2450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426" y="2205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409" y="1955"/>
                <a:ext cx="3132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32" y="8"/>
                  </a:cxn>
                </a:cxnLst>
                <a:rect l="0" t="0" r="r" b="b"/>
                <a:pathLst>
                  <a:path w="3132" h="8">
                    <a:moveTo>
                      <a:pt x="0" y="0"/>
                    </a:moveTo>
                    <a:lnTo>
                      <a:pt x="3132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2434" y="1444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2426" y="1207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2426" y="949"/>
                <a:ext cx="3123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3" y="8"/>
                  </a:cxn>
                </a:cxnLst>
                <a:rect l="0" t="0" r="r" b="b"/>
                <a:pathLst>
                  <a:path w="3123" h="8">
                    <a:moveTo>
                      <a:pt x="0" y="0"/>
                    </a:moveTo>
                    <a:lnTo>
                      <a:pt x="3123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2426" y="708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2434" y="446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2426" y="210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2937" y="203"/>
                <a:ext cx="8" cy="302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3026"/>
                  </a:cxn>
                </a:cxnLst>
                <a:rect l="0" t="0" r="r" b="b"/>
                <a:pathLst>
                  <a:path w="8" h="3026">
                    <a:moveTo>
                      <a:pt x="8" y="0"/>
                    </a:moveTo>
                    <a:lnTo>
                      <a:pt x="0" y="3026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3198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3470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3707" y="219"/>
                <a:ext cx="9" cy="30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10"/>
                  </a:cxn>
                </a:cxnLst>
                <a:rect l="0" t="0" r="r" b="b"/>
                <a:pathLst>
                  <a:path w="9" h="3010">
                    <a:moveTo>
                      <a:pt x="9" y="0"/>
                    </a:moveTo>
                    <a:lnTo>
                      <a:pt x="0" y="301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4241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4494" y="203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4762" y="219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5012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5284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Text Box 32"/>
            <p:cNvSpPr txBox="1">
              <a:spLocks noChangeArrowheads="1"/>
            </p:cNvSpPr>
            <p:nvPr/>
          </p:nvSpPr>
          <p:spPr bwMode="auto">
            <a:xfrm>
              <a:off x="5420" y="1661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/>
                <a:t>х</a:t>
              </a:r>
            </a:p>
          </p:txBody>
        </p:sp>
        <p:sp>
          <p:nvSpPr>
            <p:cNvPr id="7" name="Text Box 33"/>
            <p:cNvSpPr txBox="1">
              <a:spLocks noChangeArrowheads="1"/>
            </p:cNvSpPr>
            <p:nvPr/>
          </p:nvSpPr>
          <p:spPr bwMode="auto">
            <a:xfrm>
              <a:off x="3742" y="1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smtClean="0"/>
                <a:t>у</a:t>
              </a:r>
              <a:endParaRPr lang="ru-RU" sz="2400" dirty="0"/>
            </a:p>
          </p:txBody>
        </p:sp>
      </p:grpSp>
      <p:cxnSp>
        <p:nvCxnSpPr>
          <p:cNvPr id="31" name="Прямая со стрелкой 30"/>
          <p:cNvCxnSpPr/>
          <p:nvPr/>
        </p:nvCxnSpPr>
        <p:spPr>
          <a:xfrm>
            <a:off x="1142976" y="3571876"/>
            <a:ext cx="6429420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2429654" y="3571082"/>
            <a:ext cx="4000528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5000628" y="3571876"/>
          <a:ext cx="4286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Формула" r:id="rId3" imgW="164880" imgH="393480" progId="Equation.3">
                  <p:embed/>
                </p:oleObj>
              </mc:Choice>
              <mc:Fallback>
                <p:oleObj name="Формула" r:id="rId3" imgW="164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3571876"/>
                        <a:ext cx="42862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3209926" y="3571869"/>
          <a:ext cx="7254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926" y="3571869"/>
                        <a:ext cx="72548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1357290" y="3571876"/>
          <a:ext cx="8905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Формула" r:id="rId7" imgW="342720" imgH="393480" progId="Equation.3">
                  <p:embed/>
                </p:oleObj>
              </mc:Choice>
              <mc:Fallback>
                <p:oleObj name="Формула" r:id="rId7" imgW="3427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3571876"/>
                        <a:ext cx="890587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Объект 35"/>
          <p:cNvGraphicFramePr>
            <a:graphicFrameLocks noChangeAspect="1"/>
          </p:cNvGraphicFramePr>
          <p:nvPr/>
        </p:nvGraphicFramePr>
        <p:xfrm>
          <a:off x="6715140" y="3571876"/>
          <a:ext cx="6254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Формула" r:id="rId9" imgW="241200" imgH="393480" progId="Equation.3">
                  <p:embed/>
                </p:oleObj>
              </mc:Choice>
              <mc:Fallback>
                <p:oleObj name="Формула" r:id="rId9" imgW="2412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3571876"/>
                        <a:ext cx="6254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 rot="5400000">
            <a:off x="3214678" y="357187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4858546" y="357108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762" y="357108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1644630" y="3570288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 40"/>
          <p:cNvSpPr/>
          <p:nvPr/>
        </p:nvSpPr>
        <p:spPr>
          <a:xfrm>
            <a:off x="3742279" y="1547930"/>
            <a:ext cx="1382751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500694" y="1571612"/>
            <a:ext cx="1214446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2071670" y="1571612"/>
            <a:ext cx="1428760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3697674" y="1569881"/>
            <a:ext cx="1471961" cy="3958683"/>
          </a:xfrm>
          <a:custGeom>
            <a:avLst/>
            <a:gdLst>
              <a:gd name="connsiteX0" fmla="*/ 0 w 1471961"/>
              <a:gd name="connsiteY0" fmla="*/ 0 h 3958683"/>
              <a:gd name="connsiteX1" fmla="*/ 156117 w 1471961"/>
              <a:gd name="connsiteY1" fmla="*/ 1326995 h 3958683"/>
              <a:gd name="connsiteX2" fmla="*/ 713678 w 1471961"/>
              <a:gd name="connsiteY2" fmla="*/ 1984917 h 3958683"/>
              <a:gd name="connsiteX3" fmla="*/ 1282390 w 1471961"/>
              <a:gd name="connsiteY3" fmla="*/ 2665142 h 3958683"/>
              <a:gd name="connsiteX4" fmla="*/ 1471961 w 1471961"/>
              <a:gd name="connsiteY4" fmla="*/ 3958683 h 39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1961" h="3958683">
                <a:moveTo>
                  <a:pt x="0" y="0"/>
                </a:moveTo>
                <a:cubicBezTo>
                  <a:pt x="18585" y="498088"/>
                  <a:pt x="37171" y="996176"/>
                  <a:pt x="156117" y="1326995"/>
                </a:cubicBezTo>
                <a:cubicBezTo>
                  <a:pt x="275063" y="1657814"/>
                  <a:pt x="713678" y="1984917"/>
                  <a:pt x="713678" y="1984917"/>
                </a:cubicBezTo>
                <a:cubicBezTo>
                  <a:pt x="901390" y="2207941"/>
                  <a:pt x="1156010" y="2336181"/>
                  <a:pt x="1282390" y="2665142"/>
                </a:cubicBezTo>
                <a:cubicBezTo>
                  <a:pt x="1408771" y="2994103"/>
                  <a:pt x="1440366" y="3476393"/>
                  <a:pt x="1471961" y="3958683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5357818" y="1571612"/>
            <a:ext cx="1471961" cy="3958683"/>
          </a:xfrm>
          <a:custGeom>
            <a:avLst/>
            <a:gdLst>
              <a:gd name="connsiteX0" fmla="*/ 0 w 1471961"/>
              <a:gd name="connsiteY0" fmla="*/ 0 h 3958683"/>
              <a:gd name="connsiteX1" fmla="*/ 156117 w 1471961"/>
              <a:gd name="connsiteY1" fmla="*/ 1326995 h 3958683"/>
              <a:gd name="connsiteX2" fmla="*/ 713678 w 1471961"/>
              <a:gd name="connsiteY2" fmla="*/ 1984917 h 3958683"/>
              <a:gd name="connsiteX3" fmla="*/ 1282390 w 1471961"/>
              <a:gd name="connsiteY3" fmla="*/ 2665142 h 3958683"/>
              <a:gd name="connsiteX4" fmla="*/ 1471961 w 1471961"/>
              <a:gd name="connsiteY4" fmla="*/ 3958683 h 39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1961" h="3958683">
                <a:moveTo>
                  <a:pt x="0" y="0"/>
                </a:moveTo>
                <a:cubicBezTo>
                  <a:pt x="18585" y="498088"/>
                  <a:pt x="37171" y="996176"/>
                  <a:pt x="156117" y="1326995"/>
                </a:cubicBezTo>
                <a:cubicBezTo>
                  <a:pt x="275063" y="1657814"/>
                  <a:pt x="713678" y="1984917"/>
                  <a:pt x="713678" y="1984917"/>
                </a:cubicBezTo>
                <a:cubicBezTo>
                  <a:pt x="901390" y="2207941"/>
                  <a:pt x="1156010" y="2336181"/>
                  <a:pt x="1282390" y="2665142"/>
                </a:cubicBezTo>
                <a:cubicBezTo>
                  <a:pt x="1408771" y="2994103"/>
                  <a:pt x="1440366" y="3476393"/>
                  <a:pt x="1471961" y="3958683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2071670" y="1571612"/>
            <a:ext cx="1471961" cy="3958683"/>
          </a:xfrm>
          <a:custGeom>
            <a:avLst/>
            <a:gdLst>
              <a:gd name="connsiteX0" fmla="*/ 0 w 1471961"/>
              <a:gd name="connsiteY0" fmla="*/ 0 h 3958683"/>
              <a:gd name="connsiteX1" fmla="*/ 156117 w 1471961"/>
              <a:gd name="connsiteY1" fmla="*/ 1326995 h 3958683"/>
              <a:gd name="connsiteX2" fmla="*/ 713678 w 1471961"/>
              <a:gd name="connsiteY2" fmla="*/ 1984917 h 3958683"/>
              <a:gd name="connsiteX3" fmla="*/ 1282390 w 1471961"/>
              <a:gd name="connsiteY3" fmla="*/ 2665142 h 3958683"/>
              <a:gd name="connsiteX4" fmla="*/ 1471961 w 1471961"/>
              <a:gd name="connsiteY4" fmla="*/ 3958683 h 39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1961" h="3958683">
                <a:moveTo>
                  <a:pt x="0" y="0"/>
                </a:moveTo>
                <a:cubicBezTo>
                  <a:pt x="18585" y="498088"/>
                  <a:pt x="37171" y="996176"/>
                  <a:pt x="156117" y="1326995"/>
                </a:cubicBezTo>
                <a:cubicBezTo>
                  <a:pt x="275063" y="1657814"/>
                  <a:pt x="713678" y="1984917"/>
                  <a:pt x="713678" y="1984917"/>
                </a:cubicBezTo>
                <a:cubicBezTo>
                  <a:pt x="901390" y="2207941"/>
                  <a:pt x="1156010" y="2336181"/>
                  <a:pt x="1282390" y="2665142"/>
                </a:cubicBezTo>
                <a:cubicBezTo>
                  <a:pt x="1408771" y="2994103"/>
                  <a:pt x="1440366" y="3476393"/>
                  <a:pt x="1471961" y="3958683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786580" y="357108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072728" y="357108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14282" y="5572140"/>
            <a:ext cx="87416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Т.к. -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(x + 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/2)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ctg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x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то построен график функции</a:t>
            </a:r>
          </a:p>
          <a:p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ctg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x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15074" y="1571612"/>
            <a:ext cx="1616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y =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ctg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x</a:t>
            </a:r>
            <a:endParaRPr lang="ru-RU" sz="3200" dirty="0"/>
          </a:p>
        </p:txBody>
      </p:sp>
      <p:sp>
        <p:nvSpPr>
          <p:cNvPr id="54" name="Полилиния 53"/>
          <p:cNvSpPr/>
          <p:nvPr/>
        </p:nvSpPr>
        <p:spPr>
          <a:xfrm>
            <a:off x="6929454" y="1571612"/>
            <a:ext cx="1471961" cy="3958683"/>
          </a:xfrm>
          <a:custGeom>
            <a:avLst/>
            <a:gdLst>
              <a:gd name="connsiteX0" fmla="*/ 0 w 1471961"/>
              <a:gd name="connsiteY0" fmla="*/ 0 h 3958683"/>
              <a:gd name="connsiteX1" fmla="*/ 156117 w 1471961"/>
              <a:gd name="connsiteY1" fmla="*/ 1326995 h 3958683"/>
              <a:gd name="connsiteX2" fmla="*/ 713678 w 1471961"/>
              <a:gd name="connsiteY2" fmla="*/ 1984917 h 3958683"/>
              <a:gd name="connsiteX3" fmla="*/ 1282390 w 1471961"/>
              <a:gd name="connsiteY3" fmla="*/ 2665142 h 3958683"/>
              <a:gd name="connsiteX4" fmla="*/ 1471961 w 1471961"/>
              <a:gd name="connsiteY4" fmla="*/ 3958683 h 39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1961" h="3958683">
                <a:moveTo>
                  <a:pt x="0" y="0"/>
                </a:moveTo>
                <a:cubicBezTo>
                  <a:pt x="18585" y="498088"/>
                  <a:pt x="37171" y="996176"/>
                  <a:pt x="156117" y="1326995"/>
                </a:cubicBezTo>
                <a:cubicBezTo>
                  <a:pt x="275063" y="1657814"/>
                  <a:pt x="713678" y="1984917"/>
                  <a:pt x="713678" y="1984917"/>
                </a:cubicBezTo>
                <a:cubicBezTo>
                  <a:pt x="901390" y="2207941"/>
                  <a:pt x="1156010" y="2336181"/>
                  <a:pt x="1282390" y="2665142"/>
                </a:cubicBezTo>
                <a:cubicBezTo>
                  <a:pt x="1408771" y="2994103"/>
                  <a:pt x="1440366" y="3476393"/>
                  <a:pt x="1471961" y="3958683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09045 0.0034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08697 0.0037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2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0.09531 0.0034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0783 0.00348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67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Опишите свойства функции </a:t>
            </a:r>
            <a:r>
              <a:rPr lang="en-US" sz="3200" b="1" i="1" dirty="0" smtClean="0">
                <a:solidFill>
                  <a:srgbClr val="C00000"/>
                </a:solidFill>
                <a:latin typeface="Georgia" pitchFamily="18" charset="0"/>
              </a:rPr>
              <a:t>y = </a:t>
            </a:r>
            <a:r>
              <a:rPr lang="en-US" sz="3200" b="1" i="1" dirty="0" err="1" smtClean="0">
                <a:solidFill>
                  <a:srgbClr val="C00000"/>
                </a:solidFill>
                <a:latin typeface="Georgia" pitchFamily="18" charset="0"/>
              </a:rPr>
              <a:t>ctgx</a:t>
            </a:r>
            <a:r>
              <a:rPr lang="en-US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857232"/>
            <a:ext cx="86353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D(f)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множество всех действительных чисел, кроме чисел</a:t>
            </a:r>
          </a:p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вида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=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k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714488"/>
            <a:ext cx="4478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Периодическая с периодом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214554"/>
            <a:ext cx="3240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Нечётная функция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714620"/>
            <a:ext cx="8326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Функция убывает на любом интервале вида (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k;   + k)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214686"/>
            <a:ext cx="6439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Функция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ограничена ни снизу, ни сверху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643446"/>
            <a:ext cx="8762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7) Функция непрерывна на любом интервале вида (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k;   + k)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3786190"/>
            <a:ext cx="78152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6) Функция не имеет ни наибольшего, ни наименьшего </a:t>
            </a:r>
          </a:p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значений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5143512"/>
            <a:ext cx="2691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E(f) = (-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; + ).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9A2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69878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1). Пример №3 по учебнику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 разобрать самостоятельно.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428736"/>
            <a:ext cx="7367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2). № 254, 255, 257, 258 – устно.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7689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3). № 261 (в), 262 (в) –письменно.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786058"/>
            <a:ext cx="77460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Georgia" pitchFamily="18" charset="0"/>
              </a:rPr>
              <a:t>4). Домашнее задание:</a:t>
            </a:r>
          </a:p>
          <a:p>
            <a:r>
              <a:rPr lang="ru-RU" sz="3200" b="1" i="1" dirty="0" smtClean="0">
                <a:solidFill>
                  <a:srgbClr val="00B050"/>
                </a:solidFill>
                <a:latin typeface="Georgia" pitchFamily="18" charset="0"/>
              </a:rPr>
              <a:t>№ 256 (а), 259 (а), 261(а), 262(а).</a:t>
            </a:r>
            <a:endParaRPr lang="ru-RU" sz="32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3651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Georgia" pitchFamily="18" charset="0"/>
              </a:rPr>
              <a:t>Работа устно:</a:t>
            </a:r>
            <a:endParaRPr lang="ru-RU" sz="32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857232"/>
            <a:ext cx="2143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Вычислите: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500298" y="714356"/>
          <a:ext cx="435771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Формула" r:id="rId3" imgW="1587240" imgH="393480" progId="Equation.3">
                  <p:embed/>
                </p:oleObj>
              </mc:Choice>
              <mc:Fallback>
                <p:oleObj name="Формула" r:id="rId3" imgW="15872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714356"/>
                        <a:ext cx="435771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164305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Докажите, что число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  является периодом для функции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y = sin2x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2500306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sin2(x -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) = sin2x = sin2(x + )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07181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Докажите, что функция является нечётной: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f(x) = x⁵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 cos3x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4214818"/>
            <a:ext cx="25003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по графику функцию: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4214810" y="3786190"/>
            <a:ext cx="3429024" cy="2715438"/>
            <a:chOff x="4214810" y="3786190"/>
            <a:chExt cx="3429024" cy="2715438"/>
          </a:xfrm>
        </p:grpSpPr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4214810" y="3786190"/>
              <a:ext cx="3357586" cy="2714644"/>
              <a:chOff x="2409" y="164"/>
              <a:chExt cx="3223" cy="3065"/>
            </a:xfrm>
          </p:grpSpPr>
          <p:grpSp>
            <p:nvGrpSpPr>
              <p:cNvPr id="11" name="Group 8"/>
              <p:cNvGrpSpPr>
                <a:grpSpLocks/>
              </p:cNvGrpSpPr>
              <p:nvPr/>
            </p:nvGrpSpPr>
            <p:grpSpPr bwMode="auto">
              <a:xfrm>
                <a:off x="2409" y="203"/>
                <a:ext cx="3148" cy="3026"/>
                <a:chOff x="2409" y="203"/>
                <a:chExt cx="3148" cy="3026"/>
              </a:xfrm>
            </p:grpSpPr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2426" y="211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" name="Freeform 10"/>
                <p:cNvSpPr>
                  <a:spLocks/>
                </p:cNvSpPr>
                <p:nvPr/>
              </p:nvSpPr>
              <p:spPr bwMode="auto">
                <a:xfrm>
                  <a:off x="2409" y="2945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Freeform 11"/>
                <p:cNvSpPr>
                  <a:spLocks/>
                </p:cNvSpPr>
                <p:nvPr/>
              </p:nvSpPr>
              <p:spPr bwMode="auto">
                <a:xfrm>
                  <a:off x="2677" y="211"/>
                  <a:ext cx="8" cy="299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2994"/>
                    </a:cxn>
                  </a:cxnLst>
                  <a:rect l="0" t="0" r="r" b="b"/>
                  <a:pathLst>
                    <a:path w="8" h="2994">
                      <a:moveTo>
                        <a:pt x="0" y="0"/>
                      </a:moveTo>
                      <a:lnTo>
                        <a:pt x="8" y="2994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" name="Line 12"/>
                <p:cNvSpPr>
                  <a:spLocks noChangeShapeType="1"/>
                </p:cNvSpPr>
                <p:nvPr/>
              </p:nvSpPr>
              <p:spPr bwMode="auto">
                <a:xfrm>
                  <a:off x="2426" y="2704"/>
                  <a:ext cx="31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2426" y="3203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14"/>
                <p:cNvSpPr>
                  <a:spLocks/>
                </p:cNvSpPr>
                <p:nvPr/>
              </p:nvSpPr>
              <p:spPr bwMode="auto">
                <a:xfrm>
                  <a:off x="2418" y="2450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Freeform 15"/>
                <p:cNvSpPr>
                  <a:spLocks/>
                </p:cNvSpPr>
                <p:nvPr/>
              </p:nvSpPr>
              <p:spPr bwMode="auto">
                <a:xfrm>
                  <a:off x="2426" y="2205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Freeform 16"/>
                <p:cNvSpPr>
                  <a:spLocks/>
                </p:cNvSpPr>
                <p:nvPr/>
              </p:nvSpPr>
              <p:spPr bwMode="auto">
                <a:xfrm>
                  <a:off x="2409" y="1955"/>
                  <a:ext cx="3132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32" y="8"/>
                    </a:cxn>
                  </a:cxnLst>
                  <a:rect l="0" t="0" r="r" b="b"/>
                  <a:pathLst>
                    <a:path w="3132" h="8">
                      <a:moveTo>
                        <a:pt x="0" y="0"/>
                      </a:moveTo>
                      <a:lnTo>
                        <a:pt x="3132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Freeform 17"/>
                <p:cNvSpPr>
                  <a:spLocks/>
                </p:cNvSpPr>
                <p:nvPr/>
              </p:nvSpPr>
              <p:spPr bwMode="auto">
                <a:xfrm>
                  <a:off x="2434" y="1444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23" name="Freeform 18"/>
                <p:cNvSpPr>
                  <a:spLocks/>
                </p:cNvSpPr>
                <p:nvPr/>
              </p:nvSpPr>
              <p:spPr bwMode="auto">
                <a:xfrm>
                  <a:off x="2426" y="1207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" name="Freeform 19"/>
                <p:cNvSpPr>
                  <a:spLocks/>
                </p:cNvSpPr>
                <p:nvPr/>
              </p:nvSpPr>
              <p:spPr bwMode="auto">
                <a:xfrm>
                  <a:off x="2426" y="949"/>
                  <a:ext cx="312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3" y="8"/>
                    </a:cxn>
                  </a:cxnLst>
                  <a:rect l="0" t="0" r="r" b="b"/>
                  <a:pathLst>
                    <a:path w="3123" h="8">
                      <a:moveTo>
                        <a:pt x="0" y="0"/>
                      </a:moveTo>
                      <a:lnTo>
                        <a:pt x="3123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" name="Freeform 20"/>
                <p:cNvSpPr>
                  <a:spLocks/>
                </p:cNvSpPr>
                <p:nvPr/>
              </p:nvSpPr>
              <p:spPr bwMode="auto">
                <a:xfrm>
                  <a:off x="2426" y="708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" name="Freeform 21"/>
                <p:cNvSpPr>
                  <a:spLocks/>
                </p:cNvSpPr>
                <p:nvPr/>
              </p:nvSpPr>
              <p:spPr bwMode="auto">
                <a:xfrm>
                  <a:off x="2434" y="446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Freeform 22"/>
                <p:cNvSpPr>
                  <a:spLocks/>
                </p:cNvSpPr>
                <p:nvPr/>
              </p:nvSpPr>
              <p:spPr bwMode="auto">
                <a:xfrm>
                  <a:off x="2426" y="210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" name="Freeform 23"/>
                <p:cNvSpPr>
                  <a:spLocks/>
                </p:cNvSpPr>
                <p:nvPr/>
              </p:nvSpPr>
              <p:spPr bwMode="auto">
                <a:xfrm>
                  <a:off x="2937" y="203"/>
                  <a:ext cx="8" cy="302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3026"/>
                    </a:cxn>
                  </a:cxnLst>
                  <a:rect l="0" t="0" r="r" b="b"/>
                  <a:pathLst>
                    <a:path w="8" h="3026">
                      <a:moveTo>
                        <a:pt x="8" y="0"/>
                      </a:moveTo>
                      <a:lnTo>
                        <a:pt x="0" y="3026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Freeform 24"/>
                <p:cNvSpPr>
                  <a:spLocks/>
                </p:cNvSpPr>
                <p:nvPr/>
              </p:nvSpPr>
              <p:spPr bwMode="auto">
                <a:xfrm>
                  <a:off x="3198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" name="Freeform 25"/>
                <p:cNvSpPr>
                  <a:spLocks/>
                </p:cNvSpPr>
                <p:nvPr/>
              </p:nvSpPr>
              <p:spPr bwMode="auto">
                <a:xfrm>
                  <a:off x="3470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Freeform 26"/>
                <p:cNvSpPr>
                  <a:spLocks/>
                </p:cNvSpPr>
                <p:nvPr/>
              </p:nvSpPr>
              <p:spPr bwMode="auto">
                <a:xfrm>
                  <a:off x="3707" y="219"/>
                  <a:ext cx="9" cy="301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3010"/>
                    </a:cxn>
                  </a:cxnLst>
                  <a:rect l="0" t="0" r="r" b="b"/>
                  <a:pathLst>
                    <a:path w="9" h="3010">
                      <a:moveTo>
                        <a:pt x="9" y="0"/>
                      </a:moveTo>
                      <a:lnTo>
                        <a:pt x="0" y="3010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" name="Freeform 27"/>
                <p:cNvSpPr>
                  <a:spLocks/>
                </p:cNvSpPr>
                <p:nvPr/>
              </p:nvSpPr>
              <p:spPr bwMode="auto">
                <a:xfrm>
                  <a:off x="4241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" name="Freeform 28"/>
                <p:cNvSpPr>
                  <a:spLocks/>
                </p:cNvSpPr>
                <p:nvPr/>
              </p:nvSpPr>
              <p:spPr bwMode="auto">
                <a:xfrm>
                  <a:off x="4494" y="203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" name="Freeform 29"/>
                <p:cNvSpPr>
                  <a:spLocks/>
                </p:cNvSpPr>
                <p:nvPr/>
              </p:nvSpPr>
              <p:spPr bwMode="auto">
                <a:xfrm>
                  <a:off x="4762" y="219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" name="Freeform 30"/>
                <p:cNvSpPr>
                  <a:spLocks/>
                </p:cNvSpPr>
                <p:nvPr/>
              </p:nvSpPr>
              <p:spPr bwMode="auto">
                <a:xfrm>
                  <a:off x="5012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" name="Freeform 31"/>
                <p:cNvSpPr>
                  <a:spLocks/>
                </p:cNvSpPr>
                <p:nvPr/>
              </p:nvSpPr>
              <p:spPr bwMode="auto">
                <a:xfrm>
                  <a:off x="5284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no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" name="Text Box 32"/>
              <p:cNvSpPr txBox="1">
                <a:spLocks noChangeArrowheads="1"/>
              </p:cNvSpPr>
              <p:nvPr/>
            </p:nvSpPr>
            <p:spPr bwMode="auto">
              <a:xfrm>
                <a:off x="5420" y="1661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х</a:t>
                </a:r>
              </a:p>
            </p:txBody>
          </p:sp>
          <p:sp>
            <p:nvSpPr>
              <p:cNvPr id="13" name="Text Box 33"/>
              <p:cNvSpPr txBox="1">
                <a:spLocks noChangeArrowheads="1"/>
              </p:cNvSpPr>
              <p:nvPr/>
            </p:nvSpPr>
            <p:spPr bwMode="auto">
              <a:xfrm>
                <a:off x="3742" y="164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/>
                  <a:t>у</a:t>
                </a:r>
                <a:endParaRPr lang="ru-RU" sz="2400" dirty="0"/>
              </a:p>
            </p:txBody>
          </p:sp>
        </p:grpSp>
        <p:cxnSp>
          <p:nvCxnSpPr>
            <p:cNvPr id="38" name="Прямая со стрелкой 37"/>
            <p:cNvCxnSpPr/>
            <p:nvPr/>
          </p:nvCxnSpPr>
          <p:spPr>
            <a:xfrm>
              <a:off x="4214810" y="5143512"/>
              <a:ext cx="3429024" cy="1588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/>
            <p:cNvCxnSpPr/>
            <p:nvPr/>
          </p:nvCxnSpPr>
          <p:spPr>
            <a:xfrm rot="5400000" flipH="1" flipV="1">
              <a:off x="4499768" y="5143512"/>
              <a:ext cx="2715438" cy="794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Полилиния 41"/>
            <p:cNvSpPr/>
            <p:nvPr/>
          </p:nvSpPr>
          <p:spPr>
            <a:xfrm>
              <a:off x="5286380" y="3857628"/>
              <a:ext cx="1643074" cy="2286016"/>
            </a:xfrm>
            <a:custGeom>
              <a:avLst/>
              <a:gdLst>
                <a:gd name="connsiteX0" fmla="*/ 0 w 1884556"/>
                <a:gd name="connsiteY0" fmla="*/ 687658 h 2116873"/>
                <a:gd name="connsiteX1" fmla="*/ 535259 w 1884556"/>
                <a:gd name="connsiteY1" fmla="*/ 219307 h 2116873"/>
                <a:gd name="connsiteX2" fmla="*/ 1182029 w 1884556"/>
                <a:gd name="connsiteY2" fmla="*/ 2003502 h 2116873"/>
                <a:gd name="connsiteX3" fmla="*/ 1884556 w 1884556"/>
                <a:gd name="connsiteY3" fmla="*/ 899531 h 211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4556" h="2116873">
                  <a:moveTo>
                    <a:pt x="0" y="687658"/>
                  </a:moveTo>
                  <a:cubicBezTo>
                    <a:pt x="169127" y="343829"/>
                    <a:pt x="338254" y="0"/>
                    <a:pt x="535259" y="219307"/>
                  </a:cubicBezTo>
                  <a:cubicBezTo>
                    <a:pt x="732264" y="438614"/>
                    <a:pt x="957146" y="1890131"/>
                    <a:pt x="1182029" y="2003502"/>
                  </a:cubicBezTo>
                  <a:cubicBezTo>
                    <a:pt x="1406912" y="2116873"/>
                    <a:pt x="1645734" y="1508202"/>
                    <a:pt x="1884556" y="899531"/>
                  </a:cubicBezTo>
                </a:path>
              </a:pathLst>
            </a:cu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5214942" y="4500570"/>
              <a:ext cx="142876" cy="14287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6858016" y="4786322"/>
              <a:ext cx="142876" cy="14287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5180017" y="5106999"/>
              <a:ext cx="213520" cy="79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rot="5400000">
              <a:off x="6251587" y="5106999"/>
              <a:ext cx="213520" cy="79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rot="5400000">
              <a:off x="6823091" y="5106999"/>
              <a:ext cx="213520" cy="79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5715008" y="6000768"/>
              <a:ext cx="285752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5715008" y="4000504"/>
              <a:ext cx="285752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572132" y="514351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000628" y="5143512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-2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000760" y="385762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86512" y="514351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858016" y="514351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57818" y="5857892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2" name="Прямая соединительная линия 61"/>
          <p:cNvCxnSpPr/>
          <p:nvPr/>
        </p:nvCxnSpPr>
        <p:spPr>
          <a:xfrm rot="5400000">
            <a:off x="6215074" y="5143512"/>
            <a:ext cx="2571768" cy="1588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Управляющая кнопка: далее 62">
            <a:hlinkClick r:id="" action="ppaction://hlinkshowjump?jump=nextslide" highlightClick="1"/>
          </p:cNvPr>
          <p:cNvSpPr/>
          <p:nvPr/>
        </p:nvSpPr>
        <p:spPr>
          <a:xfrm>
            <a:off x="214282" y="5857892"/>
            <a:ext cx="785818" cy="68522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1142976" y="5929330"/>
            <a:ext cx="2419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Подсказка!</a:t>
            </a:r>
            <a:endParaRPr lang="ru-RU" sz="28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5" name="Управляющая кнопка: далее 64">
            <a:hlinkClick r:id="rId5" action="ppaction://hlinksldjump" highlightClick="1"/>
          </p:cNvPr>
          <p:cNvSpPr/>
          <p:nvPr/>
        </p:nvSpPr>
        <p:spPr>
          <a:xfrm>
            <a:off x="8072462" y="5857892"/>
            <a:ext cx="785818" cy="6137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6224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u="sng" dirty="0" smtClean="0">
                <a:solidFill>
                  <a:srgbClr val="002060"/>
                </a:solidFill>
                <a:latin typeface="Georgia" pitchFamily="18" charset="0"/>
              </a:rPr>
              <a:t>План прочтения графика:</a:t>
            </a:r>
            <a:endParaRPr lang="ru-RU" sz="3200" b="1" i="1" u="sng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857232"/>
            <a:ext cx="8085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1) </a:t>
            </a:r>
            <a:r>
              <a:rPr lang="en-US" sz="2800" b="1" i="1" dirty="0" smtClean="0">
                <a:solidFill>
                  <a:srgbClr val="C00000"/>
                </a:solidFill>
                <a:latin typeface="Georgia" pitchFamily="18" charset="0"/>
              </a:rPr>
              <a:t>D(f) – </a:t>
            </a:r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область определения функции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500174"/>
            <a:ext cx="816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2) Чётность или нечётность функции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143248"/>
            <a:ext cx="6040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4) Ограниченность функции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786190"/>
            <a:ext cx="783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5) Наибольшие, наименьшие значения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    функции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786322"/>
            <a:ext cx="5881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6) Непрерывность функции.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5357826"/>
            <a:ext cx="7444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7) </a:t>
            </a:r>
            <a:r>
              <a:rPr lang="en-US" sz="2800" b="1" i="1" dirty="0" smtClean="0">
                <a:solidFill>
                  <a:srgbClr val="C00000"/>
                </a:solidFill>
                <a:latin typeface="Georgia" pitchFamily="18" charset="0"/>
              </a:rPr>
              <a:t>E(f) – </a:t>
            </a:r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область значений функции.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2214554"/>
            <a:ext cx="84208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3) Промежутки возрастания, убывания 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Georgia" pitchFamily="18" charset="0"/>
              </a:rPr>
              <a:t>     функции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8143900" y="5857892"/>
            <a:ext cx="785818" cy="68522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2842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1.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785794"/>
            <a:ext cx="861979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Область определения функции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множество </a:t>
            </a:r>
          </a:p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 действительных чисел, за исключением чисел 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вида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 =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/2 +k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000100" y="2428868"/>
            <a:ext cx="6715172" cy="4071966"/>
            <a:chOff x="2409" y="164"/>
            <a:chExt cx="3223" cy="306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2409" y="203"/>
              <a:ext cx="3148" cy="3026"/>
              <a:chOff x="2409" y="203"/>
              <a:chExt cx="3148" cy="3026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426" y="211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2409" y="2945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2677" y="211"/>
                <a:ext cx="8" cy="29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994"/>
                  </a:cxn>
                </a:cxnLst>
                <a:rect l="0" t="0" r="r" b="b"/>
                <a:pathLst>
                  <a:path w="8" h="2994">
                    <a:moveTo>
                      <a:pt x="0" y="0"/>
                    </a:moveTo>
                    <a:lnTo>
                      <a:pt x="8" y="2994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2426" y="3203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418" y="2450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426" y="2205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409" y="1955"/>
                <a:ext cx="3132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32" y="8"/>
                  </a:cxn>
                </a:cxnLst>
                <a:rect l="0" t="0" r="r" b="b"/>
                <a:pathLst>
                  <a:path w="3132" h="8">
                    <a:moveTo>
                      <a:pt x="0" y="0"/>
                    </a:moveTo>
                    <a:lnTo>
                      <a:pt x="3132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2434" y="1444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2426" y="1207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2426" y="949"/>
                <a:ext cx="3123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3" y="8"/>
                  </a:cxn>
                </a:cxnLst>
                <a:rect l="0" t="0" r="r" b="b"/>
                <a:pathLst>
                  <a:path w="3123" h="8">
                    <a:moveTo>
                      <a:pt x="0" y="0"/>
                    </a:moveTo>
                    <a:lnTo>
                      <a:pt x="3123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2426" y="708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2434" y="446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2426" y="210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2937" y="203"/>
                <a:ext cx="8" cy="302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3026"/>
                  </a:cxn>
                </a:cxnLst>
                <a:rect l="0" t="0" r="r" b="b"/>
                <a:pathLst>
                  <a:path w="8" h="3026">
                    <a:moveTo>
                      <a:pt x="8" y="0"/>
                    </a:moveTo>
                    <a:lnTo>
                      <a:pt x="0" y="3026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3198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3470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3707" y="219"/>
                <a:ext cx="9" cy="30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10"/>
                  </a:cxn>
                </a:cxnLst>
                <a:rect l="0" t="0" r="r" b="b"/>
                <a:pathLst>
                  <a:path w="9" h="3010">
                    <a:moveTo>
                      <a:pt x="9" y="0"/>
                    </a:moveTo>
                    <a:lnTo>
                      <a:pt x="0" y="301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4241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4494" y="203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4762" y="219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5012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5284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Text Box 32"/>
            <p:cNvSpPr txBox="1">
              <a:spLocks noChangeArrowheads="1"/>
            </p:cNvSpPr>
            <p:nvPr/>
          </p:nvSpPr>
          <p:spPr bwMode="auto">
            <a:xfrm>
              <a:off x="5420" y="1661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/>
                <a:t>х</a:t>
              </a:r>
            </a:p>
          </p:txBody>
        </p:sp>
        <p:sp>
          <p:nvSpPr>
            <p:cNvPr id="7" name="Text Box 33"/>
            <p:cNvSpPr txBox="1">
              <a:spLocks noChangeArrowheads="1"/>
            </p:cNvSpPr>
            <p:nvPr/>
          </p:nvSpPr>
          <p:spPr bwMode="auto">
            <a:xfrm>
              <a:off x="3742" y="1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smtClean="0"/>
                <a:t>у</a:t>
              </a:r>
              <a:endParaRPr lang="ru-RU" sz="2400" dirty="0"/>
            </a:p>
          </p:txBody>
        </p:sp>
      </p:grpSp>
      <p:cxnSp>
        <p:nvCxnSpPr>
          <p:cNvPr id="31" name="Прямая со стрелкой 30"/>
          <p:cNvCxnSpPr/>
          <p:nvPr/>
        </p:nvCxnSpPr>
        <p:spPr>
          <a:xfrm>
            <a:off x="1000100" y="4500570"/>
            <a:ext cx="6429420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2286778" y="4499776"/>
            <a:ext cx="4000528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4857752" y="4500570"/>
          <a:ext cx="4286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3" imgW="164880" imgH="393480" progId="Equation.3">
                  <p:embed/>
                </p:oleObj>
              </mc:Choice>
              <mc:Fallback>
                <p:oleObj name="Формула" r:id="rId3" imgW="1648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4500570"/>
                        <a:ext cx="42862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3067050" y="4500563"/>
          <a:ext cx="7254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050" y="4500563"/>
                        <a:ext cx="72548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Объект 42"/>
          <p:cNvGraphicFramePr>
            <a:graphicFrameLocks noChangeAspect="1"/>
          </p:cNvGraphicFramePr>
          <p:nvPr/>
        </p:nvGraphicFramePr>
        <p:xfrm>
          <a:off x="1912938" y="4500563"/>
          <a:ext cx="8905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Формула" r:id="rId7" imgW="342720" imgH="393480" progId="Equation.3">
                  <p:embed/>
                </p:oleObj>
              </mc:Choice>
              <mc:Fallback>
                <p:oleObj name="Формула" r:id="rId7" imgW="3427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2938" y="4500563"/>
                        <a:ext cx="890587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825500" y="4500563"/>
          <a:ext cx="9223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9" imgW="355320" imgH="393480" progId="Equation.3">
                  <p:embed/>
                </p:oleObj>
              </mc:Choice>
              <mc:Fallback>
                <p:oleObj name="Формула" r:id="rId9" imgW="35532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4500563"/>
                        <a:ext cx="92233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Объект 44"/>
          <p:cNvGraphicFramePr>
            <a:graphicFrameLocks noChangeAspect="1"/>
          </p:cNvGraphicFramePr>
          <p:nvPr/>
        </p:nvGraphicFramePr>
        <p:xfrm>
          <a:off x="5830888" y="4500563"/>
          <a:ext cx="6254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Формула" r:id="rId11" imgW="241200" imgH="393480" progId="Equation.3">
                  <p:embed/>
                </p:oleObj>
              </mc:Choice>
              <mc:Fallback>
                <p:oleObj name="Формула" r:id="rId11" imgW="2412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0888" y="4500563"/>
                        <a:ext cx="6254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Объект 45"/>
          <p:cNvGraphicFramePr>
            <a:graphicFrameLocks noChangeAspect="1"/>
          </p:cNvGraphicFramePr>
          <p:nvPr/>
        </p:nvGraphicFramePr>
        <p:xfrm>
          <a:off x="6862763" y="4500563"/>
          <a:ext cx="627062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13" imgW="241200" imgH="393480" progId="Equation.3">
                  <p:embed/>
                </p:oleObj>
              </mc:Choice>
              <mc:Fallback>
                <p:oleObj name="Формула" r:id="rId13" imgW="24120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3" y="4500563"/>
                        <a:ext cx="627062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Прямая соединительная линия 47"/>
          <p:cNvCxnSpPr/>
          <p:nvPr/>
        </p:nvCxnSpPr>
        <p:spPr>
          <a:xfrm rot="5400000">
            <a:off x="3071802" y="4500570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4144166" y="449977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287174" y="449977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429390" y="449977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1501754" y="449898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-713618" y="449977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2898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2</a:t>
            </a:r>
            <a:r>
              <a:rPr lang="en-US" sz="3200" b="1" i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857232"/>
            <a:ext cx="73625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периодическая функция с </a:t>
            </a:r>
          </a:p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периодом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 .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2500306"/>
            <a:ext cx="5057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(x - 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) =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x =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(x + )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00438"/>
            <a:ext cx="2898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</a:t>
            </a:r>
            <a:r>
              <a:rPr lang="en-US" sz="3200" b="1" i="1" dirty="0" smtClean="0">
                <a:solidFill>
                  <a:srgbClr val="002060"/>
                </a:solidFill>
                <a:latin typeface="Georgia" pitchFamily="18" charset="0"/>
              </a:rPr>
              <a:t>3.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4214818"/>
            <a:ext cx="60320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нечётная функция.</a:t>
            </a:r>
          </a:p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6050" y="5000636"/>
            <a:ext cx="2820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-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x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5643578"/>
            <a:ext cx="77227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(График функции симметричен относительно</a:t>
            </a:r>
          </a:p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начала координат).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6" y="357166"/>
          <a:ext cx="8501125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0225"/>
                <a:gridCol w="1700225"/>
                <a:gridCol w="1700225"/>
                <a:gridCol w="1700225"/>
                <a:gridCol w="1700225"/>
              </a:tblGrid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40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tg</a:t>
                      </a:r>
                      <a:r>
                        <a:rPr lang="en-US" sz="36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x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429124" y="357166"/>
          <a:ext cx="485775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Формула" r:id="rId3" imgW="164880" imgH="393480" progId="Equation.3">
                  <p:embed/>
                </p:oleObj>
              </mc:Choice>
              <mc:Fallback>
                <p:oleObj name="Формула" r:id="rId3" imgW="164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357166"/>
                        <a:ext cx="485775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428860" y="500042"/>
          <a:ext cx="85725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Формула" r:id="rId5" imgW="126720" imgH="177480" progId="Equation.3">
                  <p:embed/>
                </p:oleObj>
              </mc:Choice>
              <mc:Fallback>
                <p:oleObj name="Формула" r:id="rId5" imgW="12672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500042"/>
                        <a:ext cx="857256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428860" y="1571612"/>
          <a:ext cx="85725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Формула" r:id="rId7" imgW="126720" imgH="177480" progId="Equation.3">
                  <p:embed/>
                </p:oleObj>
              </mc:Choice>
              <mc:Fallback>
                <p:oleObj name="Формула" r:id="rId7" imgW="1267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1571612"/>
                        <a:ext cx="857256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214810" y="1500174"/>
          <a:ext cx="857256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Формула" r:id="rId8" imgW="253800" imgH="431640" progId="Equation.3">
                  <p:embed/>
                </p:oleObj>
              </mc:Choice>
              <mc:Fallback>
                <p:oleObj name="Формула" r:id="rId8" imgW="253800" imgH="431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1500174"/>
                        <a:ext cx="857256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143636" y="357166"/>
          <a:ext cx="485775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Формула" r:id="rId10" imgW="164880" imgH="393480" progId="Equation.3">
                  <p:embed/>
                </p:oleObj>
              </mc:Choice>
              <mc:Fallback>
                <p:oleObj name="Формула" r:id="rId10" imgW="1648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6" y="357166"/>
                        <a:ext cx="485775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129338" y="1601788"/>
          <a:ext cx="60007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Формула" r:id="rId12" imgW="88560" imgH="164880" progId="Equation.3">
                  <p:embed/>
                </p:oleObj>
              </mc:Choice>
              <mc:Fallback>
                <p:oleObj name="Формула" r:id="rId12" imgW="88560" imgH="1648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1601788"/>
                        <a:ext cx="600075" cy="796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7929586" y="357166"/>
          <a:ext cx="485775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Формула" r:id="rId14" imgW="164880" imgH="393480" progId="Equation.3">
                  <p:embed/>
                </p:oleObj>
              </mc:Choice>
              <mc:Fallback>
                <p:oleObj name="Формула" r:id="rId14" imgW="16488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9586" y="357166"/>
                        <a:ext cx="485775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386638" y="1419225"/>
          <a:ext cx="1328766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Формула" r:id="rId16" imgW="228600" imgH="228600" progId="Equation.3">
                  <p:embed/>
                </p:oleObj>
              </mc:Choice>
              <mc:Fallback>
                <p:oleObj name="Формула" r:id="rId16" imgW="2286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6638" y="1419225"/>
                        <a:ext cx="1328766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7"/>
          <p:cNvGrpSpPr>
            <a:grpSpLocks/>
          </p:cNvGrpSpPr>
          <p:nvPr/>
        </p:nvGrpSpPr>
        <p:grpSpPr bwMode="auto">
          <a:xfrm>
            <a:off x="1571604" y="2857496"/>
            <a:ext cx="4176747" cy="3429024"/>
            <a:chOff x="2409" y="164"/>
            <a:chExt cx="3211" cy="3065"/>
          </a:xfrm>
        </p:grpSpPr>
        <p:grpSp>
          <p:nvGrpSpPr>
            <p:cNvPr id="12" name="Group 8"/>
            <p:cNvGrpSpPr>
              <a:grpSpLocks/>
            </p:cNvGrpSpPr>
            <p:nvPr/>
          </p:nvGrpSpPr>
          <p:grpSpPr bwMode="auto">
            <a:xfrm>
              <a:off x="2409" y="203"/>
              <a:ext cx="3148" cy="3026"/>
              <a:chOff x="2409" y="203"/>
              <a:chExt cx="3148" cy="3026"/>
            </a:xfrm>
          </p:grpSpPr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426" y="211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409" y="2945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2677" y="211"/>
                <a:ext cx="8" cy="29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994"/>
                  </a:cxn>
                </a:cxnLst>
                <a:rect l="0" t="0" r="r" b="b"/>
                <a:pathLst>
                  <a:path w="8" h="2994">
                    <a:moveTo>
                      <a:pt x="0" y="0"/>
                    </a:moveTo>
                    <a:lnTo>
                      <a:pt x="8" y="2994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2426" y="3203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2418" y="2450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2426" y="2205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2409" y="1955"/>
                <a:ext cx="3132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32" y="8"/>
                  </a:cxn>
                </a:cxnLst>
                <a:rect l="0" t="0" r="r" b="b"/>
                <a:pathLst>
                  <a:path w="3132" h="8">
                    <a:moveTo>
                      <a:pt x="0" y="0"/>
                    </a:moveTo>
                    <a:lnTo>
                      <a:pt x="3132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2434" y="1444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2426" y="1207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2426" y="949"/>
                <a:ext cx="3123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3" y="8"/>
                  </a:cxn>
                </a:cxnLst>
                <a:rect l="0" t="0" r="r" b="b"/>
                <a:pathLst>
                  <a:path w="3123" h="8">
                    <a:moveTo>
                      <a:pt x="0" y="0"/>
                    </a:moveTo>
                    <a:lnTo>
                      <a:pt x="3123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2426" y="708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2434" y="446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2426" y="210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2937" y="203"/>
                <a:ext cx="8" cy="302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3026"/>
                  </a:cxn>
                </a:cxnLst>
                <a:rect l="0" t="0" r="r" b="b"/>
                <a:pathLst>
                  <a:path w="8" h="3026">
                    <a:moveTo>
                      <a:pt x="8" y="0"/>
                    </a:moveTo>
                    <a:lnTo>
                      <a:pt x="0" y="3026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3198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3470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707" y="219"/>
                <a:ext cx="9" cy="30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10"/>
                  </a:cxn>
                </a:cxnLst>
                <a:rect l="0" t="0" r="r" b="b"/>
                <a:pathLst>
                  <a:path w="9" h="3010">
                    <a:moveTo>
                      <a:pt x="9" y="0"/>
                    </a:moveTo>
                    <a:lnTo>
                      <a:pt x="0" y="301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4241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4494" y="203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4762" y="219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5012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5284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" name="Text Box 32"/>
            <p:cNvSpPr txBox="1">
              <a:spLocks noChangeArrowheads="1"/>
            </p:cNvSpPr>
            <p:nvPr/>
          </p:nvSpPr>
          <p:spPr bwMode="auto">
            <a:xfrm>
              <a:off x="5420" y="1661"/>
              <a:ext cx="200" cy="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4" name="Text Box 33"/>
            <p:cNvSpPr txBox="1">
              <a:spLocks noChangeArrowheads="1"/>
            </p:cNvSpPr>
            <p:nvPr/>
          </p:nvSpPr>
          <p:spPr bwMode="auto">
            <a:xfrm>
              <a:off x="3742" y="164"/>
              <a:ext cx="200" cy="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400" dirty="0"/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>
            <a:off x="1571604" y="4572008"/>
            <a:ext cx="4143404" cy="1588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965307" y="4606933"/>
            <a:ext cx="3357586" cy="1588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0" idx="1"/>
          </p:cNvCxnSpPr>
          <p:nvPr/>
        </p:nvCxnSpPr>
        <p:spPr>
          <a:xfrm>
            <a:off x="1586442" y="5415000"/>
            <a:ext cx="4057128" cy="142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857224" y="4572008"/>
            <a:ext cx="3429024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286380" y="557214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43108" y="2786058"/>
            <a:ext cx="343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14546" y="54292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2714612" y="5429264"/>
          <a:ext cx="42862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Формула" r:id="rId18" imgW="164880" imgH="393480" progId="Equation.3">
                  <p:embed/>
                </p:oleObj>
              </mc:Choice>
              <mc:Fallback>
                <p:oleObj name="Формула" r:id="rId18" imgW="1648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5429264"/>
                        <a:ext cx="42862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3071802" y="5429264"/>
          <a:ext cx="42862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Формула" r:id="rId20" imgW="164880" imgH="393480" progId="Equation.3">
                  <p:embed/>
                </p:oleObj>
              </mc:Choice>
              <mc:Fallback>
                <p:oleObj name="Формула" r:id="rId20" imgW="16488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5429264"/>
                        <a:ext cx="42862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Прямая соединительная линия 57"/>
          <p:cNvCxnSpPr/>
          <p:nvPr/>
        </p:nvCxnSpPr>
        <p:spPr>
          <a:xfrm rot="5400000">
            <a:off x="1965307" y="4606933"/>
            <a:ext cx="3357586" cy="1588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Объект 58"/>
          <p:cNvGraphicFramePr>
            <a:graphicFrameLocks noChangeAspect="1"/>
          </p:cNvGraphicFramePr>
          <p:nvPr/>
        </p:nvGraphicFramePr>
        <p:xfrm>
          <a:off x="3571868" y="5429264"/>
          <a:ext cx="42862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Формула" r:id="rId22" imgW="164880" imgH="393480" progId="Equation.3">
                  <p:embed/>
                </p:oleObj>
              </mc:Choice>
              <mc:Fallback>
                <p:oleObj name="Формула" r:id="rId22" imgW="164880" imgH="393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5429264"/>
                        <a:ext cx="42862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7429520" y="3643314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2214546" y="45720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2857488" y="5000636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3214678" y="4357694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2500298" y="5357826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2575932" y="2910468"/>
            <a:ext cx="914400" cy="2497873"/>
          </a:xfrm>
          <a:custGeom>
            <a:avLst/>
            <a:gdLst>
              <a:gd name="connsiteX0" fmla="*/ 0 w 914400"/>
              <a:gd name="connsiteY0" fmla="*/ 2497873 h 2497873"/>
              <a:gd name="connsiteX1" fmla="*/ 345688 w 914400"/>
              <a:gd name="connsiteY1" fmla="*/ 2185639 h 2497873"/>
              <a:gd name="connsiteX2" fmla="*/ 713678 w 914400"/>
              <a:gd name="connsiteY2" fmla="*/ 1527717 h 2497873"/>
              <a:gd name="connsiteX3" fmla="*/ 914400 w 914400"/>
              <a:gd name="connsiteY3" fmla="*/ 0 h 249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2497873">
                <a:moveTo>
                  <a:pt x="0" y="2497873"/>
                </a:moveTo>
                <a:cubicBezTo>
                  <a:pt x="113371" y="2422602"/>
                  <a:pt x="226742" y="2347332"/>
                  <a:pt x="345688" y="2185639"/>
                </a:cubicBezTo>
                <a:cubicBezTo>
                  <a:pt x="464634" y="2023946"/>
                  <a:pt x="618893" y="1891990"/>
                  <a:pt x="713678" y="1527717"/>
                </a:cubicBezTo>
                <a:cubicBezTo>
                  <a:pt x="808463" y="1163444"/>
                  <a:pt x="861431" y="581722"/>
                  <a:pt x="914400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61" grpId="0"/>
      <p:bldP spid="62" grpId="0" animBg="1"/>
      <p:bldP spid="63" grpId="0" animBg="1"/>
      <p:bldP spid="65" grpId="0" animBg="1"/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14414" y="1000108"/>
            <a:ext cx="6715172" cy="4071966"/>
            <a:chOff x="2409" y="164"/>
            <a:chExt cx="3223" cy="3065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409" y="203"/>
              <a:ext cx="3148" cy="3026"/>
              <a:chOff x="2409" y="203"/>
              <a:chExt cx="3148" cy="3026"/>
            </a:xfrm>
          </p:grpSpPr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2426" y="211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2409" y="2945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2677" y="211"/>
                <a:ext cx="8" cy="29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994"/>
                  </a:cxn>
                </a:cxnLst>
                <a:rect l="0" t="0" r="r" b="b"/>
                <a:pathLst>
                  <a:path w="8" h="2994">
                    <a:moveTo>
                      <a:pt x="0" y="0"/>
                    </a:moveTo>
                    <a:lnTo>
                      <a:pt x="8" y="2994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426" y="3203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2418" y="2450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2426" y="2205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2409" y="1955"/>
                <a:ext cx="3132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32" y="8"/>
                  </a:cxn>
                </a:cxnLst>
                <a:rect l="0" t="0" r="r" b="b"/>
                <a:pathLst>
                  <a:path w="3132" h="8">
                    <a:moveTo>
                      <a:pt x="0" y="0"/>
                    </a:moveTo>
                    <a:lnTo>
                      <a:pt x="3132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2434" y="1444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2426" y="1207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426" y="949"/>
                <a:ext cx="3123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3" y="8"/>
                  </a:cxn>
                </a:cxnLst>
                <a:rect l="0" t="0" r="r" b="b"/>
                <a:pathLst>
                  <a:path w="3123" h="8">
                    <a:moveTo>
                      <a:pt x="0" y="0"/>
                    </a:moveTo>
                    <a:lnTo>
                      <a:pt x="3123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2426" y="708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2434" y="446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2426" y="210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2937" y="203"/>
                <a:ext cx="8" cy="302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3026"/>
                  </a:cxn>
                </a:cxnLst>
                <a:rect l="0" t="0" r="r" b="b"/>
                <a:pathLst>
                  <a:path w="8" h="3026">
                    <a:moveTo>
                      <a:pt x="8" y="0"/>
                    </a:moveTo>
                    <a:lnTo>
                      <a:pt x="0" y="3026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3198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470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707" y="219"/>
                <a:ext cx="9" cy="30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10"/>
                  </a:cxn>
                </a:cxnLst>
                <a:rect l="0" t="0" r="r" b="b"/>
                <a:pathLst>
                  <a:path w="9" h="3010">
                    <a:moveTo>
                      <a:pt x="9" y="0"/>
                    </a:moveTo>
                    <a:lnTo>
                      <a:pt x="0" y="301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4241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4494" y="203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4762" y="219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5012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5284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" name="Text Box 32"/>
            <p:cNvSpPr txBox="1">
              <a:spLocks noChangeArrowheads="1"/>
            </p:cNvSpPr>
            <p:nvPr/>
          </p:nvSpPr>
          <p:spPr bwMode="auto">
            <a:xfrm>
              <a:off x="5420" y="1661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/>
                <a:t>х</a:t>
              </a:r>
            </a:p>
          </p:txBody>
        </p:sp>
        <p:sp>
          <p:nvSpPr>
            <p:cNvPr id="5" name="Text Box 33"/>
            <p:cNvSpPr txBox="1">
              <a:spLocks noChangeArrowheads="1"/>
            </p:cNvSpPr>
            <p:nvPr/>
          </p:nvSpPr>
          <p:spPr bwMode="auto">
            <a:xfrm>
              <a:off x="3742" y="1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smtClean="0"/>
                <a:t>у</a:t>
              </a:r>
              <a:endParaRPr lang="ru-RU" sz="2400" dirty="0"/>
            </a:p>
          </p:txBody>
        </p:sp>
      </p:grpSp>
      <p:cxnSp>
        <p:nvCxnSpPr>
          <p:cNvPr id="29" name="Прямая со стрелкой 28"/>
          <p:cNvCxnSpPr/>
          <p:nvPr/>
        </p:nvCxnSpPr>
        <p:spPr>
          <a:xfrm>
            <a:off x="1214414" y="3071810"/>
            <a:ext cx="6429420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2501092" y="3071016"/>
            <a:ext cx="4000528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5072066" y="3071810"/>
          <a:ext cx="4286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Формула" r:id="rId3" imgW="164880" imgH="393480" progId="Equation.3">
                  <p:embed/>
                </p:oleObj>
              </mc:Choice>
              <mc:Fallback>
                <p:oleObj name="Формула" r:id="rId3" imgW="164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3071810"/>
                        <a:ext cx="42862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3281364" y="3071803"/>
          <a:ext cx="7254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1364" y="3071803"/>
                        <a:ext cx="72548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1428728" y="3071810"/>
          <a:ext cx="8905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Формула" r:id="rId7" imgW="342720" imgH="393480" progId="Equation.3">
                  <p:embed/>
                </p:oleObj>
              </mc:Choice>
              <mc:Fallback>
                <p:oleObj name="Формула" r:id="rId7" imgW="3427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071810"/>
                        <a:ext cx="890587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6786578" y="3071810"/>
          <a:ext cx="6254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Формула" r:id="rId9" imgW="241200" imgH="393480" progId="Equation.3">
                  <p:embed/>
                </p:oleObj>
              </mc:Choice>
              <mc:Fallback>
                <p:oleObj name="Формула" r:id="rId9" imgW="24120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78" y="3071810"/>
                        <a:ext cx="6254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 rot="5400000">
            <a:off x="3286116" y="3071810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4929984" y="307101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72200" y="3071016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716068" y="307022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олилиния 44"/>
          <p:cNvSpPr/>
          <p:nvPr/>
        </p:nvSpPr>
        <p:spPr>
          <a:xfrm>
            <a:off x="3813717" y="1047864"/>
            <a:ext cx="1382751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5572132" y="1071546"/>
            <a:ext cx="1214446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143108" y="1071546"/>
            <a:ext cx="1428760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500034" y="285728"/>
            <a:ext cx="2908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4.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0034" y="5072074"/>
            <a:ext cx="7879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Функция возрастает на любом интервале вида: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910" y="5429264"/>
          <a:ext cx="3143272" cy="1142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Формула" r:id="rId11" imgW="1180800" imgH="431640" progId="Equation.3">
                  <p:embed/>
                </p:oleObj>
              </mc:Choice>
              <mc:Fallback>
                <p:oleObj name="Формула" r:id="rId11" imgW="1180800" imgH="431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5429264"/>
                        <a:ext cx="3143272" cy="11429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7000892" y="1142984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43372" y="5572140"/>
            <a:ext cx="45688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 функции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</a:t>
            </a:r>
          </a:p>
          <a:p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тангенсоидой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8" grpId="0" animBg="1"/>
      <p:bldP spid="50" grpId="0"/>
      <p:bldP spid="51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2887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5.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819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Функция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ограничена ни снизу, ни сверху.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2908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6.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071678"/>
            <a:ext cx="71059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функции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нет ни наибольшего, ни </a:t>
            </a:r>
          </a:p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наименьшего значений.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071810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7.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714752"/>
            <a:ext cx="82062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Функция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непрерывна на любом интервале </a:t>
            </a:r>
          </a:p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вида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714612" y="4214818"/>
          <a:ext cx="3143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3" imgW="1180800" imgH="431640" progId="Equation.3">
                  <p:embed/>
                </p:oleObj>
              </mc:Choice>
              <mc:Fallback>
                <p:oleObj name="Формула" r:id="rId3" imgW="118080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4214818"/>
                        <a:ext cx="31432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0034" y="5286388"/>
            <a:ext cx="2919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Свойство 8.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357554" y="5429264"/>
          <a:ext cx="3929090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Формула" r:id="rId5" imgW="1066680" imgH="215640" progId="Equation.3">
                  <p:embed/>
                </p:oleObj>
              </mc:Choice>
              <mc:Fallback>
                <p:oleObj name="Формула" r:id="rId5" imgW="106668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5429264"/>
                        <a:ext cx="3929090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2408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Пример 1.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4650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Решите уравнение </a:t>
            </a:r>
            <a:r>
              <a:rPr lang="en-US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 =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 3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14876" y="1000108"/>
            <a:ext cx="285752" cy="1588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42976" y="1643050"/>
            <a:ext cx="6715172" cy="4071966"/>
            <a:chOff x="2409" y="164"/>
            <a:chExt cx="3223" cy="3065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2409" y="203"/>
              <a:ext cx="3148" cy="3026"/>
              <a:chOff x="2409" y="203"/>
              <a:chExt cx="3148" cy="3026"/>
            </a:xfrm>
          </p:grpSpPr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426" y="211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409" y="2945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677" y="211"/>
                <a:ext cx="8" cy="29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994"/>
                  </a:cxn>
                </a:cxnLst>
                <a:rect l="0" t="0" r="r" b="b"/>
                <a:pathLst>
                  <a:path w="8" h="2994">
                    <a:moveTo>
                      <a:pt x="0" y="0"/>
                    </a:moveTo>
                    <a:lnTo>
                      <a:pt x="8" y="2994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2426" y="3203"/>
                <a:ext cx="3124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4" y="8"/>
                  </a:cxn>
                </a:cxnLst>
                <a:rect l="0" t="0" r="r" b="b"/>
                <a:pathLst>
                  <a:path w="3124" h="8">
                    <a:moveTo>
                      <a:pt x="0" y="0"/>
                    </a:moveTo>
                    <a:lnTo>
                      <a:pt x="3124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2418" y="2450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426" y="2205"/>
                <a:ext cx="3131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31" y="0"/>
                  </a:cxn>
                </a:cxnLst>
                <a:rect l="0" t="0" r="r" b="b"/>
                <a:pathLst>
                  <a:path w="3131" h="8">
                    <a:moveTo>
                      <a:pt x="0" y="8"/>
                    </a:moveTo>
                    <a:lnTo>
                      <a:pt x="3131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409" y="1955"/>
                <a:ext cx="3132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32" y="8"/>
                  </a:cxn>
                </a:cxnLst>
                <a:rect l="0" t="0" r="r" b="b"/>
                <a:pathLst>
                  <a:path w="3132" h="8">
                    <a:moveTo>
                      <a:pt x="0" y="0"/>
                    </a:moveTo>
                    <a:lnTo>
                      <a:pt x="3132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434" y="1444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2426" y="1207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426" y="949"/>
                <a:ext cx="3123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23" y="8"/>
                  </a:cxn>
                </a:cxnLst>
                <a:rect l="0" t="0" r="r" b="b"/>
                <a:pathLst>
                  <a:path w="3123" h="8">
                    <a:moveTo>
                      <a:pt x="0" y="0"/>
                    </a:moveTo>
                    <a:lnTo>
                      <a:pt x="3123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426" y="708"/>
                <a:ext cx="3107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7" y="0"/>
                  </a:cxn>
                </a:cxnLst>
                <a:rect l="0" t="0" r="r" b="b"/>
                <a:pathLst>
                  <a:path w="3107" h="8">
                    <a:moveTo>
                      <a:pt x="0" y="8"/>
                    </a:moveTo>
                    <a:lnTo>
                      <a:pt x="3107" y="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2434" y="446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2426" y="210"/>
                <a:ext cx="3115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5" y="8"/>
                  </a:cxn>
                </a:cxnLst>
                <a:rect l="0" t="0" r="r" b="b"/>
                <a:pathLst>
                  <a:path w="3115" h="8">
                    <a:moveTo>
                      <a:pt x="0" y="0"/>
                    </a:moveTo>
                    <a:lnTo>
                      <a:pt x="3115" y="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2937" y="203"/>
                <a:ext cx="8" cy="302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3026"/>
                  </a:cxn>
                </a:cxnLst>
                <a:rect l="0" t="0" r="r" b="b"/>
                <a:pathLst>
                  <a:path w="8" h="3026">
                    <a:moveTo>
                      <a:pt x="8" y="0"/>
                    </a:moveTo>
                    <a:lnTo>
                      <a:pt x="0" y="3026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198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470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707" y="219"/>
                <a:ext cx="9" cy="30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10"/>
                  </a:cxn>
                </a:cxnLst>
                <a:rect l="0" t="0" r="r" b="b"/>
                <a:pathLst>
                  <a:path w="9" h="3010">
                    <a:moveTo>
                      <a:pt x="9" y="0"/>
                    </a:moveTo>
                    <a:lnTo>
                      <a:pt x="0" y="3010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4241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4494" y="203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762" y="219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5012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5284" y="210"/>
                <a:ext cx="1" cy="3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2"/>
                  </a:cxn>
                </a:cxnLst>
                <a:rect l="0" t="0" r="r" b="b"/>
                <a:pathLst>
                  <a:path w="1" h="3002">
                    <a:moveTo>
                      <a:pt x="0" y="0"/>
                    </a:moveTo>
                    <a:lnTo>
                      <a:pt x="0" y="300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" name="Text Box 32"/>
            <p:cNvSpPr txBox="1">
              <a:spLocks noChangeArrowheads="1"/>
            </p:cNvSpPr>
            <p:nvPr/>
          </p:nvSpPr>
          <p:spPr bwMode="auto">
            <a:xfrm>
              <a:off x="5420" y="1661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/>
                <a:t>х</a:t>
              </a:r>
            </a:p>
          </p:txBody>
        </p: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3742" y="1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smtClean="0"/>
                <a:t>у</a:t>
              </a:r>
              <a:endParaRPr lang="ru-RU" sz="2400" dirty="0"/>
            </a:p>
          </p:txBody>
        </p:sp>
      </p:grpSp>
      <p:cxnSp>
        <p:nvCxnSpPr>
          <p:cNvPr id="34" name="Прямая со стрелкой 33"/>
          <p:cNvCxnSpPr/>
          <p:nvPr/>
        </p:nvCxnSpPr>
        <p:spPr>
          <a:xfrm>
            <a:off x="1142976" y="3714752"/>
            <a:ext cx="6429420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 flipH="1" flipV="1">
            <a:off x="2429654" y="3713958"/>
            <a:ext cx="4000528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/>
          <p:cNvGraphicFramePr>
            <a:graphicFrameLocks noChangeAspect="1"/>
          </p:cNvGraphicFramePr>
          <p:nvPr/>
        </p:nvGraphicFramePr>
        <p:xfrm>
          <a:off x="5000628" y="3714752"/>
          <a:ext cx="4286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Формула" r:id="rId3" imgW="164880" imgH="393480" progId="Equation.3">
                  <p:embed/>
                </p:oleObj>
              </mc:Choice>
              <mc:Fallback>
                <p:oleObj name="Формула" r:id="rId3" imgW="164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3714752"/>
                        <a:ext cx="42862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3209926" y="3714745"/>
          <a:ext cx="7254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926" y="3714745"/>
                        <a:ext cx="72548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1285852" y="3714752"/>
          <a:ext cx="8905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7" imgW="342720" imgH="393480" progId="Equation.3">
                  <p:embed/>
                </p:oleObj>
              </mc:Choice>
              <mc:Fallback>
                <p:oleObj name="Формула" r:id="rId7" imgW="3427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3714752"/>
                        <a:ext cx="890587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6786578" y="3714752"/>
          <a:ext cx="6254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9" imgW="241200" imgH="393480" progId="Equation.3">
                  <p:embed/>
                </p:oleObj>
              </mc:Choice>
              <mc:Fallback>
                <p:oleObj name="Формула" r:id="rId9" imgW="24120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78" y="3714752"/>
                        <a:ext cx="6254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Прямая соединительная линия 41"/>
          <p:cNvCxnSpPr/>
          <p:nvPr/>
        </p:nvCxnSpPr>
        <p:spPr>
          <a:xfrm rot="5400000">
            <a:off x="3214678" y="3714752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4858546" y="3713958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762" y="3713958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644630" y="3713164"/>
            <a:ext cx="4000528" cy="1588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олилиния 47"/>
          <p:cNvSpPr/>
          <p:nvPr/>
        </p:nvSpPr>
        <p:spPr>
          <a:xfrm>
            <a:off x="3742279" y="1690806"/>
            <a:ext cx="1382751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5357818" y="1714488"/>
            <a:ext cx="1357322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2143108" y="1714488"/>
            <a:ext cx="1357322" cy="3992136"/>
          </a:xfrm>
          <a:custGeom>
            <a:avLst/>
            <a:gdLst>
              <a:gd name="connsiteX0" fmla="*/ 33454 w 1382751"/>
              <a:gd name="connsiteY0" fmla="*/ 3992136 h 3992136"/>
              <a:gd name="connsiteX1" fmla="*/ 111512 w 1382751"/>
              <a:gd name="connsiteY1" fmla="*/ 2653990 h 3992136"/>
              <a:gd name="connsiteX2" fmla="*/ 702527 w 1382751"/>
              <a:gd name="connsiteY2" fmla="*/ 2029522 h 3992136"/>
              <a:gd name="connsiteX3" fmla="*/ 1215483 w 1382751"/>
              <a:gd name="connsiteY3" fmla="*/ 1371600 h 3992136"/>
              <a:gd name="connsiteX4" fmla="*/ 1382751 w 1382751"/>
              <a:gd name="connsiteY4" fmla="*/ 0 h 39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751" h="3992136">
                <a:moveTo>
                  <a:pt x="33454" y="3992136"/>
                </a:moveTo>
                <a:cubicBezTo>
                  <a:pt x="16727" y="3486614"/>
                  <a:pt x="0" y="2981092"/>
                  <a:pt x="111512" y="2653990"/>
                </a:cubicBezTo>
                <a:cubicBezTo>
                  <a:pt x="223024" y="2326888"/>
                  <a:pt x="518532" y="2243254"/>
                  <a:pt x="702527" y="2029522"/>
                </a:cubicBezTo>
                <a:cubicBezTo>
                  <a:pt x="886522" y="1815790"/>
                  <a:pt x="1102112" y="1709854"/>
                  <a:pt x="1215483" y="1371600"/>
                </a:cubicBezTo>
                <a:cubicBezTo>
                  <a:pt x="1328854" y="1033346"/>
                  <a:pt x="1355802" y="516673"/>
                  <a:pt x="1382751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6929454" y="2643182"/>
            <a:ext cx="1104790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у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=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3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7715272" y="2714620"/>
            <a:ext cx="21431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142976" y="3143248"/>
            <a:ext cx="650085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3214678" y="3071810"/>
            <a:ext cx="142876" cy="14287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4857752" y="3071810"/>
            <a:ext cx="142876" cy="14287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6500826" y="3071810"/>
            <a:ext cx="142876" cy="14287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3" name="Прямая соединительная линия 62"/>
          <p:cNvCxnSpPr>
            <a:stCxn id="60" idx="4"/>
          </p:cNvCxnSpPr>
          <p:nvPr/>
        </p:nvCxnSpPr>
        <p:spPr>
          <a:xfrm rot="5400000">
            <a:off x="4679157" y="3464719"/>
            <a:ext cx="500066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Объект 63"/>
          <p:cNvGraphicFramePr>
            <a:graphicFrameLocks noChangeAspect="1"/>
          </p:cNvGraphicFramePr>
          <p:nvPr/>
        </p:nvGraphicFramePr>
        <p:xfrm>
          <a:off x="4714876" y="3714752"/>
          <a:ext cx="4286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Формула" r:id="rId11" imgW="164880" imgH="393480" progId="Equation.3">
                  <p:embed/>
                </p:oleObj>
              </mc:Choice>
              <mc:Fallback>
                <p:oleObj name="Формула" r:id="rId11" imgW="16488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3714752"/>
                        <a:ext cx="42862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500034" y="5857892"/>
            <a:ext cx="14323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6" name="Объект 65"/>
          <p:cNvGraphicFramePr>
            <a:graphicFrameLocks noChangeAspect="1"/>
          </p:cNvGraphicFramePr>
          <p:nvPr/>
        </p:nvGraphicFramePr>
        <p:xfrm>
          <a:off x="1857356" y="5715016"/>
          <a:ext cx="192882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Формула" r:id="rId13" imgW="711000" imgH="393480" progId="Equation.3">
                  <p:embed/>
                </p:oleObj>
              </mc:Choice>
              <mc:Fallback>
                <p:oleObj name="Формула" r:id="rId13" imgW="71100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5715016"/>
                        <a:ext cx="1928826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" grpId="0" animBg="1"/>
      <p:bldP spid="49" grpId="0" animBg="1"/>
      <p:bldP spid="51" grpId="0" animBg="1"/>
      <p:bldP spid="53" grpId="0"/>
      <p:bldP spid="59" grpId="0" animBg="1"/>
      <p:bldP spid="60" grpId="0" animBg="1"/>
      <p:bldP spid="61" grpId="0" animBg="1"/>
      <p:bldP spid="6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49C197B7DD90548B0FCFD600905EEAD" ma:contentTypeVersion="0" ma:contentTypeDescription="Создание документа." ma:contentTypeScope="" ma:versionID="2bf7a6ee93d275f3f87ff761978e16a0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FF89F19-971A-4BAC-9735-02AF00201FB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8562B11-5722-4CF8-9F6E-1C76CA788DCB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09FDE81-0E9E-4161-8E48-4851CC0E5A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394</TotalTime>
  <Words>555</Words>
  <Application>Microsoft Office PowerPoint</Application>
  <PresentationFormat>Экран (4:3)</PresentationFormat>
  <Paragraphs>102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Справедливость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Коля</cp:lastModifiedBy>
  <cp:revision>41</cp:revision>
  <dcterms:created xsi:type="dcterms:W3CDTF">2010-10-21T15:37:16Z</dcterms:created>
  <dcterms:modified xsi:type="dcterms:W3CDTF">2013-03-26T17:09:18Z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0x010100B49C197B7DD90548B0FCFD600905EEAD</vt:lpwstr>
  </property>
</Properties>
</file>