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sldIdLst>
    <p:sldId id="273" r:id="rId2"/>
    <p:sldId id="274" r:id="rId3"/>
    <p:sldId id="256" r:id="rId4"/>
    <p:sldId id="258" r:id="rId5"/>
    <p:sldId id="276" r:id="rId6"/>
    <p:sldId id="277" r:id="rId7"/>
    <p:sldId id="262" r:id="rId8"/>
    <p:sldId id="278" r:id="rId9"/>
    <p:sldId id="280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81" r:id="rId18"/>
    <p:sldId id="286" r:id="rId19"/>
    <p:sldId id="282" r:id="rId20"/>
    <p:sldId id="283" r:id="rId21"/>
    <p:sldId id="272" r:id="rId22"/>
    <p:sldId id="270" r:id="rId23"/>
    <p:sldId id="285" r:id="rId24"/>
    <p:sldId id="279" r:id="rId25"/>
    <p:sldId id="271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3456" autoAdjust="0"/>
  </p:normalViewPr>
  <p:slideViewPr>
    <p:cSldViewPr>
      <p:cViewPr varScale="1">
        <p:scale>
          <a:sx n="73" d="100"/>
          <a:sy n="73" d="100"/>
        </p:scale>
        <p:origin x="-42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BCA055CC-C6C6-42EF-8293-1EA4A27858E1}" type="datetimeFigureOut">
              <a:rPr lang="ru-RU" smtClean="0"/>
              <a:pPr/>
              <a:t>23.10.2014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7AF7C9B2-6C9C-45F4-AF65-5C928CEDB3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CA055CC-C6C6-42EF-8293-1EA4A27858E1}" type="datetimeFigureOut">
              <a:rPr lang="ru-RU" smtClean="0"/>
              <a:pPr/>
              <a:t>23.10.2014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AF7C9B2-6C9C-45F4-AF65-5C928CEDB3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CA055CC-C6C6-42EF-8293-1EA4A27858E1}" type="datetimeFigureOut">
              <a:rPr lang="ru-RU" smtClean="0"/>
              <a:pPr/>
              <a:t>23.10.2014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AF7C9B2-6C9C-45F4-AF65-5C928CEDB3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17E573-144D-4F44-BAAC-D7D57109CAE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CA055CC-C6C6-42EF-8293-1EA4A27858E1}" type="datetimeFigureOut">
              <a:rPr lang="ru-RU" smtClean="0"/>
              <a:pPr/>
              <a:t>23.10.2014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AF7C9B2-6C9C-45F4-AF65-5C928CEDB38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CA055CC-C6C6-42EF-8293-1EA4A27858E1}" type="datetimeFigureOut">
              <a:rPr lang="ru-RU" smtClean="0"/>
              <a:pPr/>
              <a:t>23.10.2014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AF7C9B2-6C9C-45F4-AF65-5C928CEDB38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CA055CC-C6C6-42EF-8293-1EA4A27858E1}" type="datetimeFigureOut">
              <a:rPr lang="ru-RU" smtClean="0"/>
              <a:pPr/>
              <a:t>23.10.2014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AF7C9B2-6C9C-45F4-AF65-5C928CEDB38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CA055CC-C6C6-42EF-8293-1EA4A27858E1}" type="datetimeFigureOut">
              <a:rPr lang="ru-RU" smtClean="0"/>
              <a:pPr/>
              <a:t>23.10.2014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AF7C9B2-6C9C-45F4-AF65-5C928CEDB3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CA055CC-C6C6-42EF-8293-1EA4A27858E1}" type="datetimeFigureOut">
              <a:rPr lang="ru-RU" smtClean="0"/>
              <a:pPr/>
              <a:t>23.10.2014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AF7C9B2-6C9C-45F4-AF65-5C928CEDB38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CA055CC-C6C6-42EF-8293-1EA4A27858E1}" type="datetimeFigureOut">
              <a:rPr lang="ru-RU" smtClean="0"/>
              <a:pPr/>
              <a:t>23.10.2014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AF7C9B2-6C9C-45F4-AF65-5C928CEDB3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BCA055CC-C6C6-42EF-8293-1EA4A27858E1}" type="datetimeFigureOut">
              <a:rPr lang="ru-RU" smtClean="0"/>
              <a:pPr/>
              <a:t>23.10.2014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AF7C9B2-6C9C-45F4-AF65-5C928CEDB3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BCA055CC-C6C6-42EF-8293-1EA4A27858E1}" type="datetimeFigureOut">
              <a:rPr lang="ru-RU" smtClean="0"/>
              <a:pPr/>
              <a:t>23.10.2014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7AF7C9B2-6C9C-45F4-AF65-5C928CEDB38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4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BCA055CC-C6C6-42EF-8293-1EA4A27858E1}" type="datetimeFigureOut">
              <a:rPr lang="ru-RU" smtClean="0"/>
              <a:pPr/>
              <a:t>23.10.2014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7AF7C9B2-6C9C-45F4-AF65-5C928CEDB38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ransition>
    <p:wipe dir="r"/>
  </p:transition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440378"/>
          </a:xfrm>
        </p:spPr>
        <p:txBody>
          <a:bodyPr>
            <a:normAutofit/>
          </a:bodyPr>
          <a:lstStyle/>
          <a:p>
            <a:r>
              <a:rPr lang="ru-RU" sz="5400" b="1" i="1" dirty="0" smtClean="0">
                <a:latin typeface="Times New Roman" pitchFamily="18" charset="0"/>
                <a:cs typeface="Times New Roman" pitchFamily="18" charset="0"/>
              </a:rPr>
              <a:t>Применение модульной системы экспериментов </a:t>
            </a:r>
            <a:r>
              <a:rPr lang="en-US" sz="5400" b="1" i="1" dirty="0" err="1" smtClean="0">
                <a:latin typeface="Times New Roman" pitchFamily="18" charset="0"/>
                <a:cs typeface="Times New Roman" pitchFamily="18" charset="0"/>
              </a:rPr>
              <a:t>PROLog</a:t>
            </a:r>
            <a:r>
              <a:rPr lang="ru-RU" sz="5400" b="1" i="1" dirty="0" smtClean="0">
                <a:latin typeface="Times New Roman" pitchFamily="18" charset="0"/>
                <a:cs typeface="Times New Roman" pitchFamily="18" charset="0"/>
              </a:rPr>
              <a:t> на уроках химии</a:t>
            </a:r>
            <a:endParaRPr lang="ru-RU" sz="54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1428736"/>
            <a:ext cx="8858312" cy="4525963"/>
          </a:xfrm>
        </p:spPr>
        <p:txBody>
          <a:bodyPr/>
          <a:lstStyle/>
          <a:p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Общие правила ТБ при проведению лабораторных работ в кабинете химии.</a:t>
            </a:r>
          </a:p>
          <a:p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Правила обращения со стеклянной посудой.</a:t>
            </a:r>
          </a:p>
          <a:p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Правила обращения с реактивами.</a:t>
            </a:r>
          </a:p>
          <a:p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Правила обращения с измерительными модулями, в частности с модулем «</a:t>
            </a:r>
            <a:r>
              <a:rPr lang="ru-RU" sz="3600" b="1" i="1" dirty="0" err="1" smtClean="0">
                <a:latin typeface="Times New Roman" pitchFamily="18" charset="0"/>
                <a:cs typeface="Times New Roman" pitchFamily="18" charset="0"/>
              </a:rPr>
              <a:t>рН</a:t>
            </a:r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».</a:t>
            </a: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Правила по технике безопасности.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481138"/>
          <a:ext cx="8229600" cy="4400567"/>
        </p:xfrm>
        <a:graphic>
          <a:graphicData uri="http://schemas.openxmlformats.org/drawingml/2006/table">
            <a:tbl>
              <a:tblPr firstRow="1" firstCol="1" lastCol="1" bandRow="1">
                <a:tableStyleId>{5940675A-B579-460E-94D1-54222C63F5DA}</a:tableStyleId>
              </a:tblPr>
              <a:tblGrid>
                <a:gridCol w="2743200"/>
                <a:gridCol w="2743200"/>
                <a:gridCol w="2743200"/>
              </a:tblGrid>
              <a:tr h="908813">
                <a:tc gridSpan="3"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Значение «</a:t>
                      </a:r>
                      <a:r>
                        <a:rPr lang="ru-RU" sz="3200" b="1" dirty="0" err="1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рН</a:t>
                      </a:r>
                      <a:r>
                        <a:rPr lang="ru-RU" sz="32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» в растворах солей</a:t>
                      </a:r>
                      <a:endParaRPr lang="ru-RU" sz="32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581959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Раствор 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рН</a:t>
                      </a:r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 (индикатор)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рН</a:t>
                      </a:r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 (модуль)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581959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Дистиллированная вода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581959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Хлорид натрия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581959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Карбонат натрия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581959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Хлорид алюминия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581959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Ацетат свинца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Порядок проведения работы</a:t>
            </a:r>
            <a:b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Собрать установку по схеме.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DSCN2021.JPG"/>
          <p:cNvPicPr>
            <a:picLocks noChangeAspect="1"/>
          </p:cNvPicPr>
          <p:nvPr/>
        </p:nvPicPr>
        <p:blipFill>
          <a:blip r:embed="rId2" cstate="print"/>
          <a:srcRect l="19531" r="9375" b="17708"/>
          <a:stretch>
            <a:fillRect/>
          </a:stretch>
        </p:blipFill>
        <p:spPr>
          <a:xfrm>
            <a:off x="1357290" y="1214422"/>
            <a:ext cx="5786478" cy="5023405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Подключение модуля сопряжения  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USB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 ПК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Рисунок 9" descr="DSCN2010.JPG"/>
          <p:cNvPicPr>
            <a:picLocks noChangeAspect="1"/>
          </p:cNvPicPr>
          <p:nvPr/>
        </p:nvPicPr>
        <p:blipFill>
          <a:blip r:embed="rId2" cstate="print"/>
          <a:srcRect l="18750" t="5208" r="14062"/>
          <a:stretch>
            <a:fillRect/>
          </a:stretch>
        </p:blipFill>
        <p:spPr>
          <a:xfrm>
            <a:off x="214282" y="1428736"/>
            <a:ext cx="5000660" cy="4543594"/>
          </a:xfrm>
          <a:prstGeom prst="rect">
            <a:avLst/>
          </a:prstGeom>
        </p:spPr>
      </p:pic>
      <p:pic>
        <p:nvPicPr>
          <p:cNvPr id="5" name="Рисунок 4" descr="DSCN2063.JPG"/>
          <p:cNvPicPr>
            <a:picLocks noChangeAspect="1"/>
          </p:cNvPicPr>
          <p:nvPr/>
        </p:nvPicPr>
        <p:blipFill>
          <a:blip r:embed="rId3" cstate="print"/>
          <a:srcRect l="7031" r="10937"/>
          <a:stretch>
            <a:fillRect/>
          </a:stretch>
        </p:blipFill>
        <p:spPr>
          <a:xfrm>
            <a:off x="5159072" y="3071810"/>
            <a:ext cx="3984928" cy="3643338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Установка модуля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DSCN2016.JPG"/>
          <p:cNvPicPr>
            <a:picLocks noChangeAspect="1"/>
          </p:cNvPicPr>
          <p:nvPr/>
        </p:nvPicPr>
        <p:blipFill>
          <a:blip r:embed="rId2" cstate="print"/>
          <a:srcRect l="5000" t="-333" r="6000" b="20333"/>
          <a:stretch>
            <a:fillRect/>
          </a:stretch>
        </p:blipFill>
        <p:spPr>
          <a:xfrm>
            <a:off x="790549" y="1285859"/>
            <a:ext cx="7639103" cy="5149957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Исследование и измерение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DSCN2019.JPG"/>
          <p:cNvPicPr>
            <a:picLocks noChangeAspect="1"/>
          </p:cNvPicPr>
          <p:nvPr/>
        </p:nvPicPr>
        <p:blipFill>
          <a:blip r:embed="rId2" cstate="print"/>
          <a:srcRect r="26804" b="-1149"/>
          <a:stretch>
            <a:fillRect/>
          </a:stretch>
        </p:blipFill>
        <p:spPr>
          <a:xfrm>
            <a:off x="1500166" y="1428736"/>
            <a:ext cx="5786478" cy="4929222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DSCN202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l="28412" t="-1579" r="26604" b="10032"/>
          <a:stretch>
            <a:fillRect/>
          </a:stretch>
        </p:blipFill>
        <p:spPr>
          <a:xfrm>
            <a:off x="214282" y="0"/>
            <a:ext cx="2714644" cy="414338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DSCN2025.JPG"/>
          <p:cNvPicPr>
            <a:picLocks noChangeAspect="1"/>
          </p:cNvPicPr>
          <p:nvPr/>
        </p:nvPicPr>
        <p:blipFill>
          <a:blip r:embed="rId3" cstate="print"/>
          <a:srcRect l="7812" t="22916" r="24219"/>
          <a:stretch>
            <a:fillRect/>
          </a:stretch>
        </p:blipFill>
        <p:spPr>
          <a:xfrm>
            <a:off x="4356667" y="0"/>
            <a:ext cx="4787333" cy="4071966"/>
          </a:xfrm>
          <a:prstGeom prst="rect">
            <a:avLst/>
          </a:prstGeom>
        </p:spPr>
      </p:pic>
      <p:pic>
        <p:nvPicPr>
          <p:cNvPr id="6" name="Рисунок 5" descr="DSCN2071.JPG"/>
          <p:cNvPicPr>
            <a:picLocks noChangeAspect="1"/>
          </p:cNvPicPr>
          <p:nvPr/>
        </p:nvPicPr>
        <p:blipFill>
          <a:blip r:embed="rId4" cstate="print"/>
          <a:srcRect l="32031" r="37500" b="18750"/>
          <a:stretch>
            <a:fillRect/>
          </a:stretch>
        </p:blipFill>
        <p:spPr>
          <a:xfrm>
            <a:off x="2786050" y="1714488"/>
            <a:ext cx="2428892" cy="4857763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" name="Содержимое 7" descr="DSCN206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l="19687"/>
          <a:stretch>
            <a:fillRect/>
          </a:stretch>
        </p:blipFill>
        <p:spPr>
          <a:xfrm>
            <a:off x="142844" y="214290"/>
            <a:ext cx="4214842" cy="3936004"/>
          </a:xfrm>
        </p:spPr>
      </p:pic>
      <p:pic>
        <p:nvPicPr>
          <p:cNvPr id="9" name="Рисунок 8" descr="DSCN2069.JPG"/>
          <p:cNvPicPr>
            <a:picLocks noChangeAspect="1"/>
          </p:cNvPicPr>
          <p:nvPr/>
        </p:nvPicPr>
        <p:blipFill>
          <a:blip r:embed="rId3" cstate="print"/>
          <a:srcRect l="21875" r="18750" b="7291"/>
          <a:stretch>
            <a:fillRect/>
          </a:stretch>
        </p:blipFill>
        <p:spPr>
          <a:xfrm>
            <a:off x="4500562" y="1648707"/>
            <a:ext cx="4429156" cy="5186755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DSCN207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42844" y="0"/>
            <a:ext cx="8611716" cy="6458787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>
    <p:wipe dir="r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DSCN203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54692" y="1481138"/>
            <a:ext cx="6034616" cy="4525962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Традиционный метод определения среды раствора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hsn2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30746" y="428604"/>
            <a:ext cx="7470344" cy="5929353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DSCN204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76221" y="428604"/>
            <a:ext cx="8239183" cy="5911873"/>
          </a:xfrm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571473" y="2214553"/>
          <a:ext cx="7572427" cy="4421505"/>
        </p:xfrm>
        <a:graphic>
          <a:graphicData uri="http://schemas.openxmlformats.org/drawingml/2006/table">
            <a:tbl>
              <a:tblPr firstRow="1" firstCol="1" lastCol="1" bandRow="1">
                <a:tableStyleId>{5940675A-B579-460E-94D1-54222C63F5DA}</a:tableStyleId>
              </a:tblPr>
              <a:tblGrid>
                <a:gridCol w="2506565"/>
                <a:gridCol w="2532931"/>
                <a:gridCol w="2532931"/>
              </a:tblGrid>
              <a:tr h="899965">
                <a:tc gridSpan="3"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Значение «</a:t>
                      </a:r>
                      <a:r>
                        <a:rPr lang="ru-RU" sz="3200" b="1" dirty="0" err="1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рН</a:t>
                      </a:r>
                      <a:r>
                        <a:rPr lang="ru-RU" sz="32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» в растворах солей</a:t>
                      </a:r>
                      <a:endParaRPr lang="ru-RU" sz="32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576292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Раствор 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рН</a:t>
                      </a: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 (индикатор)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рН</a:t>
                      </a: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 (модуль)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576292"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Дистиллированная вода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Нейтральная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7,02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576292"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Хлорид натрия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Нейтральная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7,06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576292"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Карбонат натрия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Щелочная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10,33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576292"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Хлорид алюминия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Кислая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2,30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576292"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Ацетат свинца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Слабокислая</a:t>
                      </a:r>
                      <a:r>
                        <a:rPr lang="ru-RU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5,75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21429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Сравнение результатов разных способов исследования среды растворов.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Проанализируйте данные в отчетной таблице и данные полученные традиционным способом.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Ответьте на контрольные вопросы.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Сделайте вывод по работе.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Анализ результатов лабораторной работы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Какие из исследуемых растворов солей имеют кислую среду, а какие щелочную? В каких растворах среда будет нейтральная? Ответ обоснуйте.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Напишите уравнение диссоциации исследуемых растворов солей.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Напишите уравнения реакции гидролиза исследуемых растворов солей.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Контрольные вопросы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285860"/>
            <a:ext cx="8215370" cy="785818"/>
          </a:xfr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Гидролиз – процесс взаимодействия ионов соли с ионами воды с изменением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рН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среды.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594"/>
          </a:xfr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Выводы: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500034" y="2928934"/>
            <a:ext cx="8229600" cy="100013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Обязательное условие гидролиза – образование слабого электролита </a:t>
            </a:r>
          </a:p>
        </p:txBody>
      </p:sp>
      <p:sp>
        <p:nvSpPr>
          <p:cNvPr id="5" name="Содержимое 2"/>
          <p:cNvSpPr txBox="1">
            <a:spLocks/>
          </p:cNvSpPr>
          <p:nvPr/>
        </p:nvSpPr>
        <p:spPr>
          <a:xfrm>
            <a:off x="500034" y="4643446"/>
            <a:ext cx="8215370" cy="1285884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Характер среды раствора соли зависит от иона, который подвергается гидролизу (по катиону или по аниону)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2" grpId="0" animBg="1"/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2"/>
          <p:cNvSpPr txBox="1">
            <a:spLocks noGrp="1"/>
          </p:cNvSpPr>
          <p:nvPr>
            <p:ph idx="1"/>
          </p:nvPr>
        </p:nvSpPr>
        <p:spPr>
          <a:xfrm>
            <a:off x="457200" y="1600201"/>
            <a:ext cx="8229600" cy="182880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Определять характер среды раствора соли и объяснять результаты с помощью ионного и молекулярного уравнения гидролиза</a:t>
            </a: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None/>
              <a:defRPr/>
            </a:pP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Более глубоко характеризовать свойства солей как электролитов</a:t>
            </a: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342900" indent="-342900" algn="ctr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В результате урока мы умеем:</a:t>
            </a:r>
          </a:p>
        </p:txBody>
      </p:sp>
      <p:sp>
        <p:nvSpPr>
          <p:cNvPr id="6" name="Содержимое 2"/>
          <p:cNvSpPr txBox="1">
            <a:spLocks/>
          </p:cNvSpPr>
          <p:nvPr/>
        </p:nvSpPr>
        <p:spPr>
          <a:xfrm>
            <a:off x="457200" y="3571876"/>
            <a:ext cx="8229600" cy="214314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Делать логические выводы из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наблюдений</a:t>
            </a: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defRPr/>
            </a:pP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В повседневной жизни использовать полученные знания по этой теме.</a:t>
            </a: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2857519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Лабораторная работа</a:t>
            </a:r>
            <a:b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Изучение реакции среды в зависимости от типа гидролиза соли.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8596" y="3214686"/>
            <a:ext cx="8215370" cy="3071834"/>
          </a:xfrm>
        </p:spPr>
        <p:txBody>
          <a:bodyPr>
            <a:noAutofit/>
          </a:bodyPr>
          <a:lstStyle/>
          <a:p>
            <a:pPr algn="l"/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Цели:</a:t>
            </a:r>
          </a:p>
          <a:p>
            <a:pPr algn="l">
              <a:buFont typeface="Arial" pitchFamily="34" charset="0"/>
              <a:buChar char="•"/>
            </a:pP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понять сущность гидролиза. </a:t>
            </a:r>
          </a:p>
          <a:p>
            <a:pPr algn="l">
              <a:buFont typeface="Arial" pitchFamily="34" charset="0"/>
              <a:buChar char="•"/>
            </a:pP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научиться определять реакцию и тип среды раствора электролита на основании состава соли;</a:t>
            </a:r>
          </a:p>
          <a:p>
            <a:pPr algn="l">
              <a:buFont typeface="Arial" pitchFamily="34" charset="0"/>
              <a:buChar char="•"/>
            </a:pP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писать уравнения реакций гидролиза.</a:t>
            </a:r>
            <a:endParaRPr lang="ru-RU" sz="2800" b="1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Инновационное.</a:t>
            </a:r>
          </a:p>
          <a:p>
            <a:pPr>
              <a:buNone/>
            </a:pP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Цифровой измерительный модуль </a:t>
            </a:r>
            <a:r>
              <a:rPr lang="ru-RU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рН</a:t>
            </a:r>
            <a:endParaRPr lang="ru-RU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Оборудование и материалы.</a:t>
            </a:r>
            <a:br>
              <a:rPr lang="ru-RU" b="1" i="1" dirty="0" smtClean="0">
                <a:latin typeface="Times New Roman" pitchFamily="18" charset="0"/>
                <a:cs typeface="Times New Roman" pitchFamily="18" charset="0"/>
              </a:rPr>
            </a:br>
            <a:endParaRPr lang="ru-RU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DSCN205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071934" y="2786058"/>
            <a:ext cx="5072066" cy="3804050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Традиционное</a:t>
            </a:r>
            <a:r>
              <a:rPr lang="ru-RU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Лабораторный	 штатив</a:t>
            </a:r>
          </a:p>
          <a:p>
            <a:pPr>
              <a:buNone/>
            </a:pP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Муфта и лапка</a:t>
            </a:r>
          </a:p>
          <a:p>
            <a:pPr>
              <a:buNone/>
            </a:pP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Стакан химический 100мл</a:t>
            </a:r>
          </a:p>
          <a:p>
            <a:pPr>
              <a:buNone/>
            </a:pP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Стакан химический 50 мл</a:t>
            </a:r>
            <a:endParaRPr lang="ru-RU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28572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Оборудование и материалы.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i="1" dirty="0">
              <a:solidFill>
                <a:srgbClr val="FF0000"/>
              </a:solidFill>
            </a:endParaRPr>
          </a:p>
        </p:txBody>
      </p:sp>
      <p:pic>
        <p:nvPicPr>
          <p:cNvPr id="8" name="Рисунок 7" descr="DSCN2061.JPG"/>
          <p:cNvPicPr>
            <a:picLocks noChangeAspect="1"/>
          </p:cNvPicPr>
          <p:nvPr/>
        </p:nvPicPr>
        <p:blipFill>
          <a:blip r:embed="rId2" cstate="print"/>
          <a:srcRect l="9375" t="5208" r="3906" b="16666"/>
          <a:stretch>
            <a:fillRect/>
          </a:stretch>
        </p:blipFill>
        <p:spPr>
          <a:xfrm>
            <a:off x="4929158" y="3714752"/>
            <a:ext cx="4214842" cy="2847866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543956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Дополнительные </a:t>
            </a:r>
            <a:endParaRPr lang="en-US" b="1" i="1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материалы.</a:t>
            </a:r>
          </a:p>
          <a:p>
            <a:pPr>
              <a:buNone/>
            </a:pPr>
            <a:endParaRPr lang="en-US" b="1" i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NaCL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- 0,1M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раствор</a:t>
            </a:r>
          </a:p>
          <a:p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Na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CO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0,1M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раствор</a:t>
            </a:r>
            <a:endParaRPr lang="en-US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ALCL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0,1M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раствор</a:t>
            </a:r>
            <a:endParaRPr lang="en-US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Pb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(CH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COO)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- 0,1M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раствор</a:t>
            </a:r>
          </a:p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Дистилированная вода</a:t>
            </a:r>
            <a:endParaRPr lang="en-US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en-US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Оборудование и материалы.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i="1" dirty="0" smtClean="0">
                <a:latin typeface="Times New Roman" pitchFamily="18" charset="0"/>
                <a:cs typeface="Times New Roman" pitchFamily="18" charset="0"/>
              </a:rPr>
            </a:br>
            <a:endParaRPr lang="ru-RU" i="1" dirty="0"/>
          </a:p>
        </p:txBody>
      </p:sp>
      <p:pic>
        <p:nvPicPr>
          <p:cNvPr id="5" name="Рисунок 4" descr="DSCN2016.JPG"/>
          <p:cNvPicPr>
            <a:picLocks noChangeAspect="1"/>
          </p:cNvPicPr>
          <p:nvPr/>
        </p:nvPicPr>
        <p:blipFill>
          <a:blip r:embed="rId2" cstate="print"/>
          <a:srcRect l="36719" t="36458" r="7812" b="26041"/>
          <a:stretch>
            <a:fillRect/>
          </a:stretch>
        </p:blipFill>
        <p:spPr>
          <a:xfrm>
            <a:off x="4857752" y="928670"/>
            <a:ext cx="3714776" cy="3071834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85860"/>
            <a:ext cx="8229600" cy="4840303"/>
          </a:xfrm>
        </p:spPr>
        <p:txBody>
          <a:bodyPr>
            <a:norm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Гидролиз – процесс взаимодействия соли с водой, в результате которого идет образование слабого электролита.</a:t>
            </a:r>
          </a:p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Причиной его является ЭД соли и воды на ионы и взаимодействия между ними.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Соли, образованные сильными основаниями и сильными кислотами, гидролизу не подвергаются.</a:t>
            </a:r>
          </a:p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Гидролизу подвергаются растворимые соли, в состав которых входит либо катион слабого электролита, либо анион слабого электролита.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Введение.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500042"/>
            <a:ext cx="8229600" cy="5626121"/>
          </a:xfrm>
        </p:spPr>
        <p:txBody>
          <a:bodyPr>
            <a:normAutofit/>
          </a:bodyPr>
          <a:lstStyle/>
          <a:p>
            <a:pPr eaLnBrk="1" hangingPunct="1">
              <a:buFont typeface="Wingdings" pitchFamily="2" charset="2"/>
              <a:buNone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  Гидролизу подвергаются растворы солей. Следовательно, водные растворы солей имеют разные значения </a:t>
            </a:r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рН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и различные типы сред:</a:t>
            </a:r>
          </a:p>
          <a:p>
            <a:pPr eaLnBrk="1" hangingPunct="1"/>
            <a:r>
              <a:rPr lang="ru-RU" sz="3600" b="1" dirty="0" smtClean="0">
                <a:solidFill>
                  <a:srgbClr val="D74229"/>
                </a:solidFill>
                <a:latin typeface="Times New Roman" pitchFamily="18" charset="0"/>
                <a:cs typeface="Times New Roman" pitchFamily="18" charset="0"/>
              </a:rPr>
              <a:t>Кислотную (</a:t>
            </a:r>
            <a:r>
              <a:rPr lang="ru-RU" sz="3600" b="1" dirty="0" err="1" smtClean="0">
                <a:solidFill>
                  <a:srgbClr val="D74229"/>
                </a:solidFill>
                <a:latin typeface="Times New Roman" pitchFamily="18" charset="0"/>
                <a:cs typeface="Times New Roman" pitchFamily="18" charset="0"/>
              </a:rPr>
              <a:t>рН</a:t>
            </a:r>
            <a:r>
              <a:rPr lang="en-US" sz="3600" b="1" dirty="0" smtClean="0">
                <a:solidFill>
                  <a:srgbClr val="D74229"/>
                </a:solidFill>
                <a:latin typeface="Times New Roman" pitchFamily="18" charset="0"/>
                <a:cs typeface="Times New Roman" pitchFamily="18" charset="0"/>
              </a:rPr>
              <a:t>&lt;7)</a:t>
            </a:r>
            <a:r>
              <a:rPr lang="ru-RU" sz="3600" b="1" dirty="0" smtClean="0">
                <a:solidFill>
                  <a:srgbClr val="D74229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 sz="3600" b="1" dirty="0" smtClean="0">
              <a:solidFill>
                <a:srgbClr val="D74229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ru-RU" sz="3600" b="1" dirty="0" smtClean="0">
                <a:solidFill>
                  <a:srgbClr val="D74229"/>
                </a:solidFill>
                <a:latin typeface="Times New Roman" pitchFamily="18" charset="0"/>
                <a:cs typeface="Times New Roman" pitchFamily="18" charset="0"/>
              </a:rPr>
              <a:t>Щелочную (</a:t>
            </a:r>
            <a:r>
              <a:rPr lang="ru-RU" sz="3600" b="1" dirty="0" err="1" smtClean="0">
                <a:solidFill>
                  <a:srgbClr val="D74229"/>
                </a:solidFill>
                <a:latin typeface="Times New Roman" pitchFamily="18" charset="0"/>
                <a:cs typeface="Times New Roman" pitchFamily="18" charset="0"/>
              </a:rPr>
              <a:t>рН</a:t>
            </a:r>
            <a:r>
              <a:rPr lang="en-US" sz="3600" b="1" dirty="0" smtClean="0">
                <a:solidFill>
                  <a:srgbClr val="D74229"/>
                </a:solidFill>
                <a:latin typeface="Times New Roman" pitchFamily="18" charset="0"/>
                <a:cs typeface="Times New Roman" pitchFamily="18" charset="0"/>
              </a:rPr>
              <a:t>&gt;7)</a:t>
            </a:r>
            <a:r>
              <a:rPr lang="ru-RU" sz="3600" b="1" dirty="0" smtClean="0">
                <a:solidFill>
                  <a:srgbClr val="D74229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eaLnBrk="1" hangingPunct="1"/>
            <a:r>
              <a:rPr lang="ru-RU" sz="3600" b="1" dirty="0" smtClean="0">
                <a:solidFill>
                  <a:srgbClr val="D74229"/>
                </a:solidFill>
                <a:latin typeface="Times New Roman" pitchFamily="18" charset="0"/>
                <a:cs typeface="Times New Roman" pitchFamily="18" charset="0"/>
              </a:rPr>
              <a:t>Нейтральную (рН=7).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ext Box 2"/>
          <p:cNvSpPr txBox="1">
            <a:spLocks noChangeArrowheads="1"/>
          </p:cNvSpPr>
          <p:nvPr/>
        </p:nvSpPr>
        <p:spPr bwMode="auto">
          <a:xfrm>
            <a:off x="1166813" y="2225675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 sz="1800"/>
          </a:p>
        </p:txBody>
      </p:sp>
      <p:graphicFrame>
        <p:nvGraphicFramePr>
          <p:cNvPr id="32808" name="Group 40"/>
          <p:cNvGraphicFramePr>
            <a:graphicFrameLocks noGrp="1"/>
          </p:cNvGraphicFramePr>
          <p:nvPr>
            <p:ph/>
          </p:nvPr>
        </p:nvGraphicFramePr>
        <p:xfrm>
          <a:off x="214282" y="1285859"/>
          <a:ext cx="8483630" cy="5100562"/>
        </p:xfrm>
        <a:graphic>
          <a:graphicData uri="http://schemas.openxmlformats.org/drawingml/2006/table">
            <a:tbl>
              <a:tblPr/>
              <a:tblGrid>
                <a:gridCol w="1910626"/>
                <a:gridCol w="2331993"/>
                <a:gridCol w="1917059"/>
                <a:gridCol w="2323952"/>
              </a:tblGrid>
              <a:tr h="116036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Индикаторы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Нейтральная    среда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рН = 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Кислая среда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рН </a:t>
                      </a:r>
                      <a:r>
                        <a:rPr kumimoji="0" lang="en-U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&lt;</a:t>
                      </a:r>
                      <a:r>
                        <a:rPr kumimoji="0" lang="ru-RU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7</a:t>
                      </a:r>
                      <a:endParaRPr kumimoji="0" lang="en-US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Щелочная среда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рН </a:t>
                      </a:r>
                      <a:r>
                        <a:rPr kumimoji="0" lang="en-U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&gt;</a:t>
                      </a:r>
                      <a:r>
                        <a:rPr kumimoji="0" lang="ru-RU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7</a:t>
                      </a:r>
                      <a:endParaRPr kumimoji="0" lang="en-US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6659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лакмус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3560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фенолфталеин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340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метилоранж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7918" name="Text Box 30"/>
          <p:cNvSpPr txBox="1">
            <a:spLocks noChangeArrowheads="1"/>
          </p:cNvSpPr>
          <p:nvPr/>
        </p:nvSpPr>
        <p:spPr bwMode="auto">
          <a:xfrm>
            <a:off x="1295400" y="685800"/>
            <a:ext cx="637063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Изменение  цвета  индикаторов  в  различных  средах</a:t>
            </a:r>
          </a:p>
        </p:txBody>
      </p:sp>
      <p:sp>
        <p:nvSpPr>
          <p:cNvPr id="37919" name="AutoShape 31"/>
          <p:cNvSpPr>
            <a:spLocks noChangeArrowheads="1"/>
          </p:cNvSpPr>
          <p:nvPr/>
        </p:nvSpPr>
        <p:spPr bwMode="auto">
          <a:xfrm>
            <a:off x="2590800" y="2514600"/>
            <a:ext cx="1281113" cy="1096963"/>
          </a:xfrm>
          <a:prstGeom prst="octagon">
            <a:avLst>
              <a:gd name="adj" fmla="val 29287"/>
            </a:avLst>
          </a:prstGeom>
          <a:solidFill>
            <a:srgbClr val="80008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7920" name="AutoShape 32"/>
          <p:cNvSpPr>
            <a:spLocks noChangeArrowheads="1"/>
          </p:cNvSpPr>
          <p:nvPr/>
        </p:nvSpPr>
        <p:spPr bwMode="auto">
          <a:xfrm>
            <a:off x="4876800" y="2514600"/>
            <a:ext cx="1279525" cy="1096963"/>
          </a:xfrm>
          <a:prstGeom prst="octagon">
            <a:avLst>
              <a:gd name="adj" fmla="val 29287"/>
            </a:avLst>
          </a:prstGeom>
          <a:solidFill>
            <a:srgbClr val="FF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7921" name="AutoShape 33"/>
          <p:cNvSpPr>
            <a:spLocks noChangeArrowheads="1"/>
          </p:cNvSpPr>
          <p:nvPr/>
        </p:nvSpPr>
        <p:spPr bwMode="auto">
          <a:xfrm>
            <a:off x="6934200" y="2514600"/>
            <a:ext cx="1279525" cy="1096963"/>
          </a:xfrm>
          <a:prstGeom prst="octagon">
            <a:avLst>
              <a:gd name="adj" fmla="val 29287"/>
            </a:avLst>
          </a:prstGeom>
          <a:solidFill>
            <a:srgbClr val="333399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7922" name="AutoShape 34"/>
          <p:cNvSpPr>
            <a:spLocks noChangeArrowheads="1"/>
          </p:cNvSpPr>
          <p:nvPr/>
        </p:nvSpPr>
        <p:spPr bwMode="auto">
          <a:xfrm>
            <a:off x="2667000" y="3962400"/>
            <a:ext cx="1281113" cy="1096963"/>
          </a:xfrm>
          <a:prstGeom prst="octagon">
            <a:avLst>
              <a:gd name="adj" fmla="val 29287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7923" name="AutoShape 35"/>
          <p:cNvSpPr>
            <a:spLocks noChangeArrowheads="1"/>
          </p:cNvSpPr>
          <p:nvPr/>
        </p:nvSpPr>
        <p:spPr bwMode="auto">
          <a:xfrm>
            <a:off x="4876800" y="3962400"/>
            <a:ext cx="1281113" cy="1096963"/>
          </a:xfrm>
          <a:prstGeom prst="octagon">
            <a:avLst>
              <a:gd name="adj" fmla="val 29287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7924" name="AutoShape 36"/>
          <p:cNvSpPr>
            <a:spLocks noChangeArrowheads="1"/>
          </p:cNvSpPr>
          <p:nvPr/>
        </p:nvSpPr>
        <p:spPr bwMode="auto">
          <a:xfrm>
            <a:off x="7000893" y="3962400"/>
            <a:ext cx="1285884" cy="1096963"/>
          </a:xfrm>
          <a:prstGeom prst="octagon">
            <a:avLst>
              <a:gd name="adj" fmla="val 29287"/>
            </a:avLst>
          </a:prstGeom>
          <a:solidFill>
            <a:srgbClr val="FF00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7925" name="AutoShape 37"/>
          <p:cNvSpPr>
            <a:spLocks noChangeArrowheads="1"/>
          </p:cNvSpPr>
          <p:nvPr/>
        </p:nvSpPr>
        <p:spPr bwMode="auto">
          <a:xfrm>
            <a:off x="2667000" y="5181600"/>
            <a:ext cx="1281113" cy="1096963"/>
          </a:xfrm>
          <a:prstGeom prst="octagon">
            <a:avLst>
              <a:gd name="adj" fmla="val 29287"/>
            </a:avLst>
          </a:prstGeom>
          <a:solidFill>
            <a:srgbClr val="FF66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7926" name="AutoShape 38"/>
          <p:cNvSpPr>
            <a:spLocks noChangeArrowheads="1"/>
          </p:cNvSpPr>
          <p:nvPr/>
        </p:nvSpPr>
        <p:spPr bwMode="auto">
          <a:xfrm>
            <a:off x="4953000" y="5181600"/>
            <a:ext cx="1279525" cy="1096963"/>
          </a:xfrm>
          <a:prstGeom prst="octagon">
            <a:avLst>
              <a:gd name="adj" fmla="val 29287"/>
            </a:avLst>
          </a:prstGeom>
          <a:solidFill>
            <a:srgbClr val="FF99CC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7927" name="AutoShape 39"/>
          <p:cNvSpPr>
            <a:spLocks noChangeArrowheads="1"/>
          </p:cNvSpPr>
          <p:nvPr/>
        </p:nvSpPr>
        <p:spPr bwMode="auto">
          <a:xfrm>
            <a:off x="7000893" y="5181600"/>
            <a:ext cx="1285884" cy="1096963"/>
          </a:xfrm>
          <a:prstGeom prst="octagon">
            <a:avLst>
              <a:gd name="adj" fmla="val 29287"/>
            </a:avLst>
          </a:prstGeom>
          <a:solidFill>
            <a:srgbClr val="FFFF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7928" name="Rectangle 41"/>
          <p:cNvSpPr>
            <a:spLocks noChangeArrowheads="1"/>
          </p:cNvSpPr>
          <p:nvPr/>
        </p:nvSpPr>
        <p:spPr bwMode="auto">
          <a:xfrm>
            <a:off x="152400" y="228600"/>
            <a:ext cx="483076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800" b="1" u="sng" dirty="0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  <a:t>Диссоциация воды.  Водородный показатель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299</TotalTime>
  <Words>479</Words>
  <Application>Microsoft Office PowerPoint</Application>
  <PresentationFormat>Экран (4:3)</PresentationFormat>
  <Paragraphs>107</Paragraphs>
  <Slides>25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Открытая</vt:lpstr>
      <vt:lpstr>Применение модульной системы экспериментов PROLog на уроках химии</vt:lpstr>
      <vt:lpstr>Слайд 2</vt:lpstr>
      <vt:lpstr>Лабораторная работа Изучение реакции среды в зависимости от типа гидролиза соли.</vt:lpstr>
      <vt:lpstr>Оборудование и материалы. </vt:lpstr>
      <vt:lpstr>Оборудование и материалы. </vt:lpstr>
      <vt:lpstr>Оборудование и материалы. </vt:lpstr>
      <vt:lpstr>Введение.</vt:lpstr>
      <vt:lpstr>Слайд 8</vt:lpstr>
      <vt:lpstr>Слайд 9</vt:lpstr>
      <vt:lpstr>Правила по технике безопасности.</vt:lpstr>
      <vt:lpstr> Порядок проведения работы </vt:lpstr>
      <vt:lpstr>Собрать установку по схеме.</vt:lpstr>
      <vt:lpstr>Подключение модуля сопряжения  USB к ПК</vt:lpstr>
      <vt:lpstr>Установка модуля</vt:lpstr>
      <vt:lpstr>Исследование и измерение</vt:lpstr>
      <vt:lpstr>Слайд 16</vt:lpstr>
      <vt:lpstr>Слайд 17</vt:lpstr>
      <vt:lpstr>Слайд 18</vt:lpstr>
      <vt:lpstr>Традиционный метод определения среды раствора</vt:lpstr>
      <vt:lpstr>Слайд 20</vt:lpstr>
      <vt:lpstr>  Сравнение результатов разных способов исследования среды растворов. </vt:lpstr>
      <vt:lpstr>Анализ результатов лабораторной работы</vt:lpstr>
      <vt:lpstr>Контрольные вопросы</vt:lpstr>
      <vt:lpstr>Выводы:</vt:lpstr>
      <vt:lpstr>В результате урока мы умеем: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Изучение реакции среды в зависимости от типа гидролиза соли.</dc:title>
  <dc:creator>Admin</dc:creator>
  <cp:lastModifiedBy>Admin</cp:lastModifiedBy>
  <cp:revision>31</cp:revision>
  <dcterms:created xsi:type="dcterms:W3CDTF">2014-10-20T13:20:20Z</dcterms:created>
  <dcterms:modified xsi:type="dcterms:W3CDTF">2014-10-23T07:52:34Z</dcterms:modified>
</cp:coreProperties>
</file>