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1" r:id="rId2"/>
    <p:sldId id="257" r:id="rId3"/>
    <p:sldId id="347" r:id="rId4"/>
    <p:sldId id="337" r:id="rId5"/>
    <p:sldId id="348" r:id="rId6"/>
    <p:sldId id="349" r:id="rId7"/>
    <p:sldId id="351" r:id="rId8"/>
    <p:sldId id="350" r:id="rId9"/>
    <p:sldId id="352" r:id="rId10"/>
    <p:sldId id="353" r:id="rId11"/>
    <p:sldId id="356" r:id="rId12"/>
    <p:sldId id="354" r:id="rId13"/>
    <p:sldId id="355" r:id="rId14"/>
    <p:sldId id="29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4716" autoAdjust="0"/>
  </p:normalViewPr>
  <p:slideViewPr>
    <p:cSldViewPr>
      <p:cViewPr varScale="1">
        <p:scale>
          <a:sx n="62" d="100"/>
          <a:sy n="62" d="100"/>
        </p:scale>
        <p:origin x="-1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36A04-A049-4B4D-AD1C-E93FAD3D106A}" type="datetimeFigureOut">
              <a:rPr lang="ru-RU" smtClean="0"/>
              <a:pPr/>
              <a:t>22.09.2011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5677E-61E4-49C7-8520-BF56A4C8FB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№182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№ 193 б,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ru-RU" b="1" dirty="0" smtClean="0"/>
              <a:t>№ 193  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№280 б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№210.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№206.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www.konspekturoka.ru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700" y="2708900"/>
            <a:ext cx="8892600" cy="1752600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endParaRPr lang="ru-RU" sz="4400" b="1" i="1" u="sng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4400" b="1" i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Сложение натуральных чисел.</a:t>
            </a:r>
            <a:endParaRPr lang="ru-RU" sz="4400" b="1" i="1" u="sng" spc="300" dirty="0" smtClean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308380" y="1700760"/>
            <a:ext cx="1584220" cy="158422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015645" y="260560"/>
            <a:ext cx="5112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ru-RU" sz="54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класс</a:t>
            </a:r>
            <a:b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54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математика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676570" y="9806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" name="Picture 2" descr="C:\Documents and Settings\All Users\Документы\Мои рисунки\Образцы рисунков\3LCCAL3VWXVCAR01R14CAJKKEKDCA9G7WIFCA9G0LL8CAHXM5S7CAJ4CQ01CAATPEOJCALZBEMYCAB90X5HCA9SGP0JCA3J21JGCA2JOKWVCASJTJ29CAKEGE54CATC0ZUACAR0HD83CAU4RQXFCA3F8E4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430" y="0"/>
            <a:ext cx="2706624" cy="179222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721220" y="4653170"/>
            <a:ext cx="570156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Урок № </a:t>
            </a:r>
            <a:r>
              <a:rPr lang="en-US" sz="3200" b="1" i="1" dirty="0" smtClean="0">
                <a:solidFill>
                  <a:srgbClr val="FF0000"/>
                </a:solidFill>
              </a:rPr>
              <a:t>16-</a:t>
            </a:r>
            <a:r>
              <a:rPr lang="ru-RU" sz="3200" b="1" i="1" dirty="0" smtClean="0">
                <a:solidFill>
                  <a:srgbClr val="FF0000"/>
                </a:solidFill>
              </a:rPr>
              <a:t>17-18. </a:t>
            </a:r>
            <a:endParaRPr lang="en-US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Сложение натуральных чисел</a:t>
            </a:r>
            <a:endParaRPr lang="en-US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 и его свойства.</a:t>
            </a:r>
            <a:endParaRPr lang="ru-RU" sz="3200" b="1" i="1" dirty="0" smtClean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1705" y="908650"/>
            <a:ext cx="88205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Вычислите: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411 + 419 + 145 + 725 + 87 =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19643" y="2492870"/>
            <a:ext cx="88742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dirty="0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=  411 + 419  +  145 + 725  + 87 =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0970" y="2420860"/>
            <a:ext cx="543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91730" y="2420860"/>
            <a:ext cx="543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08161" y="2416670"/>
            <a:ext cx="543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4641" y="2420860"/>
            <a:ext cx="543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835620" y="3356990"/>
            <a:ext cx="52822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dirty="0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=  830 +  870 + 87 =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693778" y="4365130"/>
            <a:ext cx="3853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dirty="0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=  1700 + 87 =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584473" y="5229250"/>
            <a:ext cx="22284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dirty="0" smtClean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=  1787.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Закрепление нового материала.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17.09.2011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www.konspekturoka.ru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19590" y="1340710"/>
            <a:ext cx="63368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234 567 </a:t>
            </a:r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890</a:t>
            </a:r>
          </a:p>
          <a:p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765 432 </a:t>
            </a:r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108</a:t>
            </a:r>
            <a:endParaRPr lang="ru-RU" sz="66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46008" y="260560"/>
            <a:ext cx="72519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ln w="1905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Выполнить сложение: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31550" y="3501010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999 999 </a:t>
            </a:r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998</a:t>
            </a:r>
            <a:endParaRPr lang="ru-RU" sz="6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480" y="1916790"/>
            <a:ext cx="62388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55470" y="3429000"/>
            <a:ext cx="604884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Закрепление нового материала.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95420" y="1412720"/>
            <a:ext cx="2787270" cy="3012206"/>
            <a:chOff x="395420" y="1412720"/>
            <a:chExt cx="2787270" cy="301220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857224" y="1928802"/>
              <a:ext cx="1828800" cy="1828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67430" y="3717040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420" y="1412720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27730" y="1412720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27730" y="3717040"/>
              <a:ext cx="5549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431425" y="620610"/>
            <a:ext cx="82811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Начертите квадрат со стороной  3 см. Вычислите его периметр.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99990" y="3501010"/>
            <a:ext cx="1656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35620" y="4365130"/>
            <a:ext cx="56770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см;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43510" y="5085230"/>
            <a:ext cx="70171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∙4=12 (см).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76070" y="5805330"/>
            <a:ext cx="3119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12 см.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400" y="908650"/>
            <a:ext cx="8641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Точки М и К делят отрезок АВ на три части: АМ, МК и КВ. Найдите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длину отрезка АВ, если АМ = 3 см 5 мм, отрезок МК на 13 мм длиннее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отрезка АМ, а отрезок АК на 8 мм короче отрезка КВ.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0363" y="188550"/>
            <a:ext cx="61032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Решение упражнений</a:t>
            </a:r>
            <a:endParaRPr lang="ru-RU" sz="24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24160" y="3356990"/>
            <a:ext cx="3168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17см 4мм.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547580" y="2780910"/>
            <a:ext cx="2016280" cy="0"/>
          </a:xfrm>
          <a:prstGeom prst="line">
            <a:avLst/>
          </a:prstGeom>
          <a:ln w="47625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012200" y="2780910"/>
            <a:ext cx="1656230" cy="0"/>
          </a:xfrm>
          <a:prstGeom prst="line">
            <a:avLst/>
          </a:prstGeom>
          <a:ln w="47625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563860" y="2780910"/>
            <a:ext cx="2448340" cy="0"/>
          </a:xfrm>
          <a:prstGeom prst="line">
            <a:avLst/>
          </a:prstGeom>
          <a:ln w="47625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15520" y="2132820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40440" y="2060810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115520" y="3140960"/>
            <a:ext cx="35397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 = АМ + МК + КВ;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115520" y="3645030"/>
            <a:ext cx="2590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 = 3см 5мм;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520" y="4149100"/>
            <a:ext cx="55579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 = 3см 5мм + 13мм = 4см 8мм;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15520" y="4653170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 = АК + 8мм;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45979" y="5130950"/>
            <a:ext cx="78614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 = АМ + МК = 3см 5мм + 4см 8мм = 8см 3мм;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115520" y="5589300"/>
            <a:ext cx="52982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 = 8см 3мм + 8мм = 9см 1мм;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115520" y="6021360"/>
            <a:ext cx="7843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 = 3см 5мм + 4см 8мм + 9см 1мм = 17см 4мм.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96170" y="2060810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47830" y="1988800"/>
            <a:ext cx="595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31800" y="1556740"/>
            <a:ext cx="4680650" cy="338554"/>
          </a:xfrm>
          <a:prstGeom prst="rect">
            <a:avLst/>
          </a:prstGeom>
          <a:solidFill>
            <a:schemeClr val="accent2">
              <a:lumMod val="40000"/>
              <a:lumOff val="60000"/>
              <a:alpha val="42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1600" b="1" i="1" dirty="0" smtClean="0"/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430" y="2150898"/>
            <a:ext cx="83531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называют числа при сложении?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Назвать свойства сложения.</a:t>
            </a:r>
            <a:endParaRPr lang="ru-RU" sz="3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найти длину отрезка, если он точкой разделен точкой  на части?</a:t>
            </a:r>
          </a:p>
          <a:p>
            <a:pPr>
              <a:buFont typeface="Wingdings" pitchFamily="2" charset="2"/>
              <a:buChar char="v"/>
            </a:pP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найти периметр треугольника?</a:t>
            </a:r>
            <a:endParaRPr lang="ru-RU" sz="36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61401" y="404580"/>
            <a:ext cx="74211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Ответить на вопросы:</a:t>
            </a:r>
            <a:endParaRPr lang="ru-RU" sz="5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40" y="260560"/>
            <a:ext cx="22000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Цели: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pic>
        <p:nvPicPr>
          <p:cNvPr id="10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444260" y="404580"/>
            <a:ext cx="1584220" cy="1584220"/>
          </a:xfrm>
          <a:prstGeom prst="rect">
            <a:avLst/>
          </a:prstGeom>
          <a:noFill/>
        </p:spPr>
      </p:pic>
      <p:pic>
        <p:nvPicPr>
          <p:cNvPr id="11" name="Picture 2" descr="C:\Documents and Settings\All Users\Документы\Мои рисунки\Образцы рисунков\3LCCAL3VWXVCAR01R14CAJKKEKDCA9G7WIFCA9G0LL8CAHXM5S7CAJ4CQ01CAATPEOJCALZBEMYCAB90X5HCA9SGP0JCA3J21JGCA2JOKWVCASJTJ29CAKEGE54CATC0ZUACAR0HD83CAU4RQXFCA3F8E4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430" y="0"/>
            <a:ext cx="2706624" cy="17922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5445" y="2132820"/>
            <a:ext cx="7993110" cy="317009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Усвоить понятие действия «сложение» и его</a:t>
            </a:r>
            <a:r>
              <a:rPr lang="fr-FR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свойства; </a:t>
            </a:r>
          </a:p>
          <a:p>
            <a:pPr>
              <a:buFont typeface="Wingdings" pitchFamily="2" charset="2"/>
              <a:buChar char="v"/>
            </a:pPr>
            <a:endParaRPr lang="ru-RU" sz="40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закрепить умение складывать многозначные числа.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8850" y="764630"/>
            <a:ext cx="4046301" cy="14465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 + 3 = 8</a:t>
            </a:r>
            <a:endParaRPr lang="ru-RU" sz="8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трелка вверх 3"/>
          <p:cNvSpPr/>
          <p:nvPr/>
        </p:nvSpPr>
        <p:spPr>
          <a:xfrm>
            <a:off x="2555720" y="2276840"/>
            <a:ext cx="785818" cy="1500198"/>
          </a:xfrm>
          <a:prstGeom prst="upArrow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Слагаемое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4146232" y="2276840"/>
            <a:ext cx="785818" cy="1500198"/>
          </a:xfrm>
          <a:prstGeom prst="upArrow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Слагаемое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верх 6"/>
          <p:cNvSpPr/>
          <p:nvPr/>
        </p:nvSpPr>
        <p:spPr>
          <a:xfrm>
            <a:off x="5802462" y="2276840"/>
            <a:ext cx="785818" cy="1500198"/>
          </a:xfrm>
          <a:prstGeom prst="upArrow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Сумма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Изучение нового материала.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7430" y="4005080"/>
            <a:ext cx="84251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Числа, которые складывают, называют  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слагаемыми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Число получившееся при сложении этих чисел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суммой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400" y="3861060"/>
            <a:ext cx="8641200" cy="20621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Переместительное свойство сложения. </a:t>
            </a:r>
          </a:p>
          <a:p>
            <a:pPr algn="ctr">
              <a:buNone/>
            </a:pP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Сумма чисел не изменится при перестановке слагаемых.</a:t>
            </a:r>
          </a:p>
          <a:p>
            <a:pPr algn="ctr">
              <a:buNone/>
            </a:pP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прибавления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нуля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не меняется.    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5720" y="694379"/>
            <a:ext cx="427431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Свойства сложения</a:t>
            </a:r>
            <a:endParaRPr lang="ru-RU" sz="3600" i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Изучение нового материала.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682427" y="1517853"/>
            <a:ext cx="5779146" cy="2055167"/>
            <a:chOff x="1682427" y="1517853"/>
            <a:chExt cx="5779146" cy="2055167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759371" y="1517853"/>
              <a:ext cx="5625258" cy="83099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4800" b="1" i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 + 4 = 9  и  4 + 5 = 9</a:t>
              </a:r>
              <a:endParaRPr lang="ru-RU" sz="4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682427" y="2742023"/>
              <a:ext cx="5779146" cy="83099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ru-RU" sz="4800" b="1" i="1" dirty="0" smtClean="0">
                  <a:solidFill>
                    <a:schemeClr val="accent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9 + 0 = 9 и  0 + 9 = 9.</a:t>
              </a:r>
              <a:endParaRPr lang="ru-RU" sz="4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460" y="3861060"/>
            <a:ext cx="7777080" cy="2554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Сочетательное  свойство сложения. </a:t>
            </a:r>
          </a:p>
          <a:p>
            <a:pPr algn="ctr">
              <a:buNone/>
            </a:pPr>
            <a:r>
              <a:rPr lang="ru-RU" sz="32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Чтобы прибавить к числу сумму двух чисел, можно сначала прибавить первое слагаемое, а потом к полученной сумме – второе. 	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490" y="1484730"/>
            <a:ext cx="734502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+ (8 + 6)= 3 +14 =17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(3 + 8) + 6 = 11 + 6 =17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Изучение нового материала.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5720" y="694379"/>
            <a:ext cx="427431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Свойства сложения</a:t>
            </a:r>
            <a:endParaRPr lang="ru-RU" sz="3600" i="1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410" y="4005080"/>
            <a:ext cx="85691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Если точка С лежит на отрезке АВ, то длина всего отрезка равна 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сумме длин его частей.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Изучение нового материала.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10" y="2636890"/>
            <a:ext cx="3780587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 = АС + СВ.</a:t>
            </a:r>
            <a:endParaRPr lang="ru-RU" sz="4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043510" y="1916790"/>
            <a:ext cx="3600500" cy="7201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1450" y="1196690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450" y="1124680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27980" y="1196690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4644010" y="1844780"/>
            <a:ext cx="3088050" cy="8039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25" name="Нижний колонтитул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68180" y="980660"/>
            <a:ext cx="28083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 = 3 см,</a:t>
            </a:r>
            <a:b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 = 4 см,</a:t>
            </a:r>
            <a:b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 = 5 см.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11450" y="764630"/>
            <a:ext cx="4846706" cy="2868186"/>
            <a:chOff x="611450" y="764630"/>
            <a:chExt cx="4846706" cy="2868186"/>
          </a:xfrm>
        </p:grpSpPr>
        <p:sp>
          <p:nvSpPr>
            <p:cNvPr id="7" name="Равнобедренный треугольник 6"/>
            <p:cNvSpPr/>
            <p:nvPr/>
          </p:nvSpPr>
          <p:spPr>
            <a:xfrm>
              <a:off x="1043510" y="1340710"/>
              <a:ext cx="3857652" cy="1571636"/>
            </a:xfrm>
            <a:prstGeom prst="triangle">
              <a:avLst>
                <a:gd name="adj" fmla="val 26762"/>
              </a:avLst>
            </a:prstGeom>
            <a:solidFill>
              <a:schemeClr val="accent2">
                <a:lumMod val="40000"/>
                <a:lumOff val="60000"/>
                <a:alpha val="52000"/>
              </a:schemeClr>
            </a:solidFill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11450" y="2924930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4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07630" y="764630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4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932050" y="2852920"/>
              <a:ext cx="52610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i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Заголовок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Изучение нового материала.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5420" y="3501010"/>
            <a:ext cx="84251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Сумму длин сторон треугольника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называют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периметром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этого многоугольника.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3715" y="5157240"/>
            <a:ext cx="86765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Периметр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треугольника АВС равен </a:t>
            </a:r>
          </a:p>
          <a:p>
            <a:pPr algn="ctr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3 + 4 +5 = 12(см).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619590" y="1268700"/>
            <a:ext cx="4612481" cy="3726442"/>
            <a:chOff x="2411700" y="836640"/>
            <a:chExt cx="4612481" cy="372644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555720" y="1700760"/>
              <a:ext cx="4392610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ru-RU" sz="6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999 + 1; </a:t>
              </a:r>
            </a:p>
            <a:p>
              <a:pPr>
                <a:buNone/>
              </a:pPr>
              <a:r>
                <a:rPr lang="ru-RU" sz="6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78099 + 1;</a:t>
              </a:r>
            </a:p>
            <a:p>
              <a:pPr>
                <a:buNone/>
              </a:pPr>
              <a:r>
                <a:rPr lang="ru-RU" sz="6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999999 + 1.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411700" y="836640"/>
              <a:ext cx="461248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400" b="1" i="1" dirty="0" smtClean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Найдите суммы:</a:t>
              </a:r>
              <a:endParaRPr lang="ru-RU" sz="44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520363" y="188550"/>
            <a:ext cx="61032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Решение упражнений</a:t>
            </a:r>
            <a:endParaRPr lang="ru-RU" sz="2400" i="1" dirty="0"/>
          </a:p>
        </p:txBody>
      </p:sp>
      <p:sp>
        <p:nvSpPr>
          <p:cNvPr id="9" name="12-конечная звезда 8"/>
          <p:cNvSpPr/>
          <p:nvPr/>
        </p:nvSpPr>
        <p:spPr>
          <a:xfrm>
            <a:off x="4427980" y="1988800"/>
            <a:ext cx="3312460" cy="1148156"/>
          </a:xfrm>
          <a:prstGeom prst="star12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10000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12-конечная звезда 9"/>
          <p:cNvSpPr/>
          <p:nvPr/>
        </p:nvSpPr>
        <p:spPr>
          <a:xfrm>
            <a:off x="4932050" y="2996940"/>
            <a:ext cx="3312460" cy="1148156"/>
          </a:xfrm>
          <a:prstGeom prst="star12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78100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>
            <a:off x="3635870" y="4509150"/>
            <a:ext cx="5184720" cy="1148156"/>
          </a:xfrm>
          <a:prstGeom prst="star12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10000000</a:t>
            </a:r>
            <a:endParaRPr lang="ru-RU" sz="4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17.09.2011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705" y="908650"/>
            <a:ext cx="88205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Вычислите:</a:t>
            </a:r>
          </a:p>
          <a:p>
            <a:pPr algn="ctr">
              <a:buNone/>
            </a:pP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635 + 308 + 1365 + 392 =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1705" y="2780910"/>
            <a:ext cx="88205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 635 + 1365  + 308 + 392  =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460" y="2708900"/>
            <a:ext cx="5886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48612" y="2708900"/>
            <a:ext cx="4154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00522" y="2689470"/>
            <a:ext cx="4154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01022" y="2708900"/>
            <a:ext cx="4154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27605" y="3861060"/>
            <a:ext cx="56887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2000 + 700 =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19590" y="4869200"/>
            <a:ext cx="56887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2700.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Закрепление нового материала.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www.konspekturoka.ru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b="1" 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5437</TotalTime>
  <Words>641</Words>
  <Application>Microsoft Office PowerPoint</Application>
  <PresentationFormat>Экран (4:3)</PresentationFormat>
  <Paragraphs>167</Paragraphs>
  <Slides>14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класс алгебра</dc:title>
  <dc:creator>Кравченко</dc:creator>
  <cp:lastModifiedBy>Кравченко</cp:lastModifiedBy>
  <cp:revision>587</cp:revision>
  <dcterms:created xsi:type="dcterms:W3CDTF">2011-06-18T13:01:16Z</dcterms:created>
  <dcterms:modified xsi:type="dcterms:W3CDTF">2011-09-22T19:22:48Z</dcterms:modified>
</cp:coreProperties>
</file>