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67" r:id="rId2"/>
    <p:sldId id="274" r:id="rId3"/>
    <p:sldId id="256" r:id="rId4"/>
    <p:sldId id="271" r:id="rId5"/>
    <p:sldId id="257" r:id="rId6"/>
    <p:sldId id="258" r:id="rId7"/>
    <p:sldId id="259" r:id="rId8"/>
    <p:sldId id="272" r:id="rId9"/>
    <p:sldId id="270" r:id="rId10"/>
    <p:sldId id="269" r:id="rId11"/>
    <p:sldId id="268" r:id="rId12"/>
    <p:sldId id="261" r:id="rId13"/>
    <p:sldId id="262" r:id="rId14"/>
    <p:sldId id="263" r:id="rId15"/>
    <p:sldId id="264" r:id="rId16"/>
    <p:sldId id="265" r:id="rId17"/>
    <p:sldId id="273" r:id="rId18"/>
    <p:sldId id="26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294" autoAdjust="0"/>
    <p:restoredTop sz="94574" autoAdjust="0"/>
  </p:normalViewPr>
  <p:slideViewPr>
    <p:cSldViewPr>
      <p:cViewPr>
        <p:scale>
          <a:sx n="75" d="100"/>
          <a:sy n="75" d="100"/>
        </p:scale>
        <p:origin x="-1224" y="-3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0" y="0"/>
            <a:ext cx="9144000" cy="3822192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55648" y="6400800"/>
            <a:ext cx="2133600" cy="365125"/>
          </a:xfrm>
        </p:spPr>
        <p:txBody>
          <a:bodyPr/>
          <a:lstStyle/>
          <a:p>
            <a:fld id="{01EFD702-B75D-4217-8AA7-6522CADE0560}" type="datetimeFigureOut">
              <a:rPr lang="ru-RU" smtClean="0"/>
              <a:pPr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400800"/>
            <a:ext cx="2895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31152" y="6400800"/>
            <a:ext cx="2133600" cy="365125"/>
          </a:xfrm>
        </p:spPr>
        <p:txBody>
          <a:bodyPr/>
          <a:lstStyle/>
          <a:p>
            <a:fld id="{5B67EFD6-94D6-4A4A-8F6B-3E7AEB48BA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 bwMode="gray">
          <a:xfrm>
            <a:off x="1718336" y="2798064"/>
            <a:ext cx="7425663" cy="1024128"/>
          </a:xfrm>
          <a:prstGeom prst="rect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Triangle 8"/>
          <p:cNvSpPr/>
          <p:nvPr/>
        </p:nvSpPr>
        <p:spPr bwMode="gray">
          <a:xfrm rot="16200000">
            <a:off x="600496" y="2697480"/>
            <a:ext cx="1024128" cy="122529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0" y="3819185"/>
            <a:ext cx="1728216" cy="1024128"/>
          </a:xfrm>
          <a:prstGeom prst="rect">
            <a:avLst/>
          </a:prstGeom>
          <a:gradFill flip="none" rotWithShape="1">
            <a:gsLst>
              <a:gs pos="0">
                <a:schemeClr val="accent4">
                  <a:shade val="30000"/>
                  <a:satMod val="115000"/>
                </a:schemeClr>
              </a:gs>
              <a:gs pos="50000">
                <a:schemeClr val="accent4">
                  <a:shade val="67500"/>
                  <a:satMod val="115000"/>
                </a:schemeClr>
              </a:gs>
              <a:gs pos="100000">
                <a:schemeClr val="accent4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/>
          <p:cNvSpPr/>
          <p:nvPr/>
        </p:nvSpPr>
        <p:spPr bwMode="gray">
          <a:xfrm rot="5400000">
            <a:off x="1828800" y="3718600"/>
            <a:ext cx="1024128" cy="1225296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47"/>
          <p:cNvGrpSpPr/>
          <p:nvPr/>
        </p:nvGrpSpPr>
        <p:grpSpPr bwMode="gray">
          <a:xfrm>
            <a:off x="1754222" y="0"/>
            <a:ext cx="1181656" cy="3815366"/>
            <a:chOff x="1754222" y="0"/>
            <a:chExt cx="1181656" cy="3815366"/>
          </a:xfrm>
        </p:grpSpPr>
        <p:grpSp>
          <p:nvGrpSpPr>
            <p:cNvPr id="23" name="Group 11"/>
            <p:cNvGrpSpPr/>
            <p:nvPr userDrawn="1"/>
          </p:nvGrpSpPr>
          <p:grpSpPr bwMode="gray">
            <a:xfrm>
              <a:off x="1754222" y="0"/>
              <a:ext cx="340408" cy="3815366"/>
              <a:chOff x="702662" y="-3778"/>
              <a:chExt cx="340408" cy="1581912"/>
            </a:xfrm>
          </p:grpSpPr>
          <p:cxnSp>
            <p:nvCxnSpPr>
              <p:cNvPr id="13" name="Straight Connector 12"/>
              <p:cNvCxnSpPr/>
              <p:nvPr userDrawn="1"/>
            </p:nvCxnSpPr>
            <p:spPr bwMode="gray">
              <a:xfrm rot="5400000">
                <a:off x="-87500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 userDrawn="1"/>
            </p:nvCxnSpPr>
            <p:spPr bwMode="gray">
              <a:xfrm rot="5400000">
                <a:off x="251320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 userDrawn="1"/>
            </p:nvCxnSpPr>
            <p:spPr bwMode="gray">
              <a:xfrm rot="5400000">
                <a:off x="-49256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 userDrawn="1"/>
            </p:nvCxnSpPr>
            <p:spPr bwMode="gray">
              <a:xfrm rot="5400000">
                <a:off x="-11011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 userDrawn="1"/>
            </p:nvCxnSpPr>
            <p:spPr bwMode="gray">
              <a:xfrm rot="5400000">
                <a:off x="27235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 userDrawn="1"/>
            </p:nvCxnSpPr>
            <p:spPr bwMode="gray">
              <a:xfrm rot="5400000">
                <a:off x="65479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 userDrawn="1"/>
            </p:nvCxnSpPr>
            <p:spPr bwMode="gray">
              <a:xfrm rot="5400000">
                <a:off x="103724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 userDrawn="1"/>
            </p:nvCxnSpPr>
            <p:spPr bwMode="gray">
              <a:xfrm rot="5400000">
                <a:off x="141968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 userDrawn="1"/>
            </p:nvCxnSpPr>
            <p:spPr bwMode="gray">
              <a:xfrm rot="5400000">
                <a:off x="180214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 userDrawn="1"/>
            </p:nvCxnSpPr>
            <p:spPr bwMode="gray">
              <a:xfrm rot="5400000">
                <a:off x="218458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oup 22"/>
            <p:cNvGrpSpPr/>
            <p:nvPr userDrawn="1"/>
          </p:nvGrpSpPr>
          <p:grpSpPr bwMode="gray">
            <a:xfrm>
              <a:off x="2138270" y="0"/>
              <a:ext cx="340408" cy="3815366"/>
              <a:chOff x="702662" y="-3778"/>
              <a:chExt cx="340408" cy="1581912"/>
            </a:xfrm>
          </p:grpSpPr>
          <p:cxnSp>
            <p:nvCxnSpPr>
              <p:cNvPr id="24" name="Straight Connector 23"/>
              <p:cNvCxnSpPr/>
              <p:nvPr userDrawn="1"/>
            </p:nvCxnSpPr>
            <p:spPr bwMode="gray">
              <a:xfrm rot="5400000">
                <a:off x="-87500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 userDrawn="1"/>
            </p:nvCxnSpPr>
            <p:spPr bwMode="gray">
              <a:xfrm rot="5400000">
                <a:off x="251320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 userDrawn="1"/>
            </p:nvCxnSpPr>
            <p:spPr bwMode="gray">
              <a:xfrm rot="5400000">
                <a:off x="-49256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 userDrawn="1"/>
            </p:nvCxnSpPr>
            <p:spPr bwMode="gray">
              <a:xfrm rot="5400000">
                <a:off x="-11011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 userDrawn="1"/>
            </p:nvCxnSpPr>
            <p:spPr bwMode="gray">
              <a:xfrm rot="5400000">
                <a:off x="27235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 userDrawn="1"/>
            </p:nvCxnSpPr>
            <p:spPr bwMode="gray">
              <a:xfrm rot="5400000">
                <a:off x="65479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 userDrawn="1"/>
            </p:nvCxnSpPr>
            <p:spPr bwMode="gray">
              <a:xfrm rot="5400000">
                <a:off x="103724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 userDrawn="1"/>
            </p:nvCxnSpPr>
            <p:spPr bwMode="gray">
              <a:xfrm rot="5400000">
                <a:off x="141968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 userDrawn="1"/>
            </p:nvCxnSpPr>
            <p:spPr bwMode="gray">
              <a:xfrm rot="5400000">
                <a:off x="180214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 userDrawn="1"/>
            </p:nvCxnSpPr>
            <p:spPr bwMode="gray">
              <a:xfrm rot="5400000">
                <a:off x="218458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Group 46"/>
            <p:cNvGrpSpPr/>
            <p:nvPr userDrawn="1"/>
          </p:nvGrpSpPr>
          <p:grpSpPr bwMode="gray">
            <a:xfrm>
              <a:off x="2522318" y="0"/>
              <a:ext cx="413560" cy="3815366"/>
              <a:chOff x="2522318" y="0"/>
              <a:chExt cx="413560" cy="3815366"/>
            </a:xfrm>
          </p:grpSpPr>
          <p:cxnSp>
            <p:nvCxnSpPr>
              <p:cNvPr id="35" name="Straight Connector 34"/>
              <p:cNvCxnSpPr/>
              <p:nvPr userDrawn="1"/>
            </p:nvCxnSpPr>
            <p:spPr bwMode="gray">
              <a:xfrm rot="5400000">
                <a:off x="615429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 userDrawn="1"/>
            </p:nvCxnSpPr>
            <p:spPr bwMode="gray">
              <a:xfrm rot="5400000">
                <a:off x="954249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 userDrawn="1"/>
            </p:nvCxnSpPr>
            <p:spPr bwMode="gray">
              <a:xfrm rot="5400000">
                <a:off x="653673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 userDrawn="1"/>
            </p:nvCxnSpPr>
            <p:spPr bwMode="gray">
              <a:xfrm rot="5400000">
                <a:off x="691918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 userDrawn="1"/>
            </p:nvCxnSpPr>
            <p:spPr bwMode="gray">
              <a:xfrm rot="5400000">
                <a:off x="730164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 userDrawn="1"/>
            </p:nvCxnSpPr>
            <p:spPr bwMode="gray">
              <a:xfrm rot="5400000">
                <a:off x="768408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 userDrawn="1"/>
            </p:nvCxnSpPr>
            <p:spPr bwMode="gray">
              <a:xfrm rot="5400000">
                <a:off x="806653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 userDrawn="1"/>
            </p:nvCxnSpPr>
            <p:spPr bwMode="gray">
              <a:xfrm rot="5400000">
                <a:off x="844897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 userDrawn="1"/>
            </p:nvCxnSpPr>
            <p:spPr bwMode="gray">
              <a:xfrm rot="5400000">
                <a:off x="883143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 userDrawn="1"/>
            </p:nvCxnSpPr>
            <p:spPr bwMode="gray">
              <a:xfrm rot="5400000">
                <a:off x="921387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 userDrawn="1"/>
            </p:nvCxnSpPr>
            <p:spPr bwMode="gray">
              <a:xfrm rot="5400000">
                <a:off x="1027401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 userDrawn="1"/>
            </p:nvCxnSpPr>
            <p:spPr bwMode="gray">
              <a:xfrm rot="5400000">
                <a:off x="994539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Group 48"/>
          <p:cNvGrpSpPr/>
          <p:nvPr/>
        </p:nvGrpSpPr>
        <p:grpSpPr bwMode="invGray">
          <a:xfrm>
            <a:off x="504542" y="3825240"/>
            <a:ext cx="1181656" cy="3032760"/>
            <a:chOff x="1754222" y="0"/>
            <a:chExt cx="1181656" cy="3815366"/>
          </a:xfrm>
        </p:grpSpPr>
        <p:grpSp>
          <p:nvGrpSpPr>
            <p:cNvPr id="49" name="Group 11"/>
            <p:cNvGrpSpPr/>
            <p:nvPr userDrawn="1"/>
          </p:nvGrpSpPr>
          <p:grpSpPr bwMode="invGray">
            <a:xfrm>
              <a:off x="1754222" y="0"/>
              <a:ext cx="340408" cy="3815366"/>
              <a:chOff x="702662" y="-3778"/>
              <a:chExt cx="340408" cy="1581912"/>
            </a:xfrm>
          </p:grpSpPr>
          <p:cxnSp>
            <p:nvCxnSpPr>
              <p:cNvPr id="75" name="Straight Connector 74"/>
              <p:cNvCxnSpPr/>
              <p:nvPr userDrawn="1"/>
            </p:nvCxnSpPr>
            <p:spPr bwMode="invGray">
              <a:xfrm rot="5400000">
                <a:off x="-87500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 userDrawn="1"/>
            </p:nvCxnSpPr>
            <p:spPr bwMode="invGray">
              <a:xfrm rot="5400000">
                <a:off x="251320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 userDrawn="1"/>
            </p:nvCxnSpPr>
            <p:spPr bwMode="invGray">
              <a:xfrm rot="5400000">
                <a:off x="-49256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 userDrawn="1"/>
            </p:nvCxnSpPr>
            <p:spPr bwMode="invGray">
              <a:xfrm rot="5400000">
                <a:off x="-11011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 userDrawn="1"/>
            </p:nvCxnSpPr>
            <p:spPr bwMode="invGray">
              <a:xfrm rot="5400000">
                <a:off x="27235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 userDrawn="1"/>
            </p:nvCxnSpPr>
            <p:spPr bwMode="invGray">
              <a:xfrm rot="5400000">
                <a:off x="65479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 userDrawn="1"/>
            </p:nvCxnSpPr>
            <p:spPr bwMode="invGray">
              <a:xfrm rot="5400000">
                <a:off x="103724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 userDrawn="1"/>
            </p:nvCxnSpPr>
            <p:spPr bwMode="invGray">
              <a:xfrm rot="5400000">
                <a:off x="141968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 userDrawn="1"/>
            </p:nvCxnSpPr>
            <p:spPr bwMode="invGray">
              <a:xfrm rot="5400000">
                <a:off x="180214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 userDrawn="1"/>
            </p:nvCxnSpPr>
            <p:spPr bwMode="invGray">
              <a:xfrm rot="5400000">
                <a:off x="218458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Group 22"/>
            <p:cNvGrpSpPr/>
            <p:nvPr userDrawn="1"/>
          </p:nvGrpSpPr>
          <p:grpSpPr bwMode="invGray">
            <a:xfrm>
              <a:off x="2138270" y="0"/>
              <a:ext cx="340408" cy="3815366"/>
              <a:chOff x="702662" y="-3778"/>
              <a:chExt cx="340408" cy="1581912"/>
            </a:xfrm>
          </p:grpSpPr>
          <p:cxnSp>
            <p:nvCxnSpPr>
              <p:cNvPr id="65" name="Straight Connector 64"/>
              <p:cNvCxnSpPr/>
              <p:nvPr userDrawn="1"/>
            </p:nvCxnSpPr>
            <p:spPr bwMode="invGray">
              <a:xfrm rot="5400000">
                <a:off x="-87500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 userDrawn="1"/>
            </p:nvCxnSpPr>
            <p:spPr bwMode="invGray">
              <a:xfrm rot="5400000">
                <a:off x="251320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 userDrawn="1"/>
            </p:nvCxnSpPr>
            <p:spPr bwMode="invGray">
              <a:xfrm rot="5400000">
                <a:off x="-49256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 userDrawn="1"/>
            </p:nvCxnSpPr>
            <p:spPr bwMode="invGray">
              <a:xfrm rot="5400000">
                <a:off x="-11011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 userDrawn="1"/>
            </p:nvCxnSpPr>
            <p:spPr bwMode="invGray">
              <a:xfrm rot="5400000">
                <a:off x="27235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 userDrawn="1"/>
            </p:nvCxnSpPr>
            <p:spPr bwMode="invGray">
              <a:xfrm rot="5400000">
                <a:off x="65479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 userDrawn="1"/>
            </p:nvCxnSpPr>
            <p:spPr bwMode="invGray">
              <a:xfrm rot="5400000">
                <a:off x="103724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 userDrawn="1"/>
            </p:nvCxnSpPr>
            <p:spPr bwMode="invGray">
              <a:xfrm rot="5400000">
                <a:off x="141968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 userDrawn="1"/>
            </p:nvCxnSpPr>
            <p:spPr bwMode="invGray">
              <a:xfrm rot="5400000">
                <a:off x="180214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 userDrawn="1"/>
            </p:nvCxnSpPr>
            <p:spPr bwMode="invGray">
              <a:xfrm rot="5400000">
                <a:off x="218458" y="786384"/>
                <a:ext cx="1581912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Group 46"/>
            <p:cNvGrpSpPr/>
            <p:nvPr userDrawn="1"/>
          </p:nvGrpSpPr>
          <p:grpSpPr bwMode="invGray">
            <a:xfrm>
              <a:off x="2522318" y="0"/>
              <a:ext cx="413560" cy="3815366"/>
              <a:chOff x="2522318" y="0"/>
              <a:chExt cx="413560" cy="3815366"/>
            </a:xfrm>
          </p:grpSpPr>
          <p:cxnSp>
            <p:nvCxnSpPr>
              <p:cNvPr id="53" name="Straight Connector 52"/>
              <p:cNvCxnSpPr/>
              <p:nvPr userDrawn="1"/>
            </p:nvCxnSpPr>
            <p:spPr bwMode="invGray">
              <a:xfrm rot="5400000">
                <a:off x="615429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 userDrawn="1"/>
            </p:nvCxnSpPr>
            <p:spPr bwMode="invGray">
              <a:xfrm rot="5400000">
                <a:off x="954249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 userDrawn="1"/>
            </p:nvCxnSpPr>
            <p:spPr bwMode="invGray">
              <a:xfrm rot="5400000">
                <a:off x="653673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 userDrawn="1"/>
            </p:nvCxnSpPr>
            <p:spPr bwMode="invGray">
              <a:xfrm rot="5400000">
                <a:off x="691918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 userDrawn="1"/>
            </p:nvCxnSpPr>
            <p:spPr bwMode="invGray">
              <a:xfrm rot="5400000">
                <a:off x="730164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 userDrawn="1"/>
            </p:nvCxnSpPr>
            <p:spPr bwMode="invGray">
              <a:xfrm rot="5400000">
                <a:off x="768408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 userDrawn="1"/>
            </p:nvCxnSpPr>
            <p:spPr bwMode="invGray">
              <a:xfrm rot="5400000">
                <a:off x="806653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 userDrawn="1"/>
            </p:nvCxnSpPr>
            <p:spPr bwMode="invGray">
              <a:xfrm rot="5400000">
                <a:off x="844897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 userDrawn="1"/>
            </p:nvCxnSpPr>
            <p:spPr bwMode="invGray">
              <a:xfrm rot="5400000">
                <a:off x="883143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 userDrawn="1"/>
            </p:nvCxnSpPr>
            <p:spPr bwMode="invGray">
              <a:xfrm rot="5400000">
                <a:off x="921387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 userDrawn="1"/>
            </p:nvCxnSpPr>
            <p:spPr bwMode="invGray">
              <a:xfrm rot="5400000">
                <a:off x="1027401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 userDrawn="1"/>
            </p:nvCxnSpPr>
            <p:spPr bwMode="invGray">
              <a:xfrm rot="5400000">
                <a:off x="994539" y="1906889"/>
                <a:ext cx="3815366" cy="1588"/>
              </a:xfrm>
              <a:prstGeom prst="line">
                <a:avLst/>
              </a:prstGeom>
              <a:ln w="9525"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2862072" y="3959352"/>
            <a:ext cx="6245352" cy="1472184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2980944" y="2816352"/>
            <a:ext cx="5897880" cy="960120"/>
          </a:xfrm>
        </p:spPr>
        <p:txBody>
          <a:bodyPr anchor="b">
            <a:normAutofit/>
          </a:bodyPr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grpSp>
        <p:nvGrpSpPr>
          <p:cNvPr id="52" name="Group 87"/>
          <p:cNvGrpSpPr/>
          <p:nvPr/>
        </p:nvGrpSpPr>
        <p:grpSpPr bwMode="gray">
          <a:xfrm>
            <a:off x="8147304" y="2587752"/>
            <a:ext cx="640080" cy="118872"/>
            <a:chOff x="8147304" y="2587752"/>
            <a:chExt cx="640080" cy="118872"/>
          </a:xfrm>
        </p:grpSpPr>
        <p:sp>
          <p:nvSpPr>
            <p:cNvPr id="85" name="Rectangle 84"/>
            <p:cNvSpPr/>
            <p:nvPr userDrawn="1"/>
          </p:nvSpPr>
          <p:spPr bwMode="gray">
            <a:xfrm>
              <a:off x="8147304" y="2587752"/>
              <a:ext cx="118872" cy="118872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Rectangle 85"/>
            <p:cNvSpPr/>
            <p:nvPr userDrawn="1"/>
          </p:nvSpPr>
          <p:spPr bwMode="gray">
            <a:xfrm>
              <a:off x="8412480" y="2587752"/>
              <a:ext cx="118872" cy="118872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86"/>
            <p:cNvSpPr/>
            <p:nvPr userDrawn="1"/>
          </p:nvSpPr>
          <p:spPr bwMode="gray">
            <a:xfrm>
              <a:off x="8668512" y="2587752"/>
              <a:ext cx="118872" cy="118872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FD702-B75D-4217-8AA7-6522CADE0560}" type="datetimeFigureOut">
              <a:rPr lang="ru-RU" smtClean="0"/>
              <a:pPr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EFD6-94D6-4A4A-8F6B-3E7AEB48BA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472" y="457200"/>
            <a:ext cx="6291072" cy="5468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6"/>
          <p:cNvSpPr/>
          <p:nvPr/>
        </p:nvSpPr>
        <p:spPr bwMode="ltGray">
          <a:xfrm rot="16200000">
            <a:off x="3787141" y="2999232"/>
            <a:ext cx="6355080" cy="365760"/>
          </a:xfrm>
          <a:prstGeom prst="rect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/>
        </p:nvSpPr>
        <p:spPr bwMode="ltGray">
          <a:xfrm rot="10800000">
            <a:off x="6786373" y="6355080"/>
            <a:ext cx="365760" cy="36576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Triangle 8"/>
          <p:cNvSpPr/>
          <p:nvPr/>
        </p:nvSpPr>
        <p:spPr bwMode="ltGray">
          <a:xfrm>
            <a:off x="7142989" y="5980176"/>
            <a:ext cx="374904" cy="37490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 rot="16200000">
            <a:off x="7078981" y="6419088"/>
            <a:ext cx="502920" cy="374904"/>
          </a:xfrm>
          <a:prstGeom prst="rect">
            <a:avLst/>
          </a:prstGeom>
          <a:gradFill flip="none" rotWithShape="1">
            <a:gsLst>
              <a:gs pos="0">
                <a:schemeClr val="accent4">
                  <a:shade val="30000"/>
                  <a:satMod val="115000"/>
                </a:schemeClr>
              </a:gs>
              <a:gs pos="50000">
                <a:schemeClr val="accent4">
                  <a:shade val="67500"/>
                  <a:satMod val="115000"/>
                </a:schemeClr>
              </a:gs>
              <a:gs pos="100000">
                <a:schemeClr val="accent4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 bwMode="invGray">
          <a:xfrm rot="5400000">
            <a:off x="7962938" y="5539777"/>
            <a:ext cx="356616" cy="2005509"/>
            <a:chOff x="702662" y="-3778"/>
            <a:chExt cx="340408" cy="1581912"/>
          </a:xfrm>
        </p:grpSpPr>
        <p:cxnSp>
          <p:nvCxnSpPr>
            <p:cNvPr id="12" name="Straight Connector 11"/>
            <p:cNvCxnSpPr/>
            <p:nvPr userDrawn="1"/>
          </p:nvCxnSpPr>
          <p:spPr bwMode="invGray">
            <a:xfrm rot="5400000">
              <a:off x="-87500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 userDrawn="1"/>
          </p:nvCxnSpPr>
          <p:spPr bwMode="invGray">
            <a:xfrm rot="5400000">
              <a:off x="251320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 userDrawn="1"/>
          </p:nvCxnSpPr>
          <p:spPr bwMode="invGray">
            <a:xfrm rot="5400000">
              <a:off x="-49256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 userDrawn="1"/>
          </p:nvCxnSpPr>
          <p:spPr bwMode="invGray">
            <a:xfrm rot="5400000">
              <a:off x="-11011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 userDrawn="1"/>
          </p:nvCxnSpPr>
          <p:spPr bwMode="invGray">
            <a:xfrm rot="5400000">
              <a:off x="27235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 userDrawn="1"/>
          </p:nvCxnSpPr>
          <p:spPr bwMode="invGray">
            <a:xfrm rot="5400000">
              <a:off x="65479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 userDrawn="1"/>
          </p:nvCxnSpPr>
          <p:spPr bwMode="invGray">
            <a:xfrm rot="5400000">
              <a:off x="103724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 userDrawn="1"/>
          </p:nvCxnSpPr>
          <p:spPr bwMode="invGray">
            <a:xfrm rot="5400000">
              <a:off x="141968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 userDrawn="1"/>
          </p:nvCxnSpPr>
          <p:spPr bwMode="invGray">
            <a:xfrm rot="5400000">
              <a:off x="180214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 userDrawn="1"/>
          </p:nvCxnSpPr>
          <p:spPr bwMode="invGray">
            <a:xfrm rot="5400000">
              <a:off x="218458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 bwMode="invGray">
          <a:xfrm rot="5400000">
            <a:off x="3392340" y="2596980"/>
            <a:ext cx="356616" cy="7141296"/>
            <a:chOff x="702662" y="-3778"/>
            <a:chExt cx="340408" cy="1581912"/>
          </a:xfrm>
        </p:grpSpPr>
        <p:cxnSp>
          <p:nvCxnSpPr>
            <p:cNvPr id="23" name="Straight Connector 22"/>
            <p:cNvCxnSpPr/>
            <p:nvPr userDrawn="1"/>
          </p:nvCxnSpPr>
          <p:spPr bwMode="invGray">
            <a:xfrm rot="5400000">
              <a:off x="-87500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 userDrawn="1"/>
          </p:nvCxnSpPr>
          <p:spPr bwMode="invGray">
            <a:xfrm rot="5400000">
              <a:off x="251320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 userDrawn="1"/>
          </p:nvCxnSpPr>
          <p:spPr bwMode="invGray">
            <a:xfrm rot="5400000">
              <a:off x="-49256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 userDrawn="1"/>
          </p:nvCxnSpPr>
          <p:spPr bwMode="invGray">
            <a:xfrm rot="5400000">
              <a:off x="-11011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 userDrawn="1"/>
          </p:nvCxnSpPr>
          <p:spPr bwMode="invGray">
            <a:xfrm rot="5400000">
              <a:off x="27235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 userDrawn="1"/>
          </p:nvCxnSpPr>
          <p:spPr bwMode="invGray">
            <a:xfrm rot="5400000">
              <a:off x="65479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 userDrawn="1"/>
          </p:nvCxnSpPr>
          <p:spPr bwMode="invGray">
            <a:xfrm rot="5400000">
              <a:off x="103724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 userDrawn="1"/>
          </p:nvCxnSpPr>
          <p:spPr bwMode="invGray">
            <a:xfrm rot="5400000">
              <a:off x="141968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 userDrawn="1"/>
          </p:nvCxnSpPr>
          <p:spPr bwMode="invGray">
            <a:xfrm rot="5400000">
              <a:off x="180214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 userDrawn="1"/>
          </p:nvCxnSpPr>
          <p:spPr bwMode="invGray">
            <a:xfrm rot="5400000">
              <a:off x="218458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78040" y="384048"/>
            <a:ext cx="1746504" cy="555040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84048" y="6400800"/>
            <a:ext cx="2133600" cy="365125"/>
          </a:xfrm>
        </p:spPr>
        <p:txBody>
          <a:bodyPr/>
          <a:lstStyle/>
          <a:p>
            <a:fld id="{01EFD702-B75D-4217-8AA7-6522CADE0560}" type="datetimeFigureOut">
              <a:rPr lang="ru-RU" smtClean="0"/>
              <a:pPr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400800"/>
            <a:ext cx="3584448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17232" y="6400800"/>
            <a:ext cx="914400" cy="365125"/>
          </a:xfrm>
        </p:spPr>
        <p:txBody>
          <a:bodyPr/>
          <a:lstStyle/>
          <a:p>
            <a:fld id="{5B67EFD6-94D6-4A4A-8F6B-3E7AEB48BA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FD702-B75D-4217-8AA7-6522CADE0560}" type="datetimeFigureOut">
              <a:rPr lang="ru-RU" smtClean="0"/>
              <a:pPr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EFD6-94D6-4A4A-8F6B-3E7AEB48BA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49631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FD702-B75D-4217-8AA7-6522CADE0560}" type="datetimeFigureOut">
              <a:rPr lang="ru-RU" smtClean="0"/>
              <a:pPr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EFD6-94D6-4A4A-8F6B-3E7AEB48BAA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32"/>
          <p:cNvGrpSpPr/>
          <p:nvPr/>
        </p:nvGrpSpPr>
        <p:grpSpPr bwMode="ltGray">
          <a:xfrm>
            <a:off x="0" y="4041648"/>
            <a:ext cx="9153144" cy="740664"/>
            <a:chOff x="0" y="1216152"/>
            <a:chExt cx="9153144" cy="740664"/>
          </a:xfrm>
        </p:grpSpPr>
        <p:sp>
          <p:nvSpPr>
            <p:cNvPr id="7" name="Rectangle 6"/>
            <p:cNvSpPr/>
            <p:nvPr userDrawn="1"/>
          </p:nvSpPr>
          <p:spPr bwMode="ltGray">
            <a:xfrm>
              <a:off x="685800" y="1216152"/>
              <a:ext cx="8467344" cy="36576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 bwMode="ltGray">
            <a:xfrm>
              <a:off x="0" y="1581912"/>
              <a:ext cx="685800" cy="374904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shade val="30000"/>
                    <a:satMod val="115000"/>
                  </a:schemeClr>
                </a:gs>
                <a:gs pos="50000">
                  <a:schemeClr val="accent4">
                    <a:shade val="67500"/>
                    <a:satMod val="115000"/>
                  </a:schemeClr>
                </a:gs>
                <a:gs pos="100000">
                  <a:schemeClr val="accent4">
                    <a:shade val="100000"/>
                    <a:satMod val="11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ight Triangle 8"/>
            <p:cNvSpPr/>
            <p:nvPr userDrawn="1"/>
          </p:nvSpPr>
          <p:spPr bwMode="ltGray">
            <a:xfrm rot="5400000">
              <a:off x="685800" y="1581912"/>
              <a:ext cx="374904" cy="374904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Triangle 9"/>
            <p:cNvSpPr/>
            <p:nvPr userDrawn="1"/>
          </p:nvSpPr>
          <p:spPr bwMode="ltGray">
            <a:xfrm rot="16200000">
              <a:off x="320040" y="1216152"/>
              <a:ext cx="365760" cy="36576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10"/>
          <p:cNvGrpSpPr/>
          <p:nvPr/>
        </p:nvGrpSpPr>
        <p:grpSpPr>
          <a:xfrm>
            <a:off x="702662" y="-3778"/>
            <a:ext cx="340408" cy="4394803"/>
            <a:chOff x="702662" y="-3778"/>
            <a:chExt cx="340408" cy="1581912"/>
          </a:xfrm>
        </p:grpSpPr>
        <p:cxnSp>
          <p:nvCxnSpPr>
            <p:cNvPr id="12" name="Straight Connector 11"/>
            <p:cNvCxnSpPr/>
            <p:nvPr userDrawn="1"/>
          </p:nvCxnSpPr>
          <p:spPr>
            <a:xfrm rot="5400000">
              <a:off x="-87500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 userDrawn="1"/>
          </p:nvCxnSpPr>
          <p:spPr>
            <a:xfrm rot="5400000">
              <a:off x="251320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 userDrawn="1"/>
          </p:nvCxnSpPr>
          <p:spPr>
            <a:xfrm rot="5400000">
              <a:off x="-49256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 userDrawn="1"/>
          </p:nvCxnSpPr>
          <p:spPr>
            <a:xfrm rot="5400000">
              <a:off x="-11011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 userDrawn="1"/>
          </p:nvCxnSpPr>
          <p:spPr>
            <a:xfrm rot="5400000">
              <a:off x="27235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 userDrawn="1"/>
          </p:nvCxnSpPr>
          <p:spPr>
            <a:xfrm rot="5400000">
              <a:off x="65479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 userDrawn="1"/>
          </p:nvCxnSpPr>
          <p:spPr>
            <a:xfrm rot="5400000">
              <a:off x="103724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 userDrawn="1"/>
          </p:nvCxnSpPr>
          <p:spPr>
            <a:xfrm rot="5400000">
              <a:off x="141968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 userDrawn="1"/>
          </p:nvCxnSpPr>
          <p:spPr>
            <a:xfrm rot="5400000">
              <a:off x="180214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 userDrawn="1"/>
          </p:nvCxnSpPr>
          <p:spPr>
            <a:xfrm rot="5400000">
              <a:off x="218458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21"/>
          <p:cNvGrpSpPr/>
          <p:nvPr/>
        </p:nvGrpSpPr>
        <p:grpSpPr>
          <a:xfrm>
            <a:off x="323615" y="4419600"/>
            <a:ext cx="340408" cy="2429255"/>
            <a:chOff x="702662" y="-3778"/>
            <a:chExt cx="340408" cy="1581912"/>
          </a:xfrm>
        </p:grpSpPr>
        <p:cxnSp>
          <p:nvCxnSpPr>
            <p:cNvPr id="23" name="Straight Connector 22"/>
            <p:cNvCxnSpPr/>
            <p:nvPr userDrawn="1"/>
          </p:nvCxnSpPr>
          <p:spPr>
            <a:xfrm rot="5400000">
              <a:off x="-87500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 userDrawn="1"/>
          </p:nvCxnSpPr>
          <p:spPr>
            <a:xfrm rot="5400000">
              <a:off x="251320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 userDrawn="1"/>
          </p:nvCxnSpPr>
          <p:spPr>
            <a:xfrm rot="5400000">
              <a:off x="-49256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 userDrawn="1"/>
          </p:nvCxnSpPr>
          <p:spPr>
            <a:xfrm rot="5400000">
              <a:off x="-11011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 userDrawn="1"/>
          </p:nvCxnSpPr>
          <p:spPr>
            <a:xfrm rot="5400000">
              <a:off x="27235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 userDrawn="1"/>
          </p:nvCxnSpPr>
          <p:spPr>
            <a:xfrm rot="5400000">
              <a:off x="65479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 userDrawn="1"/>
          </p:nvCxnSpPr>
          <p:spPr>
            <a:xfrm rot="5400000">
              <a:off x="103724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 userDrawn="1"/>
          </p:nvCxnSpPr>
          <p:spPr>
            <a:xfrm rot="5400000">
              <a:off x="141968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 userDrawn="1"/>
          </p:nvCxnSpPr>
          <p:spPr>
            <a:xfrm rot="5400000">
              <a:off x="180214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 userDrawn="1"/>
          </p:nvCxnSpPr>
          <p:spPr>
            <a:xfrm rot="5400000">
              <a:off x="218458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 bwMode="gray">
          <a:xfrm>
            <a:off x="8147304" y="4169664"/>
            <a:ext cx="640080" cy="118872"/>
            <a:chOff x="8147304" y="2587752"/>
            <a:chExt cx="640080" cy="118872"/>
          </a:xfrm>
        </p:grpSpPr>
        <p:sp>
          <p:nvSpPr>
            <p:cNvPr id="35" name="Rectangle 34"/>
            <p:cNvSpPr/>
            <p:nvPr userDrawn="1"/>
          </p:nvSpPr>
          <p:spPr bwMode="gray">
            <a:xfrm>
              <a:off x="8147304" y="2587752"/>
              <a:ext cx="118872" cy="118872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 userDrawn="1"/>
          </p:nvSpPr>
          <p:spPr bwMode="gray">
            <a:xfrm>
              <a:off x="8412480" y="2587752"/>
              <a:ext cx="118872" cy="118872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 userDrawn="1"/>
          </p:nvSpPr>
          <p:spPr bwMode="gray">
            <a:xfrm>
              <a:off x="8668512" y="2587752"/>
              <a:ext cx="118872" cy="118872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1143000" y="4498848"/>
            <a:ext cx="7772400" cy="1645920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3544" y="1719072"/>
            <a:ext cx="4038600" cy="4416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5464" y="1719072"/>
            <a:ext cx="4038600" cy="4416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FD702-B75D-4217-8AA7-6522CADE0560}" type="datetimeFigureOut">
              <a:rPr lang="ru-RU" smtClean="0"/>
              <a:pPr/>
              <a:t>28.04.2012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EFD6-94D6-4A4A-8F6B-3E7AEB48BA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ltGray">
          <a:xfrm>
            <a:off x="685800" y="1216152"/>
            <a:ext cx="8467344" cy="365760"/>
          </a:xfrm>
          <a:prstGeom prst="rect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 bwMode="invGray">
          <a:xfrm>
            <a:off x="0" y="1581912"/>
            <a:ext cx="685800" cy="374904"/>
          </a:xfrm>
          <a:prstGeom prst="rect">
            <a:avLst/>
          </a:prstGeom>
          <a:gradFill flip="none" rotWithShape="1">
            <a:gsLst>
              <a:gs pos="0">
                <a:schemeClr val="accent4">
                  <a:shade val="30000"/>
                  <a:satMod val="115000"/>
                </a:schemeClr>
              </a:gs>
              <a:gs pos="50000">
                <a:schemeClr val="accent4">
                  <a:shade val="67500"/>
                  <a:satMod val="115000"/>
                </a:schemeClr>
              </a:gs>
              <a:gs pos="100000">
                <a:schemeClr val="accent4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/>
        </p:nvSpPr>
        <p:spPr bwMode="ltGray">
          <a:xfrm rot="5400000">
            <a:off x="685800" y="1581912"/>
            <a:ext cx="374904" cy="37490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Triangle 12"/>
          <p:cNvSpPr/>
          <p:nvPr/>
        </p:nvSpPr>
        <p:spPr bwMode="ltGray">
          <a:xfrm rot="16200000">
            <a:off x="320040" y="1216152"/>
            <a:ext cx="365760" cy="36576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 bwMode="invGray">
          <a:xfrm>
            <a:off x="702662" y="-3778"/>
            <a:ext cx="340408" cy="1581912"/>
            <a:chOff x="702662" y="-3778"/>
            <a:chExt cx="340408" cy="1581912"/>
          </a:xfrm>
        </p:grpSpPr>
        <p:cxnSp>
          <p:nvCxnSpPr>
            <p:cNvPr id="15" name="Straight Connector 14"/>
            <p:cNvCxnSpPr/>
            <p:nvPr userDrawn="1"/>
          </p:nvCxnSpPr>
          <p:spPr bwMode="invGray">
            <a:xfrm rot="5400000">
              <a:off x="-87500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 userDrawn="1"/>
          </p:nvCxnSpPr>
          <p:spPr bwMode="invGray">
            <a:xfrm rot="5400000">
              <a:off x="251320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 userDrawn="1"/>
          </p:nvCxnSpPr>
          <p:spPr bwMode="invGray">
            <a:xfrm rot="5400000">
              <a:off x="-49256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 userDrawn="1"/>
          </p:nvCxnSpPr>
          <p:spPr bwMode="invGray">
            <a:xfrm rot="5400000">
              <a:off x="-11011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 userDrawn="1"/>
          </p:nvCxnSpPr>
          <p:spPr bwMode="invGray">
            <a:xfrm rot="5400000">
              <a:off x="27235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 userDrawn="1"/>
          </p:nvCxnSpPr>
          <p:spPr bwMode="invGray">
            <a:xfrm rot="5400000">
              <a:off x="65479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 userDrawn="1"/>
          </p:nvCxnSpPr>
          <p:spPr bwMode="invGray">
            <a:xfrm rot="5400000">
              <a:off x="103724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 userDrawn="1"/>
          </p:nvCxnSpPr>
          <p:spPr bwMode="invGray">
            <a:xfrm rot="5400000">
              <a:off x="141968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 userDrawn="1"/>
          </p:nvCxnSpPr>
          <p:spPr bwMode="invGray">
            <a:xfrm rot="5400000">
              <a:off x="180214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 userDrawn="1"/>
          </p:nvCxnSpPr>
          <p:spPr bwMode="invGray">
            <a:xfrm rot="5400000">
              <a:off x="218458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 bwMode="invGray">
          <a:xfrm>
            <a:off x="323615" y="1580352"/>
            <a:ext cx="340408" cy="5268503"/>
            <a:chOff x="702662" y="-3778"/>
            <a:chExt cx="340408" cy="1581912"/>
          </a:xfrm>
        </p:grpSpPr>
        <p:cxnSp>
          <p:nvCxnSpPr>
            <p:cNvPr id="26" name="Straight Connector 25"/>
            <p:cNvCxnSpPr/>
            <p:nvPr userDrawn="1"/>
          </p:nvCxnSpPr>
          <p:spPr bwMode="invGray">
            <a:xfrm rot="5400000">
              <a:off x="-87500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 userDrawn="1"/>
          </p:nvCxnSpPr>
          <p:spPr bwMode="invGray">
            <a:xfrm rot="5400000">
              <a:off x="251320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 userDrawn="1"/>
          </p:nvCxnSpPr>
          <p:spPr bwMode="invGray">
            <a:xfrm rot="5400000">
              <a:off x="-49256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 userDrawn="1"/>
          </p:nvCxnSpPr>
          <p:spPr bwMode="invGray">
            <a:xfrm rot="5400000">
              <a:off x="-11011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 userDrawn="1"/>
          </p:nvCxnSpPr>
          <p:spPr bwMode="invGray">
            <a:xfrm rot="5400000">
              <a:off x="27235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 userDrawn="1"/>
          </p:nvCxnSpPr>
          <p:spPr bwMode="invGray">
            <a:xfrm rot="5400000">
              <a:off x="65479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 userDrawn="1"/>
          </p:nvCxnSpPr>
          <p:spPr bwMode="invGray">
            <a:xfrm rot="5400000">
              <a:off x="103724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 userDrawn="1"/>
          </p:nvCxnSpPr>
          <p:spPr bwMode="invGray">
            <a:xfrm rot="5400000">
              <a:off x="141968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 userDrawn="1"/>
          </p:nvCxnSpPr>
          <p:spPr bwMode="invGray">
            <a:xfrm rot="5400000">
              <a:off x="180214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 bwMode="invGray">
            <a:xfrm rot="5400000">
              <a:off x="218458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824" y="1691640"/>
            <a:ext cx="3867912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77824" y="2359152"/>
            <a:ext cx="38679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2040" y="1691640"/>
            <a:ext cx="3867912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accent3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2040" y="2359152"/>
            <a:ext cx="38679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FD702-B75D-4217-8AA7-6522CADE0560}" type="datetimeFigureOut">
              <a:rPr lang="ru-RU" smtClean="0"/>
              <a:pPr/>
              <a:t>28.04.2012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EFD6-94D6-4A4A-8F6B-3E7AEB48BA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FD702-B75D-4217-8AA7-6522CADE0560}" type="datetimeFigureOut">
              <a:rPr lang="ru-RU" smtClean="0"/>
              <a:pPr/>
              <a:t>28.04.2012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EFD6-94D6-4A4A-8F6B-3E7AEB48BA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FD702-B75D-4217-8AA7-6522CADE0560}" type="datetimeFigureOut">
              <a:rPr lang="ru-RU" smtClean="0"/>
              <a:pPr/>
              <a:t>28.04.2012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EFD6-94D6-4A4A-8F6B-3E7AEB48BA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36576"/>
            <a:ext cx="7662672" cy="1143000"/>
          </a:xfrm>
        </p:spPr>
        <p:txBody>
          <a:bodyPr anchor="ctr">
            <a:normAutofit/>
          </a:bodyPr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91640"/>
            <a:ext cx="5111496" cy="45537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1560" y="1691640"/>
            <a:ext cx="2414016" cy="456285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FD702-B75D-4217-8AA7-6522CADE0560}" type="datetimeFigureOut">
              <a:rPr lang="ru-RU" smtClean="0"/>
              <a:pPr/>
              <a:t>28.04.2012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EFD6-94D6-4A4A-8F6B-3E7AEB48BA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36576"/>
            <a:ext cx="7662672" cy="1143000"/>
          </a:xfrm>
        </p:spPr>
        <p:txBody>
          <a:bodyPr anchor="ctr">
            <a:normAutofit/>
          </a:bodyPr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896112" y="1801368"/>
            <a:ext cx="7790688" cy="36758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5256" y="5541264"/>
            <a:ext cx="7818120" cy="7040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FD702-B75D-4217-8AA7-6522CADE0560}" type="datetimeFigureOut">
              <a:rPr lang="ru-RU" smtClean="0"/>
              <a:pPr/>
              <a:t>28.04.2012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EFD6-94D6-4A4A-8F6B-3E7AEB48BA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0" y="0"/>
            <a:ext cx="9144000" cy="1581912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097280" y="36576"/>
            <a:ext cx="76626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429000" y="64008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black">
          <a:xfrm>
            <a:off x="65532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7EFD6-94D6-4A4A-8F6B-3E7AEB48BA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 bwMode="ltGray">
          <a:xfrm>
            <a:off x="685800" y="1216152"/>
            <a:ext cx="8467344" cy="365760"/>
          </a:xfrm>
          <a:prstGeom prst="rect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1581912"/>
            <a:ext cx="685800" cy="374904"/>
          </a:xfrm>
          <a:prstGeom prst="rect">
            <a:avLst/>
          </a:prstGeom>
          <a:gradFill flip="none" rotWithShape="1">
            <a:gsLst>
              <a:gs pos="0">
                <a:schemeClr val="accent4">
                  <a:shade val="30000"/>
                  <a:satMod val="115000"/>
                </a:schemeClr>
              </a:gs>
              <a:gs pos="50000">
                <a:schemeClr val="accent4">
                  <a:shade val="67500"/>
                  <a:satMod val="115000"/>
                </a:schemeClr>
              </a:gs>
              <a:gs pos="100000">
                <a:schemeClr val="accent4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/>
          <p:cNvSpPr/>
          <p:nvPr/>
        </p:nvSpPr>
        <p:spPr bwMode="ltGray">
          <a:xfrm rot="5400000">
            <a:off x="685800" y="1581912"/>
            <a:ext cx="374904" cy="37490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/>
        </p:nvSpPr>
        <p:spPr bwMode="ltGray">
          <a:xfrm rot="16200000">
            <a:off x="320040" y="1216152"/>
            <a:ext cx="365760" cy="36576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31"/>
          <p:cNvGrpSpPr/>
          <p:nvPr/>
        </p:nvGrpSpPr>
        <p:grpSpPr bwMode="gray">
          <a:xfrm>
            <a:off x="702662" y="-3778"/>
            <a:ext cx="340408" cy="1581912"/>
            <a:chOff x="702662" y="-3778"/>
            <a:chExt cx="340408" cy="1581912"/>
          </a:xfrm>
        </p:grpSpPr>
        <p:cxnSp>
          <p:nvCxnSpPr>
            <p:cNvPr id="14" name="Straight Connector 13"/>
            <p:cNvCxnSpPr/>
            <p:nvPr userDrawn="1"/>
          </p:nvCxnSpPr>
          <p:spPr bwMode="gray">
            <a:xfrm rot="5400000">
              <a:off x="-87500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 userDrawn="1"/>
          </p:nvCxnSpPr>
          <p:spPr bwMode="gray">
            <a:xfrm rot="5400000">
              <a:off x="251320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 userDrawn="1"/>
          </p:nvCxnSpPr>
          <p:spPr bwMode="gray">
            <a:xfrm rot="5400000">
              <a:off x="-49256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 userDrawn="1"/>
          </p:nvCxnSpPr>
          <p:spPr bwMode="gray">
            <a:xfrm rot="5400000">
              <a:off x="-11011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 userDrawn="1"/>
          </p:nvCxnSpPr>
          <p:spPr bwMode="gray">
            <a:xfrm rot="5400000">
              <a:off x="27235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 userDrawn="1"/>
          </p:nvCxnSpPr>
          <p:spPr bwMode="gray">
            <a:xfrm rot="5400000">
              <a:off x="65479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 userDrawn="1"/>
          </p:nvCxnSpPr>
          <p:spPr bwMode="gray">
            <a:xfrm rot="5400000">
              <a:off x="103724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 userDrawn="1"/>
          </p:nvCxnSpPr>
          <p:spPr bwMode="gray">
            <a:xfrm rot="5400000">
              <a:off x="141968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 userDrawn="1"/>
          </p:nvCxnSpPr>
          <p:spPr bwMode="gray">
            <a:xfrm rot="5400000">
              <a:off x="180214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 userDrawn="1"/>
          </p:nvCxnSpPr>
          <p:spPr bwMode="gray">
            <a:xfrm rot="5400000">
              <a:off x="218458" y="786384"/>
              <a:ext cx="1581912" cy="1588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32"/>
          <p:cNvGrpSpPr/>
          <p:nvPr/>
        </p:nvGrpSpPr>
        <p:grpSpPr bwMode="invGray">
          <a:xfrm>
            <a:off x="323615" y="1580352"/>
            <a:ext cx="340408" cy="5268503"/>
            <a:chOff x="702662" y="-3778"/>
            <a:chExt cx="340408" cy="1581912"/>
          </a:xfrm>
        </p:grpSpPr>
        <p:cxnSp>
          <p:nvCxnSpPr>
            <p:cNvPr id="34" name="Straight Connector 33"/>
            <p:cNvCxnSpPr/>
            <p:nvPr userDrawn="1"/>
          </p:nvCxnSpPr>
          <p:spPr bwMode="invGray">
            <a:xfrm rot="5400000">
              <a:off x="-87500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 bwMode="invGray">
            <a:xfrm rot="5400000">
              <a:off x="251320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 userDrawn="1"/>
          </p:nvCxnSpPr>
          <p:spPr bwMode="invGray">
            <a:xfrm rot="5400000">
              <a:off x="-49256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 userDrawn="1"/>
          </p:nvCxnSpPr>
          <p:spPr bwMode="invGray">
            <a:xfrm rot="5400000">
              <a:off x="-11011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 userDrawn="1"/>
          </p:nvCxnSpPr>
          <p:spPr bwMode="invGray">
            <a:xfrm rot="5400000">
              <a:off x="27235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 userDrawn="1"/>
          </p:nvCxnSpPr>
          <p:spPr bwMode="invGray">
            <a:xfrm rot="5400000">
              <a:off x="65479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 userDrawn="1"/>
          </p:nvCxnSpPr>
          <p:spPr bwMode="invGray">
            <a:xfrm rot="5400000">
              <a:off x="103724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 userDrawn="1"/>
          </p:nvCxnSpPr>
          <p:spPr bwMode="invGray">
            <a:xfrm rot="5400000">
              <a:off x="141968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 userDrawn="1"/>
          </p:nvCxnSpPr>
          <p:spPr bwMode="invGray">
            <a:xfrm rot="5400000">
              <a:off x="180214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 userDrawn="1"/>
          </p:nvCxnSpPr>
          <p:spPr bwMode="invGray">
            <a:xfrm rot="5400000">
              <a:off x="218458" y="786384"/>
              <a:ext cx="1581912" cy="1588"/>
            </a:xfrm>
            <a:prstGeom prst="line">
              <a:avLst/>
            </a:prstGeom>
            <a:ln w="9525">
              <a:solidFill>
                <a:srgbClr val="A6A6A6">
                  <a:alpha val="34902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069848" y="1600200"/>
            <a:ext cx="761695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black">
          <a:xfrm>
            <a:off x="1069848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EFD702-B75D-4217-8AA7-6522CADE0560}" type="datetimeFigureOut">
              <a:rPr lang="ru-RU" smtClean="0"/>
              <a:pPr/>
              <a:t>28.04.2012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ln w="12700">
            <a:solidFill>
              <a:schemeClr val="accent2">
                <a:lumMod val="50000"/>
              </a:schemeClr>
            </a:solidFill>
          </a:ln>
          <a:gradFill>
            <a:gsLst>
              <a:gs pos="0">
                <a:schemeClr val="accent2"/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mrbaranovskiy@live.ru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Міністерство освіти та науки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Чорноморський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державный   </a:t>
            </a:r>
          </a:p>
          <a:p>
            <a:pPr algn="ctr">
              <a:buNone/>
            </a:pP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ун</a:t>
            </a:r>
            <a:r>
              <a:rPr lang="uk-UA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іверситет</a:t>
            </a:r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ім. П. Могили</a:t>
            </a:r>
          </a:p>
          <a:p>
            <a:pPr algn="ctr">
              <a:buNone/>
            </a:pPr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2011 рік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Таблиця густини тканин в одиницях </a:t>
            </a:r>
            <a:r>
              <a:rPr lang="uk-UA" dirty="0" err="1" smtClean="0"/>
              <a:t>Хаусфілда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115616" y="1844824"/>
          <a:ext cx="7616824" cy="467892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728192"/>
                <a:gridCol w="2080220"/>
                <a:gridCol w="1904206"/>
                <a:gridCol w="1904206"/>
              </a:tblGrid>
              <a:tr h="432048">
                <a:tc>
                  <a:txBody>
                    <a:bodyPr/>
                    <a:lstStyle/>
                    <a:p>
                      <a:r>
                        <a:rPr lang="uk-UA" dirty="0" smtClean="0"/>
                        <a:t>Тканина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Густина</a:t>
                      </a:r>
                      <a:r>
                        <a:rPr lang="uk-UA" baseline="0" dirty="0" smtClean="0"/>
                        <a:t> </a:t>
                      </a:r>
                      <a:r>
                        <a:rPr lang="en-US" baseline="0" dirty="0" smtClean="0"/>
                        <a:t>HU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Тканина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/>
                        <a:t>Густина</a:t>
                      </a:r>
                      <a:r>
                        <a:rPr lang="uk-UA" baseline="0" dirty="0" smtClean="0"/>
                        <a:t> </a:t>
                      </a:r>
                      <a:r>
                        <a:rPr lang="en-US" baseline="0" dirty="0" smtClean="0"/>
                        <a:t>HU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кістка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+1000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Сіра </a:t>
                      </a:r>
                      <a:r>
                        <a:rPr lang="uk-UA" dirty="0" err="1" smtClean="0"/>
                        <a:t>реч</a:t>
                      </a:r>
                      <a:r>
                        <a:rPr lang="uk-UA" dirty="0" smtClean="0"/>
                        <a:t>. Мозку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+20-40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Згорнута кров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+ 55-75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Кров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+13-18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Селезінка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+ 50-70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Спинномозкова</a:t>
                      </a:r>
                      <a:r>
                        <a:rPr lang="uk-UA" baseline="0" dirty="0" smtClean="0"/>
                        <a:t> рідина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+15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Печінка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+40-70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Пухлина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+5-35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Підшлункова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+40-60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Жовчний міхур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+5-30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Нирка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+40-60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Вода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Аорта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+35-50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Орбіти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-25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М’язи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+35-50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Жир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-100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Біла</a:t>
                      </a:r>
                      <a:r>
                        <a:rPr lang="uk-UA" baseline="0" dirty="0" smtClean="0"/>
                        <a:t> речовина мозку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-36-46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Легені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-150-400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err="1" smtClean="0"/>
                        <a:t>Мозжечок</a:t>
                      </a:r>
                      <a:r>
                        <a:rPr lang="uk-UA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Повітря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-1000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Корф</a:t>
            </a:r>
            <a:r>
              <a:rPr lang="uk-UA" dirty="0" err="1" smtClean="0"/>
              <a:t>ігурація</a:t>
            </a:r>
            <a:r>
              <a:rPr lang="uk-UA" dirty="0" smtClean="0"/>
              <a:t> комп’ютерного томографа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292080" y="3861048"/>
            <a:ext cx="3505200" cy="26479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899592" y="4005064"/>
            <a:ext cx="3651888" cy="2520280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 smtClean="0"/>
              <a:t>1  Трубка  та </a:t>
            </a:r>
            <a:r>
              <a:rPr lang="ru-RU" i="1" dirty="0" err="1" smtClean="0"/>
              <a:t>колліматори</a:t>
            </a:r>
            <a:endParaRPr lang="ru-RU" i="1" dirty="0" smtClean="0"/>
          </a:p>
          <a:p>
            <a:r>
              <a:rPr lang="ru-RU" i="1" dirty="0" smtClean="0"/>
              <a:t>2  </a:t>
            </a:r>
            <a:r>
              <a:rPr lang="ru-RU" i="1" dirty="0" err="1" smtClean="0"/>
              <a:t>Детектори</a:t>
            </a:r>
            <a:endParaRPr lang="ru-RU" i="1" dirty="0" smtClean="0"/>
          </a:p>
          <a:p>
            <a:r>
              <a:rPr lang="ru-RU" i="1" dirty="0" smtClean="0"/>
              <a:t>3  Котроллер трубки</a:t>
            </a:r>
          </a:p>
          <a:p>
            <a:r>
              <a:rPr lang="ru-RU" i="1" dirty="0" smtClean="0"/>
              <a:t>4  ВЧ генератор</a:t>
            </a:r>
          </a:p>
          <a:p>
            <a:r>
              <a:rPr lang="ru-RU" i="1" dirty="0" smtClean="0"/>
              <a:t>5  </a:t>
            </a:r>
            <a:r>
              <a:rPr lang="ru-RU" i="1" dirty="0" err="1" smtClean="0"/>
              <a:t>Вмонтований</a:t>
            </a:r>
            <a:r>
              <a:rPr lang="ru-RU" i="1" dirty="0" smtClean="0"/>
              <a:t>      </a:t>
            </a:r>
            <a:r>
              <a:rPr lang="ru-RU" i="1" dirty="0" err="1" smtClean="0"/>
              <a:t>мікропомп’ютер</a:t>
            </a:r>
            <a:endParaRPr lang="ru-RU" i="1" dirty="0" smtClean="0"/>
          </a:p>
          <a:p>
            <a:r>
              <a:rPr lang="ru-RU" i="1" dirty="0" smtClean="0"/>
              <a:t>6  </a:t>
            </a:r>
            <a:r>
              <a:rPr lang="ru-RU" i="1" dirty="0" err="1" smtClean="0"/>
              <a:t>Стаціонарний</a:t>
            </a:r>
            <a:r>
              <a:rPr lang="ru-RU" i="1" dirty="0" smtClean="0"/>
              <a:t> </a:t>
            </a:r>
            <a:r>
              <a:rPr lang="ru-RU" i="1" dirty="0" err="1" smtClean="0"/>
              <a:t>комп’ютер</a:t>
            </a:r>
            <a:endParaRPr lang="ru-RU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black">
          <a:xfrm>
            <a:off x="899592" y="1772816"/>
            <a:ext cx="7560840" cy="172819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 lnSpcReduction="10000"/>
          </a:bodyPr>
          <a:lstStyle/>
          <a:p>
            <a:r>
              <a:rPr lang="ru-RU" sz="2400" dirty="0" smtClean="0"/>
              <a:t>У </a:t>
            </a:r>
            <a:r>
              <a:rPr lang="ru-RU" sz="2400" dirty="0" err="1" smtClean="0"/>
              <a:t>скалад</a:t>
            </a:r>
            <a:r>
              <a:rPr lang="ru-RU" sz="2400" dirty="0" smtClean="0"/>
              <a:t> </a:t>
            </a:r>
            <a:r>
              <a:rPr lang="ru-RU" sz="2400" dirty="0" err="1" smtClean="0"/>
              <a:t>будь-якого</a:t>
            </a:r>
            <a:r>
              <a:rPr lang="ru-RU" sz="2400" dirty="0" smtClean="0"/>
              <a:t> КТ-сканера </a:t>
            </a:r>
            <a:r>
              <a:rPr lang="ru-RU" sz="2400" dirty="0" err="1" smtClean="0"/>
              <a:t>входять</a:t>
            </a:r>
            <a:r>
              <a:rPr lang="ru-RU" sz="2400" dirty="0" smtClean="0"/>
              <a:t> </a:t>
            </a:r>
            <a:r>
              <a:rPr lang="ru-RU" sz="2400" dirty="0" err="1" smtClean="0"/>
              <a:t>основні</a:t>
            </a:r>
            <a:r>
              <a:rPr lang="ru-RU" sz="2400" dirty="0" smtClean="0"/>
              <a:t> блоки:</a:t>
            </a:r>
          </a:p>
          <a:p>
            <a:r>
              <a:rPr lang="ru-RU" sz="2400" dirty="0" smtClean="0"/>
              <a:t>1.  </a:t>
            </a:r>
            <a:r>
              <a:rPr lang="ru-RU" sz="2400" dirty="0" err="1" smtClean="0"/>
              <a:t>Гентри</a:t>
            </a:r>
            <a:r>
              <a:rPr lang="ru-RU" sz="2400" dirty="0" smtClean="0"/>
              <a:t> </a:t>
            </a:r>
            <a:r>
              <a:rPr lang="ru-RU" sz="2400" dirty="0" err="1" smtClean="0"/>
              <a:t>зі</a:t>
            </a:r>
            <a:r>
              <a:rPr lang="ru-RU" sz="2400" dirty="0" smtClean="0"/>
              <a:t> столом </a:t>
            </a:r>
            <a:r>
              <a:rPr lang="ru-RU" sz="2400" dirty="0" err="1" smtClean="0"/>
              <a:t>пацієнта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блоками </a:t>
            </a:r>
            <a:r>
              <a:rPr lang="ru-RU" sz="2400" dirty="0" err="1" smtClean="0"/>
              <a:t>управління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>2. </a:t>
            </a:r>
            <a:r>
              <a:rPr lang="ru-RU" sz="2400" dirty="0" err="1" smtClean="0"/>
              <a:t>Високовольтний</a:t>
            </a:r>
            <a:r>
              <a:rPr lang="ru-RU" sz="2400" dirty="0" smtClean="0"/>
              <a:t> генератор;</a:t>
            </a:r>
          </a:p>
          <a:p>
            <a:r>
              <a:rPr lang="ru-RU" sz="2400" dirty="0" smtClean="0"/>
              <a:t>3. </a:t>
            </a:r>
            <a:r>
              <a:rPr lang="ru-RU" sz="2400" dirty="0" err="1" smtClean="0"/>
              <a:t>Обчислювальна</a:t>
            </a:r>
            <a:r>
              <a:rPr lang="ru-RU" sz="2400" dirty="0" smtClean="0"/>
              <a:t> система;</a:t>
            </a:r>
          </a:p>
          <a:p>
            <a:r>
              <a:rPr lang="ru-RU" sz="2400" dirty="0" smtClean="0"/>
              <a:t>4. Консоль оператора.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6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 smtClean="0"/>
              <a:t>Томографи</a:t>
            </a:r>
            <a:r>
              <a:rPr lang="ru-RU" dirty="0" smtClean="0"/>
              <a:t> </a:t>
            </a:r>
            <a:r>
              <a:rPr lang="uk-UA" dirty="0" smtClean="0"/>
              <a:t>1-го покоління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23647" t="23469" r="55609" b="53320"/>
          <a:stretch>
            <a:fillRect/>
          </a:stretch>
        </p:blipFill>
        <p:spPr bwMode="auto">
          <a:xfrm>
            <a:off x="5220072" y="1700808"/>
            <a:ext cx="3286148" cy="207170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uk-UA" dirty="0" smtClean="0"/>
              <a:t>У томографах 1 покоління, що з'явилися в 1973 р., була одна </a:t>
            </a:r>
            <a:r>
              <a:rPr lang="uk-UA" dirty="0" err="1" smtClean="0"/>
              <a:t>гостронаправлена</a:t>
            </a:r>
            <a:r>
              <a:rPr lang="uk-UA" dirty="0" smtClean="0"/>
              <a:t> рентгенівська трубка і один детектор, які синхронно пересувалися уздовж рами. Виміри проводилися в 160 положеннях трубки, потім рама оберталася на кут 1° і виміри повторювалися. Самі виміри тривали близько 4,5 хвилин, а обробка отриманих даних і реконструкція зображення на спеціальному комп’ютері займали 2,5 години.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 smtClean="0"/>
              <a:t>Томографи</a:t>
            </a:r>
            <a:r>
              <a:rPr lang="ru-RU" dirty="0" smtClean="0"/>
              <a:t> </a:t>
            </a:r>
            <a:r>
              <a:rPr lang="uk-UA" dirty="0" smtClean="0"/>
              <a:t>2-го покоління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solidFill>
            <a:schemeClr val="bg2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62500" lnSpcReduction="20000"/>
          </a:bodyPr>
          <a:lstStyle/>
          <a:p>
            <a:pPr algn="just"/>
            <a:r>
              <a:rPr lang="uk-UA" dirty="0" smtClean="0"/>
              <a:t>Томографи другого покоління (наприклад, CT-1010, EMI, Великобританія) мали вже декілька детекторів, що працюють одночасно, а трубка випромінювала не </a:t>
            </a:r>
            <a:r>
              <a:rPr lang="uk-UA" dirty="0" err="1" smtClean="0"/>
              <a:t>гостронаправлений</a:t>
            </a:r>
            <a:r>
              <a:rPr lang="uk-UA" dirty="0" smtClean="0"/>
              <a:t>, а віяловий пучок. Також як і томограф 1 покоління він використовував паралельне сканування, але кут повороту трубки збільшився до 30°. Загальний час вимірів, необхідних для отримання одного зображення, значно скоротився і складав 20 секунд. Типовим для даної схеми сканування є те, що вона заснована на обліку лише первинних фотонів джерела. </a:t>
            </a:r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2"/>
          </p:nvPr>
        </p:nvPicPr>
        <p:blipFill>
          <a:blip r:embed="rId2" cstate="print"/>
          <a:srcRect l="46516" t="23469" r="28410" b="51737"/>
          <a:stretch>
            <a:fillRect/>
          </a:stretch>
        </p:blipFill>
        <p:spPr bwMode="auto">
          <a:xfrm>
            <a:off x="5220072" y="1772816"/>
            <a:ext cx="3384376" cy="187220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 smtClean="0"/>
              <a:t>Томографи</a:t>
            </a:r>
            <a:r>
              <a:rPr lang="ru-RU" dirty="0" smtClean="0"/>
              <a:t> </a:t>
            </a:r>
            <a:r>
              <a:rPr lang="uk-UA" dirty="0" smtClean="0"/>
              <a:t>3-го покоління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solidFill>
            <a:schemeClr val="bg2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55000" lnSpcReduction="20000"/>
          </a:bodyPr>
          <a:lstStyle/>
          <a:p>
            <a:pPr algn="just"/>
            <a:r>
              <a:rPr lang="ru-RU" dirty="0" smtClean="0"/>
              <a:t> </a:t>
            </a:r>
            <a:r>
              <a:rPr lang="uk-UA" dirty="0" smtClean="0"/>
              <a:t>У томографах 3 покоління (середина 1970-х рр.) трубка випромінювала широкий віяловий пучок променів, направлений на безліч детекторів (близько 700), розташованих по дузі. Вдосконалена конструкція зробила можливим безперервне обертання трубки і детекторів на 360° за годинниковою стрілкою за рахунок використання кільця ковзання при підведенні напруги. Це дозволило усунути стадію переміщення трубки і скоротити час, необхідний для здобуття одного зображення до 10 секунд. Такі томографи дозволили проводити дослідження рухомих частин тіла (легенів і черевної порожнини) і зробили можливою розробку спірального алгоритму збору даних. Всі сучасні медичні комп'ютерні томографи відносяться до 3 покоління</a:t>
            </a:r>
            <a:endParaRPr lang="ru-RU" dirty="0"/>
          </a:p>
        </p:txBody>
      </p:sp>
      <p:pic>
        <p:nvPicPr>
          <p:cNvPr id="7" name="Содержимое 6"/>
          <p:cNvPicPr>
            <a:picLocks noGrp="1"/>
          </p:cNvPicPr>
          <p:nvPr>
            <p:ph sz="half" idx="2"/>
          </p:nvPr>
        </p:nvPicPr>
        <p:blipFill>
          <a:blip r:embed="rId2" cstate="print"/>
          <a:srcRect l="23647" t="49993" r="55429" b="23214"/>
          <a:stretch>
            <a:fillRect/>
          </a:stretch>
        </p:blipFill>
        <p:spPr bwMode="auto">
          <a:xfrm>
            <a:off x="5508104" y="1772816"/>
            <a:ext cx="3143272" cy="19288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60968" y="0"/>
            <a:ext cx="6283032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Томографи 4-го покоління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043608" y="1772816"/>
            <a:ext cx="4038600" cy="4416552"/>
          </a:xfrm>
          <a:solidFill>
            <a:schemeClr val="bg2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62500" lnSpcReduction="20000"/>
          </a:bodyPr>
          <a:lstStyle/>
          <a:p>
            <a:r>
              <a:rPr lang="uk-UA" dirty="0" smtClean="0"/>
              <a:t>У томографах 4 покоління (</a:t>
            </a:r>
            <a:r>
              <a:rPr lang="uk-UA" dirty="0" err="1" smtClean="0"/>
              <a:t>Pfizer</a:t>
            </a:r>
            <a:r>
              <a:rPr lang="uk-UA" dirty="0" smtClean="0"/>
              <a:t> 0450, США) були суцільне нерухоме кільце детекторів (1088 </a:t>
            </a:r>
            <a:r>
              <a:rPr lang="uk-UA" dirty="0" err="1" smtClean="0"/>
              <a:t>люмінісцентных</a:t>
            </a:r>
            <a:r>
              <a:rPr lang="uk-UA" dirty="0" smtClean="0"/>
              <a:t> датчиків) і випромінююча віяловий пучок променів рентгенівська трубка, що обертається довкола пацієнта усередині кільця. Час сканування для кожної проекції скоротився до 0,7 з, а якість зображення покращала. У даних томографах необхідно враховувати вплив ефекту розсіяння при перенесенні випромінювання, яке залежно від використовуваної енергії джерела може бути </a:t>
            </a:r>
            <a:r>
              <a:rPr lang="uk-UA" dirty="0" err="1" smtClean="0"/>
              <a:t>рэлєєвським</a:t>
            </a:r>
            <a:r>
              <a:rPr lang="uk-UA" dirty="0" smtClean="0"/>
              <a:t> або </a:t>
            </a:r>
            <a:r>
              <a:rPr lang="uk-UA" dirty="0" err="1" smtClean="0"/>
              <a:t>комптонівським</a:t>
            </a:r>
            <a:r>
              <a:rPr lang="uk-UA" dirty="0" smtClean="0"/>
              <a:t>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9" name="Содержимое 8"/>
          <p:cNvPicPr>
            <a:picLocks noGrp="1"/>
          </p:cNvPicPr>
          <p:nvPr>
            <p:ph sz="half" idx="2"/>
          </p:nvPr>
        </p:nvPicPr>
        <p:blipFill>
          <a:blip r:embed="rId2" cstate="print"/>
          <a:srcRect l="45544" t="49993" r="28410" b="23214"/>
          <a:stretch>
            <a:fillRect/>
          </a:stretch>
        </p:blipFill>
        <p:spPr bwMode="auto">
          <a:xfrm>
            <a:off x="5364088" y="2636912"/>
            <a:ext cx="3357586" cy="19288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16952" y="0"/>
            <a:ext cx="6427048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Томографи 5-го покоління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475656" y="1772816"/>
            <a:ext cx="7115196" cy="2686056"/>
          </a:xfrm>
          <a:solidFill>
            <a:schemeClr val="bg2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55000" lnSpcReduction="20000"/>
          </a:bodyPr>
          <a:lstStyle/>
          <a:p>
            <a:pPr algn="just"/>
            <a:r>
              <a:rPr lang="uk-UA" dirty="0" smtClean="0"/>
              <a:t>На початку 1980-х з'явилися електронно-променеві томографи (</a:t>
            </a:r>
            <a:r>
              <a:rPr lang="uk-UA" dirty="0" err="1" smtClean="0"/>
              <a:t>томографи</a:t>
            </a:r>
            <a:r>
              <a:rPr lang="uk-UA" dirty="0" smtClean="0"/>
              <a:t> 5 поколінь). У них потік електронів створюється нерухомою електронно-променевою гарматою, розташованою за томографом. Проходячи крізь вакуум, потік фокусується і прямує електромагнітними котушками на вольфрамову мішень у вигляді дуги кола (біля 210°), розташовану під столом пацієнта. Мішені розташовані в чотири ряди, мають велику масу і охолоджуються проточною водою, що вирішує проблеми тепловідводу. Напроти мішеней розташована нерухома система </a:t>
            </a:r>
            <a:r>
              <a:rPr lang="uk-UA" dirty="0" err="1" smtClean="0"/>
              <a:t>твердотілих</a:t>
            </a:r>
            <a:r>
              <a:rPr lang="uk-UA" dirty="0" smtClean="0"/>
              <a:t> детекторів, що швидко діють, розташованих у формі дуги 216°. Дані томографи використовуються при дослідженнях серця, оскільки дозволяють отримувати зображення за 33 </a:t>
            </a:r>
            <a:r>
              <a:rPr lang="uk-UA" dirty="0" err="1" smtClean="0"/>
              <a:t>мс</a:t>
            </a:r>
            <a:r>
              <a:rPr lang="uk-UA" dirty="0" smtClean="0"/>
              <a:t> із швидкістю 30 кадрів/секунду, а число зрізів не обмежене теплоємністю трубки. Такі зображення не містять артефактів від пульсації серця, але мають нижче співвідношення сигнал/шум.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8434" name="Picture 2" descr="Картинка 5 из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365104"/>
            <a:ext cx="2786082" cy="22574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  <p:pic>
        <p:nvPicPr>
          <p:cNvPr id="18436" name="Picture 4" descr="Картинка 6 из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4869160"/>
            <a:ext cx="2381250" cy="15906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Висновок</a:t>
            </a: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923544" y="1719072"/>
            <a:ext cx="7824920" cy="1853944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uk-UA" dirty="0" smtClean="0"/>
              <a:t>Комп’ютерна томографія стала важливою частиною, сучасної медицини, витіснивши звичайне рентгенологічне дослідження на другий план. Сьогодні </a:t>
            </a:r>
            <a:r>
              <a:rPr lang="uk-UA" dirty="0" err="1" smtClean="0"/>
              <a:t>КТ</a:t>
            </a:r>
            <a:r>
              <a:rPr lang="uk-UA" dirty="0" smtClean="0"/>
              <a:t> допомагає швидко та зручно діагностувати хвороби, діагностування яких колись займало багато часу, або взагалі не було можливим.  Єдиним недоліком </a:t>
            </a:r>
            <a:r>
              <a:rPr lang="uk-UA" dirty="0" err="1" smtClean="0"/>
              <a:t>КТ</a:t>
            </a:r>
            <a:r>
              <a:rPr lang="uk-UA" dirty="0" smtClean="0"/>
              <a:t> є значна коштовність   обладнання та догляду за ним. Оскільки розвиток сканерів досяг майже вершини можливого, вважаю за доцільне проводити дослідження способів зниження вартості обладнання.</a:t>
            </a:r>
            <a:endParaRPr lang="ru-RU" dirty="0"/>
          </a:p>
        </p:txBody>
      </p:sp>
      <p:pic>
        <p:nvPicPr>
          <p:cNvPr id="28674" name="Picture 2" descr="C:\Users\GD\Desktop\to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717032"/>
            <a:ext cx="3900905" cy="28803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Чорноморський державний університет ім. П.Могили</a:t>
            </a:r>
            <a:endParaRPr lang="ru-RU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700808"/>
            <a:ext cx="3258746" cy="3171458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411760" y="5661248"/>
            <a:ext cx="5328592" cy="792088"/>
          </a:xfrm>
          <a:prstGeom prst="rect">
            <a:avLst/>
          </a:prstGeom>
        </p:spPr>
        <p:txBody>
          <a:bodyPr vert="horz" anchor="b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ДЯКУЮ ЗА вашу УВАГУ!!!</a:t>
            </a:r>
            <a:endParaRPr kumimoji="0" lang="ru-RU" sz="3600" b="1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043608" y="0"/>
            <a:ext cx="7772400" cy="1068139"/>
          </a:xfrm>
        </p:spPr>
        <p:txBody>
          <a:bodyPr/>
          <a:lstStyle/>
          <a:p>
            <a:pPr algn="ctr"/>
            <a:r>
              <a:rPr lang="uk-UA" dirty="0" smtClean="0"/>
              <a:t>Чорноморський державний університет</a:t>
            </a:r>
          </a:p>
          <a:p>
            <a:pPr algn="ctr"/>
            <a:r>
              <a:rPr lang="uk-UA" dirty="0" smtClean="0"/>
              <a:t>Імені Петра Могили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1340768"/>
            <a:ext cx="7772400" cy="1645920"/>
          </a:xfrm>
        </p:spPr>
        <p:txBody>
          <a:bodyPr/>
          <a:lstStyle/>
          <a:p>
            <a:pPr algn="ctr"/>
            <a:r>
              <a:rPr lang="uk-UA" dirty="0" smtClean="0"/>
              <a:t>Комп’ютерна томографія</a:t>
            </a:r>
            <a:endParaRPr lang="ru-RU" dirty="0"/>
          </a:p>
        </p:txBody>
      </p:sp>
      <p:sp>
        <p:nvSpPr>
          <p:cNvPr id="6" name="Текст 4"/>
          <p:cNvSpPr txBox="1">
            <a:spLocks/>
          </p:cNvSpPr>
          <p:nvPr/>
        </p:nvSpPr>
        <p:spPr bwMode="black">
          <a:xfrm>
            <a:off x="827584" y="5373216"/>
            <a:ext cx="7772400" cy="122413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/>
          <a:p>
            <a:pPr lvl="0">
              <a:spcBef>
                <a:spcPct val="20000"/>
              </a:spcBef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Виконав:</a:t>
            </a:r>
            <a:r>
              <a:rPr lang="uk-UA" sz="2000" dirty="0" smtClean="0">
                <a:solidFill>
                  <a:schemeClr val="tx1">
                    <a:tint val="75000"/>
                  </a:schemeClr>
                </a:solidFill>
              </a:rPr>
              <a:t> Барановський Дмитро Олександрович,</a:t>
            </a:r>
            <a:r>
              <a:rPr kumimoji="0" lang="uk-UA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студент 3-го курсу, спеціальність  </a:t>
            </a:r>
            <a:r>
              <a:rPr kumimoji="0" lang="uk-UA" sz="2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“Приладобудування”</a:t>
            </a:r>
            <a:endParaRPr lang="uk-UA" sz="2000" dirty="0" smtClean="0">
              <a:solidFill>
                <a:schemeClr val="tx1">
                  <a:tint val="75000"/>
                </a:schemeClr>
              </a:solidFill>
            </a:endParaRPr>
          </a:p>
          <a:p>
            <a:pPr lvl="0">
              <a:spcBef>
                <a:spcPct val="20000"/>
              </a:spcBef>
            </a:pPr>
            <a:r>
              <a:rPr lang="uk-UA" sz="2000" noProof="0" dirty="0" err="1" smtClean="0">
                <a:solidFill>
                  <a:schemeClr val="tx1">
                    <a:tint val="75000"/>
                  </a:schemeClr>
                </a:solidFill>
              </a:rPr>
              <a:t>Email</a:t>
            </a:r>
            <a:r>
              <a:rPr lang="uk-UA" sz="2000" noProof="0" dirty="0" smtClean="0">
                <a:solidFill>
                  <a:schemeClr val="tx1">
                    <a:tint val="75000"/>
                  </a:schemeClr>
                </a:solidFill>
              </a:rPr>
              <a:t>: </a:t>
            </a:r>
            <a:r>
              <a:rPr lang="uk-UA" sz="2000" noProof="0" dirty="0" err="1" smtClean="0">
                <a:solidFill>
                  <a:schemeClr val="tx1">
                    <a:tint val="75000"/>
                  </a:schemeClr>
                </a:solidFill>
                <a:hlinkClick r:id="rId2"/>
              </a:rPr>
              <a:t>mrbaranovskiy</a:t>
            </a:r>
            <a:r>
              <a:rPr lang="uk-UA" sz="2000" noProof="0" dirty="0" smtClean="0">
                <a:solidFill>
                  <a:schemeClr val="tx1">
                    <a:tint val="75000"/>
                  </a:schemeClr>
                </a:solidFill>
                <a:hlinkClick r:id="rId2"/>
              </a:rPr>
              <a:t>@</a:t>
            </a:r>
            <a:r>
              <a:rPr lang="uk-UA" sz="2000" noProof="0" dirty="0" err="1" smtClean="0">
                <a:solidFill>
                  <a:schemeClr val="tx1">
                    <a:tint val="75000"/>
                  </a:schemeClr>
                </a:solidFill>
                <a:hlinkClick r:id="rId2"/>
              </a:rPr>
              <a:t>live.ru</a:t>
            </a:r>
            <a:endParaRPr lang="uk-UA" sz="2000" noProof="0" dirty="0" smtClean="0">
              <a:solidFill>
                <a:schemeClr val="tx1">
                  <a:tint val="75000"/>
                </a:schemeClr>
              </a:solidFill>
            </a:endParaRPr>
          </a:p>
          <a:p>
            <a:pPr lvl="0">
              <a:spcBef>
                <a:spcPct val="20000"/>
              </a:spcBef>
            </a:pPr>
            <a:r>
              <a:rPr lang="uk-UA" sz="2000" noProof="0" dirty="0" smtClean="0">
                <a:solidFill>
                  <a:schemeClr val="tx1">
                    <a:tint val="75000"/>
                  </a:schemeClr>
                </a:solidFill>
              </a:rPr>
              <a:t>Викладач: </a:t>
            </a:r>
            <a:r>
              <a:rPr lang="uk-UA" sz="2000" noProof="0" dirty="0" err="1" smtClean="0">
                <a:solidFill>
                  <a:schemeClr val="tx1">
                    <a:tint val="75000"/>
                  </a:schemeClr>
                </a:solidFill>
              </a:rPr>
              <a:t>Чуйко</a:t>
            </a:r>
            <a:r>
              <a:rPr lang="uk-UA" sz="2000" noProof="0" dirty="0" smtClean="0">
                <a:solidFill>
                  <a:schemeClr val="tx1">
                    <a:tint val="75000"/>
                  </a:schemeClr>
                </a:solidFill>
              </a:rPr>
              <a:t> </a:t>
            </a:r>
            <a:r>
              <a:rPr lang="uk-UA" sz="2000" dirty="0" err="1" smtClean="0">
                <a:solidFill>
                  <a:schemeClr val="tx1">
                    <a:tint val="75000"/>
                  </a:schemeClr>
                </a:solidFill>
              </a:rPr>
              <a:t>Генад</a:t>
            </a:r>
            <a:r>
              <a:rPr lang="uk-UA" sz="2000" noProof="0" dirty="0" err="1" smtClean="0">
                <a:solidFill>
                  <a:schemeClr val="tx1">
                    <a:tint val="75000"/>
                  </a:schemeClr>
                </a:solidFill>
              </a:rPr>
              <a:t>ій</a:t>
            </a:r>
            <a:r>
              <a:rPr lang="uk-UA" sz="2000" noProof="0" dirty="0" smtClean="0">
                <a:solidFill>
                  <a:schemeClr val="tx1">
                    <a:tint val="75000"/>
                  </a:schemeClr>
                </a:solidFill>
              </a:rPr>
              <a:t>  Петрович;  доктор  ф-м. н.</a:t>
            </a:r>
            <a:r>
              <a:rPr lang="uk-UA" sz="2000" dirty="0" smtClean="0">
                <a:solidFill>
                  <a:schemeClr val="tx1">
                    <a:tint val="75000"/>
                  </a:schemeClr>
                </a:solidFill>
              </a:rPr>
              <a:t>, професор.</a:t>
            </a:r>
            <a:r>
              <a:rPr lang="uk-UA" sz="2000" noProof="0" dirty="0" smtClean="0">
                <a:solidFill>
                  <a:schemeClr val="tx1">
                    <a:tint val="75000"/>
                  </a:schemeClr>
                </a:solidFill>
              </a:rPr>
              <a:t>  </a:t>
            </a:r>
            <a:r>
              <a:rPr kumimoji="0" lang="uk-UA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2000" dirty="0" smtClean="0">
                <a:solidFill>
                  <a:schemeClr val="tx1">
                    <a:tint val="75000"/>
                  </a:schemeClr>
                </a:solidFill>
              </a:rPr>
              <a:t> </a:t>
            </a:r>
            <a:endParaRPr kumimoji="0" lang="uk-UA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95936" y="0"/>
            <a:ext cx="4752528" cy="2448272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Ко</a:t>
            </a:r>
            <a:r>
              <a:rPr lang="uk-UA" sz="5400" dirty="0" err="1" smtClean="0"/>
              <a:t>мп’ютерна</a:t>
            </a:r>
            <a:r>
              <a:rPr lang="uk-UA" sz="5400" dirty="0" smtClean="0"/>
              <a:t>  томографія</a:t>
            </a:r>
            <a:endParaRPr lang="ru-RU" sz="5400" dirty="0"/>
          </a:p>
        </p:txBody>
      </p:sp>
      <p:pic>
        <p:nvPicPr>
          <p:cNvPr id="15361" name="Рисунок 1" descr="philip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6672"/>
            <a:ext cx="2456907" cy="164307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5363" name="Picture 3" descr="Картинка 5 из 64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140968"/>
            <a:ext cx="4032960" cy="29575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Постановка задачі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Розглянути фізичні принципи </a:t>
            </a:r>
            <a:r>
              <a:rPr lang="uk-UA" dirty="0" err="1" smtClean="0"/>
              <a:t>КТ</a:t>
            </a:r>
            <a:endParaRPr lang="uk-UA" dirty="0" smtClean="0"/>
          </a:p>
          <a:p>
            <a:r>
              <a:rPr lang="uk-UA" dirty="0" smtClean="0"/>
              <a:t>Переваги </a:t>
            </a:r>
            <a:r>
              <a:rPr lang="uk-UA" dirty="0" err="1" smtClean="0"/>
              <a:t>КТ</a:t>
            </a:r>
            <a:endParaRPr lang="uk-UA" dirty="0" smtClean="0"/>
          </a:p>
          <a:p>
            <a:r>
              <a:rPr lang="uk-UA" dirty="0" smtClean="0"/>
              <a:t>Дізнатися про діагностику за допомогою </a:t>
            </a:r>
            <a:r>
              <a:rPr lang="uk-UA" dirty="0" err="1" smtClean="0"/>
              <a:t>КТ</a:t>
            </a:r>
            <a:endParaRPr lang="uk-UA" dirty="0" smtClean="0"/>
          </a:p>
          <a:p>
            <a:r>
              <a:rPr lang="uk-UA" dirty="0" smtClean="0"/>
              <a:t>Розглянути конфігурацію </a:t>
            </a:r>
            <a:r>
              <a:rPr lang="uk-UA" dirty="0" err="1" smtClean="0"/>
              <a:t>КТ</a:t>
            </a:r>
            <a:endParaRPr lang="uk-UA" dirty="0" smtClean="0"/>
          </a:p>
          <a:p>
            <a:r>
              <a:rPr lang="uk-UA" dirty="0" smtClean="0"/>
              <a:t>Покоління </a:t>
            </a:r>
            <a:r>
              <a:rPr lang="uk-UA" dirty="0" err="1" smtClean="0"/>
              <a:t>КТ</a:t>
            </a:r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Grp="1"/>
          </p:cNvPicPr>
          <p:nvPr>
            <p:ph type="pic" idx="1"/>
          </p:nvPr>
        </p:nvPicPr>
        <p:blipFill>
          <a:blip r:embed="rId2" cstate="print"/>
          <a:srcRect l="13999" r="13999"/>
          <a:stretch>
            <a:fillRect/>
          </a:stretch>
        </p:blipFill>
        <p:spPr bwMode="auto">
          <a:xfrm>
            <a:off x="3275856" y="3789040"/>
            <a:ext cx="2736304" cy="28083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043608" y="1916832"/>
            <a:ext cx="7704856" cy="1728192"/>
          </a:xfrm>
          <a:solidFill>
            <a:schemeClr val="bg2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/>
            <a:r>
              <a:rPr lang="uk-UA" dirty="0" smtClean="0"/>
              <a:t>Рентгенівська комп’ютерна томографія (</a:t>
            </a:r>
            <a:r>
              <a:rPr lang="uk-UA" dirty="0" err="1" smtClean="0"/>
              <a:t>КТ</a:t>
            </a:r>
            <a:r>
              <a:rPr lang="uk-UA" dirty="0" smtClean="0"/>
              <a:t>)</a:t>
            </a:r>
            <a:r>
              <a:rPr lang="uk-UA" b="1" dirty="0" smtClean="0"/>
              <a:t> </a:t>
            </a:r>
            <a:r>
              <a:rPr lang="uk-UA" dirty="0" smtClean="0"/>
              <a:t>- методика пошарового рентгенологічного дослідження органів і тканин із застосуванням комп'ютерної обробки множинних рентгенівських зображень, виконаних під різними кутами, з подальшою реконструкцію зображення і визначенням щільності будь-якої ділянки цих тканин.</a:t>
            </a:r>
            <a:endParaRPr lang="ru-RU" dirty="0" smtClean="0"/>
          </a:p>
          <a:p>
            <a:pPr algn="just"/>
            <a:r>
              <a:rPr lang="uk-UA" dirty="0" smtClean="0"/>
              <a:t>Перші </a:t>
            </a:r>
            <a:r>
              <a:rPr lang="uk-UA" dirty="0" err="1" smtClean="0"/>
              <a:t>КТ</a:t>
            </a:r>
            <a:r>
              <a:rPr lang="uk-UA" dirty="0" smtClean="0"/>
              <a:t> були спроектовані тільки для дослідження голови, однак незабаром з'явилися і сканери для всього тіла. У теперішній час </a:t>
            </a:r>
            <a:r>
              <a:rPr lang="uk-UA" dirty="0" err="1" smtClean="0"/>
              <a:t>КТ</a:t>
            </a:r>
            <a:r>
              <a:rPr lang="uk-UA" dirty="0" smtClean="0"/>
              <a:t> можна використати для візуалізації будь-якої частини тіла.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9744" y="188640"/>
            <a:ext cx="2304256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Вступ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148064" y="332656"/>
            <a:ext cx="5412088" cy="80013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Історія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331640" y="2060848"/>
            <a:ext cx="7200800" cy="4536504"/>
          </a:xfrm>
          <a:solidFill>
            <a:schemeClr val="bg2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62500" lnSpcReduction="20000"/>
          </a:bodyPr>
          <a:lstStyle/>
          <a:p>
            <a:pPr algn="just"/>
            <a:r>
              <a:rPr lang="uk-UA" dirty="0" smtClean="0"/>
              <a:t>Вперше завдання реконструкції зображення було розглянуте в 1917році австрійським математиком Іоганном Радоном, який вивів залежність поглинання рентгенівського випромінювання від щільності речовини на деякому промені зору. Дане завдання на багато років було відкладене убік, і лише в 1956-58 рр. радянські учені </a:t>
            </a:r>
            <a:r>
              <a:rPr lang="uk-UA" dirty="0" err="1" smtClean="0"/>
              <a:t>Тетельбаум</a:t>
            </a:r>
            <a:r>
              <a:rPr lang="uk-UA" dirty="0" smtClean="0"/>
              <a:t>, </a:t>
            </a:r>
            <a:r>
              <a:rPr lang="uk-UA" dirty="0" err="1" smtClean="0"/>
              <a:t>Коренблюм</a:t>
            </a:r>
            <a:r>
              <a:rPr lang="uk-UA" dirty="0" smtClean="0"/>
              <a:t> і </a:t>
            </a:r>
            <a:r>
              <a:rPr lang="uk-UA" dirty="0" err="1" smtClean="0"/>
              <a:t>Тютін</a:t>
            </a:r>
            <a:r>
              <a:rPr lang="uk-UA" dirty="0" smtClean="0"/>
              <a:t> розробили першу систему реконструкції рентгенівських медичних зображень.</a:t>
            </a:r>
            <a:endParaRPr lang="ru-RU" dirty="0" smtClean="0"/>
          </a:p>
          <a:p>
            <a:pPr algn="just"/>
            <a:r>
              <a:rPr lang="uk-UA" dirty="0" smtClean="0"/>
              <a:t>Метод комп'ютерної томографії в 1961 р. запропонував американський </a:t>
            </a:r>
            <a:r>
              <a:rPr lang="uk-UA" dirty="0" err="1" smtClean="0"/>
              <a:t>нейрорентгенолог</a:t>
            </a:r>
            <a:r>
              <a:rPr lang="uk-UA" dirty="0" smtClean="0"/>
              <a:t> Вільям </a:t>
            </a:r>
            <a:r>
              <a:rPr lang="uk-UA" dirty="0" err="1" smtClean="0"/>
              <a:t>Ольдендорф</a:t>
            </a:r>
            <a:r>
              <a:rPr lang="uk-UA" dirty="0" smtClean="0"/>
              <a:t>, а в 1963 математика Алан </a:t>
            </a:r>
            <a:r>
              <a:rPr lang="uk-UA" dirty="0" err="1" smtClean="0"/>
              <a:t>Кормак</a:t>
            </a:r>
            <a:r>
              <a:rPr lang="uk-UA" dirty="0" smtClean="0"/>
              <a:t>(США) провів лабораторні експерименти по рентгенівській томографії і показав можливість реконструкції зображення. Перша сповна якісна томограма головного мозку людини отримана в 1972 році</a:t>
            </a:r>
            <a:endParaRPr lang="ru-RU" dirty="0">
              <a:latin typeface="Century Schoolbook" pitchFamily="18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3968" y="620688"/>
            <a:ext cx="5040560" cy="57606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Фізичні принципи </a:t>
            </a:r>
            <a:r>
              <a:rPr lang="uk-UA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</a:t>
            </a:r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043608" y="1700809"/>
            <a:ext cx="3312368" cy="4608511"/>
          </a:xfrm>
          <a:solidFill>
            <a:schemeClr val="bg2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just"/>
            <a:r>
              <a:rPr lang="uk-UA" sz="1000" dirty="0" smtClean="0"/>
              <a:t>Усі технології і методики візуалізації з </a:t>
            </a:r>
            <a:r>
              <a:rPr lang="uk-UA" sz="900" dirty="0" smtClean="0"/>
              <a:t>використанням рентгенівських променів ґрунтуються на тому, що різні тканини послаблюють рентгенівські промені в неоднаковому ступені. При </a:t>
            </a:r>
            <a:r>
              <a:rPr lang="uk-UA" sz="900" dirty="0" err="1" smtClean="0"/>
              <a:t>КТ</a:t>
            </a:r>
            <a:r>
              <a:rPr lang="uk-UA" sz="900" dirty="0" smtClean="0"/>
              <a:t> рентгенівськими променями експонуються тільки тонкі шари тканини. Відсутнє нашарування інших тканин, які заважають отриманню їх чіткого зображення.</a:t>
            </a:r>
            <a:endParaRPr lang="ru-RU" sz="900" dirty="0" smtClean="0"/>
          </a:p>
          <a:p>
            <a:pPr algn="just"/>
            <a:r>
              <a:rPr lang="en-US" sz="900" dirty="0" smtClean="0"/>
              <a:t>У </a:t>
            </a:r>
            <a:r>
              <a:rPr lang="en-US" sz="900" dirty="0" err="1" smtClean="0"/>
              <a:t>процесі</a:t>
            </a:r>
            <a:r>
              <a:rPr lang="en-US" sz="900" dirty="0" smtClean="0"/>
              <a:t> </a:t>
            </a:r>
            <a:r>
              <a:rPr lang="en-US" sz="900" dirty="0" err="1" smtClean="0"/>
              <a:t>проходження</a:t>
            </a:r>
            <a:r>
              <a:rPr lang="en-US" sz="900" dirty="0" smtClean="0"/>
              <a:t> </a:t>
            </a:r>
            <a:r>
              <a:rPr lang="en-US" sz="900" dirty="0" err="1" smtClean="0"/>
              <a:t>крізь</a:t>
            </a:r>
            <a:r>
              <a:rPr lang="en-US" sz="900" dirty="0" smtClean="0"/>
              <a:t> </a:t>
            </a:r>
            <a:r>
              <a:rPr lang="en-US" sz="900" dirty="0" err="1" smtClean="0"/>
              <a:t>тканини</a:t>
            </a:r>
            <a:r>
              <a:rPr lang="en-US" sz="900" dirty="0" smtClean="0"/>
              <a:t> </a:t>
            </a:r>
            <a:r>
              <a:rPr lang="en-US" sz="900" dirty="0" err="1" smtClean="0"/>
              <a:t>рентгенівські</a:t>
            </a:r>
            <a:r>
              <a:rPr lang="en-US" sz="900" dirty="0" smtClean="0"/>
              <a:t> </a:t>
            </a:r>
            <a:r>
              <a:rPr lang="en-US" sz="900" dirty="0" err="1" smtClean="0"/>
              <a:t>промені</a:t>
            </a:r>
            <a:r>
              <a:rPr lang="en-US" sz="900" dirty="0" smtClean="0"/>
              <a:t> </a:t>
            </a:r>
            <a:r>
              <a:rPr lang="en-US" sz="900" dirty="0" err="1" smtClean="0"/>
              <a:t>ослабляються</a:t>
            </a:r>
            <a:r>
              <a:rPr lang="en-US" sz="900" dirty="0" smtClean="0"/>
              <a:t>, </a:t>
            </a:r>
            <a:r>
              <a:rPr lang="en-US" sz="900" dirty="0" err="1" smtClean="0"/>
              <a:t>частково</a:t>
            </a:r>
            <a:r>
              <a:rPr lang="en-US" sz="900" dirty="0" smtClean="0"/>
              <a:t> </a:t>
            </a:r>
            <a:r>
              <a:rPr lang="en-US" sz="900" dirty="0" err="1" smtClean="0"/>
              <a:t>із-за</a:t>
            </a:r>
            <a:r>
              <a:rPr lang="en-US" sz="900" dirty="0" smtClean="0"/>
              <a:t> </a:t>
            </a:r>
            <a:r>
              <a:rPr lang="en-US" sz="900" dirty="0" err="1" smtClean="0"/>
              <a:t>поглинання</a:t>
            </a:r>
            <a:r>
              <a:rPr lang="en-US" sz="900" dirty="0" smtClean="0"/>
              <a:t> </a:t>
            </a:r>
            <a:r>
              <a:rPr lang="en-US" sz="900" dirty="0" err="1" smtClean="0"/>
              <a:t>енергії</a:t>
            </a:r>
            <a:r>
              <a:rPr lang="en-US" sz="900" dirty="0" smtClean="0"/>
              <a:t>, </a:t>
            </a:r>
            <a:r>
              <a:rPr lang="en-US" sz="900" dirty="0" err="1" smtClean="0"/>
              <a:t>частково</a:t>
            </a:r>
            <a:r>
              <a:rPr lang="en-US" sz="900" dirty="0" smtClean="0"/>
              <a:t> </a:t>
            </a:r>
            <a:r>
              <a:rPr lang="en-US" sz="900" dirty="0" err="1" smtClean="0"/>
              <a:t>через</a:t>
            </a:r>
            <a:r>
              <a:rPr lang="en-US" sz="900" dirty="0" smtClean="0"/>
              <a:t> </a:t>
            </a:r>
            <a:r>
              <a:rPr lang="en-US" sz="900" dirty="0" err="1" smtClean="0"/>
              <a:t>розсіювання</a:t>
            </a:r>
            <a:r>
              <a:rPr lang="en-US" sz="900" dirty="0" smtClean="0"/>
              <a:t>. </a:t>
            </a:r>
            <a:r>
              <a:rPr lang="en-US" sz="900" dirty="0" err="1" smtClean="0"/>
              <a:t>Ослаблення</a:t>
            </a:r>
            <a:r>
              <a:rPr lang="en-US" sz="900" dirty="0" smtClean="0"/>
              <a:t> </a:t>
            </a:r>
            <a:r>
              <a:rPr lang="en-US" sz="900" dirty="0" err="1" smtClean="0"/>
              <a:t>можна</a:t>
            </a:r>
            <a:r>
              <a:rPr lang="en-US" sz="900" dirty="0" smtClean="0"/>
              <a:t> </a:t>
            </a:r>
            <a:r>
              <a:rPr lang="en-US" sz="900" dirty="0" err="1" smtClean="0"/>
              <a:t>описати</a:t>
            </a:r>
            <a:r>
              <a:rPr lang="en-US" sz="900" dirty="0" smtClean="0"/>
              <a:t> </a:t>
            </a:r>
            <a:r>
              <a:rPr lang="en-US" sz="900" dirty="0" err="1" smtClean="0"/>
              <a:t>слідуючим</a:t>
            </a:r>
            <a:r>
              <a:rPr lang="en-US" sz="900" dirty="0" smtClean="0"/>
              <a:t> </a:t>
            </a:r>
            <a:r>
              <a:rPr lang="en-US" sz="900" dirty="0" err="1" smtClean="0"/>
              <a:t>рівнянням</a:t>
            </a:r>
            <a:r>
              <a:rPr lang="en-US" sz="900" dirty="0" smtClean="0"/>
              <a:t>:</a:t>
            </a:r>
            <a:endParaRPr lang="uk-UA" sz="900" dirty="0" smtClean="0"/>
          </a:p>
          <a:p>
            <a:pPr algn="just"/>
            <a:r>
              <a:rPr lang="en-US" sz="900" dirty="0" smtClean="0"/>
              <a:t>I=</a:t>
            </a:r>
            <a:r>
              <a:rPr lang="en-US" sz="900" dirty="0" err="1" smtClean="0"/>
              <a:t>I</a:t>
            </a:r>
            <a:r>
              <a:rPr lang="en-US" sz="900" baseline="-25000" dirty="0" err="1" smtClean="0"/>
              <a:t>о</a:t>
            </a:r>
            <a:r>
              <a:rPr lang="en-US" sz="900" dirty="0" err="1" smtClean="0"/>
              <a:t>с</a:t>
            </a:r>
            <a:r>
              <a:rPr lang="en-US" sz="900" baseline="30000" dirty="0" smtClean="0"/>
              <a:t>-µd</a:t>
            </a:r>
            <a:r>
              <a:rPr lang="en-US" sz="900" dirty="0" smtClean="0"/>
              <a:t>,</a:t>
            </a:r>
            <a:endParaRPr lang="uk-UA" sz="900" dirty="0" smtClean="0"/>
          </a:p>
          <a:p>
            <a:pPr algn="just"/>
            <a:r>
              <a:rPr lang="uk-UA" sz="900" dirty="0" smtClean="0"/>
              <a:t>де I - інтенсивність випромінювання, що було пропущено (випромінювання на виході із тканини), </a:t>
            </a:r>
            <a:r>
              <a:rPr lang="uk-UA" sz="900" dirty="0" err="1" smtClean="0"/>
              <a:t>I</a:t>
            </a:r>
            <a:r>
              <a:rPr lang="uk-UA" sz="900" baseline="-25000" dirty="0" err="1" smtClean="0"/>
              <a:t>о</a:t>
            </a:r>
            <a:r>
              <a:rPr lang="uk-UA" sz="900" baseline="-25000" dirty="0" smtClean="0"/>
              <a:t> </a:t>
            </a:r>
            <a:r>
              <a:rPr lang="uk-UA" sz="900" dirty="0" smtClean="0"/>
              <a:t>- інтенсивність випромінювання, що падає (на вході в тканини), µ - так званий коефіцієнт повного лінійного ослаблення для тканини, d - це відстань, що пройшло випромінюванням крізь тканину (товщина тканини). Коефіцієнт ослаблення µ обумовлений атомним номером та електронною щільністю тканини. Чим вище атомне число та щільність електронів, тим вище коефіцієнт ослаблення. Таким чином, атомне число та щільність електронів – це два параметри, що зумовлюють якості тканини по ослаблення рентгенівського випромінювання. Необхідно враховувати, що коефіцієнт </a:t>
            </a:r>
            <a:r>
              <a:rPr lang="uk-UA" sz="900" dirty="0" err="1" smtClean="0"/>
              <a:t>ослабления</a:t>
            </a:r>
            <a:r>
              <a:rPr lang="uk-UA" sz="900" dirty="0" smtClean="0"/>
              <a:t> залежить також від енергії рентгенівських променів. </a:t>
            </a:r>
            <a:endParaRPr lang="ru-RU" sz="900" dirty="0" smtClean="0"/>
          </a:p>
          <a:p>
            <a:endParaRPr lang="uk-UA" sz="1000" dirty="0" smtClean="0"/>
          </a:p>
          <a:p>
            <a:endParaRPr lang="ru-RU" sz="1000" dirty="0"/>
          </a:p>
        </p:txBody>
      </p:sp>
      <p:pic>
        <p:nvPicPr>
          <p:cNvPr id="16386" name="Рисунок 11" descr="Clip_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276872"/>
            <a:ext cx="1809125" cy="180853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pic>
        <p:nvPicPr>
          <p:cNvPr id="16388" name="Picture 4" descr="Картинка 2 из 64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005064"/>
            <a:ext cx="2643206" cy="23762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09240" y="0"/>
            <a:ext cx="383476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Переваги </a:t>
            </a:r>
            <a:r>
              <a:rPr lang="uk-UA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romanUcPeriod"/>
            </a:pPr>
            <a:r>
              <a:rPr lang="uk-UA" dirty="0" smtClean="0"/>
              <a:t>- відсутність тіньових накладень на зображенні;</a:t>
            </a:r>
            <a:endParaRPr lang="ru-RU" dirty="0" smtClean="0"/>
          </a:p>
          <a:p>
            <a:pPr marL="514350" indent="-514350">
              <a:buFont typeface="+mj-lt"/>
              <a:buAutoNum type="romanUcPeriod"/>
            </a:pPr>
            <a:r>
              <a:rPr lang="uk-UA" dirty="0" smtClean="0"/>
              <a:t>- вища точність виміру геометричних співвідношень;</a:t>
            </a:r>
            <a:endParaRPr lang="ru-RU" dirty="0" smtClean="0"/>
          </a:p>
          <a:p>
            <a:pPr marL="514350" indent="-514350">
              <a:buFont typeface="+mj-lt"/>
              <a:buAutoNum type="romanUcPeriod"/>
            </a:pPr>
            <a:r>
              <a:rPr lang="uk-UA" dirty="0" smtClean="0"/>
              <a:t>- чутливість на порядок вища, ніж при звичайній рентгенографії.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972944" y="0"/>
            <a:ext cx="3171056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Діагностика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43608" y="1772816"/>
            <a:ext cx="7632848" cy="4752528"/>
          </a:xfrm>
          <a:solidFill>
            <a:schemeClr val="bg2">
              <a:lumMod val="75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55000" lnSpcReduction="20000"/>
          </a:bodyPr>
          <a:lstStyle/>
          <a:p>
            <a:pPr algn="just"/>
            <a:r>
              <a:rPr lang="uk-UA" b="1" dirty="0" smtClean="0"/>
              <a:t>Діагностика</a:t>
            </a:r>
            <a:r>
              <a:rPr lang="uk-UA" dirty="0" smtClean="0"/>
              <a:t> за допомогою </a:t>
            </a:r>
            <a:r>
              <a:rPr lang="uk-UA" dirty="0" err="1" smtClean="0"/>
              <a:t>КТ</a:t>
            </a:r>
            <a:r>
              <a:rPr lang="uk-UA" dirty="0" smtClean="0"/>
              <a:t> базується на прямих рентгенологічних симптомах, тобто визначенні точної локалізації, форми, розмірів окремих органів і патологічних вогнищ, і, що особливо істотно, на показниках щільності. Щільність вимірюють в умовних одиницях - </a:t>
            </a:r>
            <a:r>
              <a:rPr lang="uk-UA" dirty="0" err="1" smtClean="0"/>
              <a:t>одиницях</a:t>
            </a:r>
            <a:r>
              <a:rPr lang="uk-UA" dirty="0" smtClean="0"/>
              <a:t> </a:t>
            </a:r>
            <a:r>
              <a:rPr lang="uk-UA" dirty="0" err="1" smtClean="0"/>
              <a:t>Хаунсфілда</a:t>
            </a:r>
            <a:r>
              <a:rPr lang="uk-UA" dirty="0" smtClean="0"/>
              <a:t> (HU), названих ім’ям винахідника методу. Цей показник (</a:t>
            </a:r>
            <a:r>
              <a:rPr lang="uk-UA" dirty="0" err="1" smtClean="0"/>
              <a:t>показник</a:t>
            </a:r>
            <a:r>
              <a:rPr lang="uk-UA" dirty="0" smtClean="0"/>
              <a:t> абсорбції) заснований на ступені поглинення або ослаблення пучка рентгенівського випромінювання при проходженні його через тіло людини. Кожна тканина в залежності від щільності, атомної маси по різному поглинає випромінювання. Усі органи людського тіла вкладаються в діапазон щільності від -1024 до +3071 одиниць </a:t>
            </a:r>
            <a:r>
              <a:rPr lang="uk-UA" dirty="0" err="1" smtClean="0"/>
              <a:t>Хаунсфілда</a:t>
            </a:r>
            <a:r>
              <a:rPr lang="uk-UA" dirty="0" smtClean="0"/>
              <a:t>, тобто в 4096 одиниць </a:t>
            </a:r>
            <a:r>
              <a:rPr lang="uk-UA" dirty="0" err="1" smtClean="0"/>
              <a:t>Хаунсфілда</a:t>
            </a:r>
            <a:r>
              <a:rPr lang="uk-UA" dirty="0" smtClean="0"/>
              <a:t>. Коефіцієнт поглинення кісткової тканини – плюс 800 – 1000 HU. Ці коефіцієнти називаються </a:t>
            </a:r>
            <a:r>
              <a:rPr lang="uk-UA" dirty="0" err="1" smtClean="0"/>
              <a:t>денситометричними</a:t>
            </a:r>
            <a:r>
              <a:rPr lang="uk-UA" dirty="0" smtClean="0"/>
              <a:t> показниками, за допомогою яких визначають щільність тканин у будь-який точці вимірювального шару. Наприклад, кора головного мозку має щільність 19-23 HU, біла речовина - 13-17 HU, мозкова рідина - 0-7 HU одиниць </a:t>
            </a:r>
            <a:r>
              <a:rPr lang="uk-UA" dirty="0" err="1" smtClean="0"/>
              <a:t>Хаундсфілда</a:t>
            </a:r>
            <a:r>
              <a:rPr lang="uk-UA" dirty="0" smtClean="0"/>
              <a:t>. Вже цей перелік показує, що для </a:t>
            </a:r>
            <a:r>
              <a:rPr lang="uk-UA" dirty="0" err="1" smtClean="0"/>
              <a:t>КТ</a:t>
            </a:r>
            <a:r>
              <a:rPr lang="uk-UA" dirty="0" smtClean="0"/>
              <a:t> посильне зображення таких структур, про які рентгенолог раніше і мріяти не міг.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_RU_bluegreen_Knot">
  <a:themeElements>
    <a:clrScheme name="Korea01">
      <a:dk1>
        <a:srgbClr val="000000"/>
      </a:dk1>
      <a:lt1>
        <a:srgbClr val="FFFFFF"/>
      </a:lt1>
      <a:dk2>
        <a:srgbClr val="003366"/>
      </a:dk2>
      <a:lt2>
        <a:srgbClr val="F5F1D7"/>
      </a:lt2>
      <a:accent1>
        <a:srgbClr val="B2B2B2"/>
      </a:accent1>
      <a:accent2>
        <a:srgbClr val="C6BE5A"/>
      </a:accent2>
      <a:accent3>
        <a:srgbClr val="84AA4B"/>
      </a:accent3>
      <a:accent4>
        <a:srgbClr val="CB6B23"/>
      </a:accent4>
      <a:accent5>
        <a:srgbClr val="8A6EB2"/>
      </a:accent5>
      <a:accent6>
        <a:srgbClr val="4AA3AC"/>
      </a:accent6>
      <a:hlink>
        <a:srgbClr val="0FD2D7"/>
      </a:hlink>
      <a:folHlink>
        <a:srgbClr val="FF0066"/>
      </a:folHlink>
    </a:clrScheme>
    <a:fontScheme name="Korea01">
      <a:majorFont>
        <a:latin typeface="Calisto MT"/>
        <a:ea typeface=""/>
        <a:cs typeface=""/>
      </a:majorFont>
      <a:minorFont>
        <a:latin typeface="Constantia"/>
        <a:ea typeface=""/>
        <a:cs typeface=""/>
      </a:minorFont>
    </a:fontScheme>
    <a:fmtScheme name="Korea01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35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35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8100000" algn="b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translucentPowder">
            <a:bevelT w="38100" h="38100" prst="slope"/>
          </a:sp3d>
        </a:effectStyle>
        <a:effectStyle>
          <a:effectLst>
            <a:outerShdw blurRad="50800" dist="25400" dir="2700000" algn="b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8000000"/>
            </a:lightRig>
          </a:scene3d>
          <a:sp3d prstMaterial="flat">
            <a:bevelT w="31750" h="63500" prst="slope"/>
          </a:sp3d>
        </a:effectStyle>
        <a:effectStyle>
          <a:effectLst>
            <a:outerShdw blurRad="38100" dist="38100" dir="2700000" algn="b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6200000"/>
            </a:lightRig>
          </a:scene3d>
          <a:sp3d prstMaterial="flat">
            <a:bevelT w="57150" h="1143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90000"/>
              </a:schemeClr>
            </a:gs>
            <a:gs pos="100000">
              <a:schemeClr val="phClr">
                <a:shade val="90000"/>
                <a:satMod val="100000"/>
                <a:lumMod val="80000"/>
              </a:schemeClr>
            </a:gs>
          </a:gsLst>
          <a:lin ang="10800000" scaled="1"/>
        </a:gradFill>
        <a:gradFill rotWithShape="1">
          <a:gsLst>
            <a:gs pos="22000">
              <a:schemeClr val="phClr">
                <a:tint val="100000"/>
                <a:shade val="60000"/>
                <a:satMod val="170000"/>
              </a:schemeClr>
            </a:gs>
            <a:gs pos="100000">
              <a:schemeClr val="phClr">
                <a:tint val="95000"/>
                <a:shade val="100000"/>
                <a:satMod val="130000"/>
                <a:lumMod val="130000"/>
              </a:schemeClr>
            </a:gs>
          </a:gsLst>
          <a:lin ang="27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TS010271169</Template>
  <TotalTime>390</TotalTime>
  <Words>1333</Words>
  <Application>Microsoft Office PowerPoint</Application>
  <PresentationFormat>Экран (4:3)</PresentationFormat>
  <Paragraphs>113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MS_RU_bluegreen_Knot</vt:lpstr>
      <vt:lpstr>Міністерство освіти та науки</vt:lpstr>
      <vt:lpstr>Комп’ютерна томографія</vt:lpstr>
      <vt:lpstr>Комп’ютерна  томографія</vt:lpstr>
      <vt:lpstr>Постановка задачі</vt:lpstr>
      <vt:lpstr>Презентация PowerPoint</vt:lpstr>
      <vt:lpstr>Історія </vt:lpstr>
      <vt:lpstr>Фізичні принципи КТ </vt:lpstr>
      <vt:lpstr>Переваги КТ</vt:lpstr>
      <vt:lpstr>Діагностика</vt:lpstr>
      <vt:lpstr>Таблиця густини тканин в одиницях Хаусфілда</vt:lpstr>
      <vt:lpstr>Корфігурація комп’ютерного томографа</vt:lpstr>
      <vt:lpstr>Томографи 1-го покоління</vt:lpstr>
      <vt:lpstr>Томографи 2-го покоління</vt:lpstr>
      <vt:lpstr>Томографи 3-го покоління</vt:lpstr>
      <vt:lpstr>Томографи 4-го покоління</vt:lpstr>
      <vt:lpstr>Томографи 5-го покоління</vt:lpstr>
      <vt:lpstr>Висновок</vt:lpstr>
      <vt:lpstr>Чорноморський державний університет ім. П.Могили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Комп’ютерна томографія</dc:title>
  <dc:creator>GD</dc:creator>
  <cp:lastModifiedBy>Kutkovoy</cp:lastModifiedBy>
  <cp:revision>41</cp:revision>
  <dcterms:created xsi:type="dcterms:W3CDTF">2011-02-01T21:13:55Z</dcterms:created>
  <dcterms:modified xsi:type="dcterms:W3CDTF">2012-04-28T11:22:16Z</dcterms:modified>
</cp:coreProperties>
</file>