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31"/>
  </p:notesMasterIdLst>
  <p:sldIdLst>
    <p:sldId id="260" r:id="rId2"/>
    <p:sldId id="259" r:id="rId3"/>
    <p:sldId id="306" r:id="rId4"/>
    <p:sldId id="261" r:id="rId5"/>
    <p:sldId id="262" r:id="rId6"/>
    <p:sldId id="264" r:id="rId7"/>
    <p:sldId id="263" r:id="rId8"/>
    <p:sldId id="265" r:id="rId9"/>
    <p:sldId id="331" r:id="rId10"/>
    <p:sldId id="312" r:id="rId11"/>
    <p:sldId id="336" r:id="rId12"/>
    <p:sldId id="337" r:id="rId13"/>
    <p:sldId id="332" r:id="rId14"/>
    <p:sldId id="316" r:id="rId15"/>
    <p:sldId id="318" r:id="rId16"/>
    <p:sldId id="333" r:id="rId17"/>
    <p:sldId id="323" r:id="rId18"/>
    <p:sldId id="325" r:id="rId19"/>
    <p:sldId id="338" r:id="rId20"/>
    <p:sldId id="326" r:id="rId21"/>
    <p:sldId id="329" r:id="rId22"/>
    <p:sldId id="268" r:id="rId23"/>
    <p:sldId id="267" r:id="rId24"/>
    <p:sldId id="269" r:id="rId25"/>
    <p:sldId id="270" r:id="rId26"/>
    <p:sldId id="271" r:id="rId27"/>
    <p:sldId id="334" r:id="rId28"/>
    <p:sldId id="296" r:id="rId29"/>
    <p:sldId id="33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льбина" initials="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CCFFFF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A7151B-7B59-4E23-BD8A-F241D8EA2EA4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279D8-B818-4D36-BDA2-E38D71A4C56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279D8-B818-4D36-BDA2-E38D71A4C561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E279D8-B818-4D36-BDA2-E38D71A4C561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16775-84C5-49C2-A8CA-17D90618FB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2E98B8-8477-4BDF-A571-4283C51448C1}" type="datetimeFigureOut">
              <a:rPr lang="ru-RU" smtClean="0"/>
              <a:pPr/>
              <a:t>26.01.2011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AB9DE56-0053-47C7-97F1-2D352767B833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6190" y="3702846"/>
            <a:ext cx="3333773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429132"/>
            <a:ext cx="285752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3" y="142853"/>
            <a:ext cx="871540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Этот   удивительный  </a:t>
            </a:r>
          </a:p>
          <a:p>
            <a:pPr algn="ctr"/>
            <a:r>
              <a:rPr lang="ru-RU" sz="6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Мир   симметрии</a:t>
            </a:r>
            <a:endParaRPr lang="ru-RU" sz="60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857496"/>
            <a:ext cx="7999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Работа: Гибадуллиной Карины,  </a:t>
            </a:r>
          </a:p>
          <a:p>
            <a:pPr algn="r"/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члена творческого объединения «Экос». </a:t>
            </a:r>
          </a:p>
          <a:p>
            <a:pPr algn="r"/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Руководители: Миннигалеева А.Н., </a:t>
            </a:r>
          </a:p>
          <a:p>
            <a:pPr algn="r"/>
            <a:r>
              <a:rPr lang="ru-RU" sz="24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учитель  биологии.</a:t>
            </a:r>
            <a:endParaRPr lang="ru-RU" sz="24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7" descr="Описание: img1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857364"/>
            <a:ext cx="3714776" cy="435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57224" y="285728"/>
            <a:ext cx="8001056" cy="100013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333399"/>
                </a:solidFill>
              </a:rPr>
              <a:t>Симметрия  у  растений.</a:t>
            </a:r>
            <a:endParaRPr lang="ru-RU" b="1" i="1" dirty="0">
              <a:solidFill>
                <a:srgbClr val="33339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57752" y="1785926"/>
            <a:ext cx="34290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Симметрия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конуса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43438" y="4143380"/>
            <a:ext cx="392912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ертикальная плоскость симметрии.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500042"/>
            <a:ext cx="85725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Радиальная  и  билатеральная </a:t>
            </a:r>
          </a:p>
          <a:p>
            <a:pPr algn="ctr"/>
            <a:r>
              <a:rPr lang="ru-RU" sz="4800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симметрия</a:t>
            </a:r>
            <a:r>
              <a:rPr lang="ru-RU" sz="4800" b="1" i="1" dirty="0" smtClean="0">
                <a:solidFill>
                  <a:srgbClr val="333399"/>
                </a:solidFill>
              </a:rPr>
              <a:t>.</a:t>
            </a:r>
            <a:endParaRPr lang="ru-RU" sz="4800" b="1" i="1" dirty="0">
              <a:solidFill>
                <a:srgbClr val="333399"/>
              </a:solidFill>
            </a:endParaRPr>
          </a:p>
        </p:txBody>
      </p:sp>
      <p:pic>
        <p:nvPicPr>
          <p:cNvPr id="6" name="Picture 5" descr="B6943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29"/>
            <a:ext cx="3500462" cy="389556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6248" y="2714620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Цветки, имея парные части, считаются цветками с двойной симметрией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 l="13751" r="7072"/>
          <a:stretch>
            <a:fillRect/>
          </a:stretch>
        </p:blipFill>
        <p:spPr>
          <a:xfrm>
            <a:off x="5286380" y="428604"/>
            <a:ext cx="3571900" cy="30718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428604"/>
            <a:ext cx="45005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Пятерная  симметрия обычна для  двудольных растений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6" descr="Описание: img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143248"/>
            <a:ext cx="3643338" cy="3435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3929066"/>
            <a:ext cx="49291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Тройная симметрия обычна для однодольных растений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357694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642918"/>
            <a:ext cx="72866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у животных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5" descr="Описание: img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714356"/>
            <a:ext cx="3866401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 descr="C:\Users\Альбина\Desktop\4a.jpg"/>
          <p:cNvPicPr>
            <a:picLocks noChangeAspect="1" noChangeArrowheads="1"/>
          </p:cNvPicPr>
          <p:nvPr/>
        </p:nvPicPr>
        <p:blipFill>
          <a:blip r:embed="rId4" cstate="print"/>
          <a:srcRect t="7210" b="6263"/>
          <a:stretch>
            <a:fillRect/>
          </a:stretch>
        </p:blipFill>
        <p:spPr bwMode="auto">
          <a:xfrm>
            <a:off x="4786314" y="2639156"/>
            <a:ext cx="3737580" cy="379024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643446"/>
            <a:ext cx="3857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Радиальная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или  лучистая симметрия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928670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Билатеральная  симметрия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4" descr="Описание: img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57166"/>
            <a:ext cx="3000396" cy="2945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t="9462" r="9558" b="11691"/>
          <a:stretch>
            <a:fillRect/>
          </a:stretch>
        </p:blipFill>
        <p:spPr bwMode="auto">
          <a:xfrm>
            <a:off x="571472" y="1643050"/>
            <a:ext cx="428628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/>
          <a:srcRect l="5556" t="19663" r="14815"/>
          <a:stretch>
            <a:fillRect/>
          </a:stretch>
        </p:blipFill>
        <p:spPr bwMode="auto">
          <a:xfrm>
            <a:off x="5357818" y="3643314"/>
            <a:ext cx="3071834" cy="26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 cstate="print"/>
          <a:srcRect t="9127" b="15145"/>
          <a:stretch>
            <a:fillRect/>
          </a:stretch>
        </p:blipFill>
        <p:spPr bwMode="auto">
          <a:xfrm>
            <a:off x="357158" y="4143380"/>
            <a:ext cx="442912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285728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Билатеральная  симметрия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357694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1017331"/>
            <a:ext cx="750099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у   человека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2" descr="Описание: img16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28596" y="1539538"/>
            <a:ext cx="2928958" cy="4961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Рисунок 1" descr="Описание: img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500306"/>
            <a:ext cx="457203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71604" y="571480"/>
            <a:ext cx="6139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Двусторонняя   симметрия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429132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857232"/>
            <a:ext cx="707236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в ХИМИИ.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11" descr="Описание: img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428868"/>
            <a:ext cx="4500594" cy="38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00042"/>
            <a:ext cx="8715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Молекула воды имеет плоскость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симметрии - </a:t>
            </a:r>
            <a:r>
              <a:rPr lang="ru-RU" sz="4000" dirty="0" smtClean="0"/>
              <a:t>прямая вертикальная линия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85720" y="928670"/>
            <a:ext cx="8501091" cy="592933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«Симметрия является той идеей, посредством которой человек на протяжении веков пытался постичь и создать порядок, красоту и совершенство».                             Г. Вейль.</a:t>
            </a:r>
          </a:p>
          <a:p>
            <a:pPr marL="0" indent="0" algn="just" eaLnBrk="1" hangingPunct="1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</a:pPr>
            <a:endParaRPr lang="ru-RU" sz="2400" dirty="0" smtClean="0">
              <a:solidFill>
                <a:srgbClr val="66FF3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«СИММЕТРИЯ - такое расположение частей предмета или организма, при котором по обе стороны срединной линии все части представляют полное и точное повторение».          </a:t>
            </a:r>
          </a:p>
          <a:p>
            <a:pPr marL="0" indent="0" algn="just" eaLnBrk="1" hangingPunct="1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Брокгауз. </a:t>
            </a:r>
          </a:p>
          <a:p>
            <a:pPr marL="0" indent="0" algn="just" eaLnBrk="1" hangingPunct="1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</a:pPr>
            <a:endParaRPr lang="ru-RU" sz="2400" dirty="0" smtClean="0"/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«Быть прекрасным - значит быть симметричным и соразмерным».</a:t>
            </a:r>
          </a:p>
          <a:p>
            <a:pPr marL="0" indent="0" algn="just">
              <a:lnSpc>
                <a:spcPct val="13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Платон.</a:t>
            </a:r>
          </a:p>
          <a:p>
            <a:pPr marL="0" indent="0" algn="just" eaLnBrk="1" hangingPunct="1">
              <a:lnSpc>
                <a:spcPct val="130000"/>
              </a:lnSpc>
              <a:spcBef>
                <a:spcPts val="0"/>
              </a:spcBef>
              <a:buFont typeface="Wingdings" pitchFamily="2" charset="2"/>
              <a:buNone/>
            </a:pPr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7" y="0"/>
            <a:ext cx="74295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Симметрия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10" descr="Описание: img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857364"/>
            <a:ext cx="254972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9" descr="Описание: img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857364"/>
            <a:ext cx="265469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8001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Молекулы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ДНК (дезоксирибонуклеиновая кислота)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8" descr="Описание: img10"/>
          <p:cNvPicPr>
            <a:picLocks noChangeAspect="1" noChangeArrowheads="1"/>
          </p:cNvPicPr>
          <p:nvPr/>
        </p:nvPicPr>
        <p:blipFill>
          <a:blip r:embed="rId2" cstate="print">
            <a:lum bright="-20000" contrast="10000"/>
          </a:blip>
          <a:srcRect t="4412"/>
          <a:stretch>
            <a:fillRect/>
          </a:stretch>
        </p:blipFill>
        <p:spPr bwMode="auto">
          <a:xfrm>
            <a:off x="1428728" y="1357298"/>
            <a:ext cx="667944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14546" y="500042"/>
            <a:ext cx="53594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Молекула  метана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СН</a:t>
            </a:r>
            <a:r>
              <a:rPr lang="ru-RU" sz="4000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4357694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928670"/>
            <a:ext cx="7072363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в ФИЗИКЕ.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Принцип относительности </a:t>
            </a:r>
            <a:b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Галилея  и Эйнштейна.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Рисунок 16" descr="Описание: img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357430"/>
            <a:ext cx="308115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0"/>
            <a:ext cx="8715436" cy="143985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Симметрия  электрического  и магнитного   поля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Рисунок 15" descr="Описание: img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2000240"/>
            <a:ext cx="327372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14" descr="Описание: img41"/>
          <p:cNvPicPr>
            <a:picLocks noChangeAspect="1" noChangeArrowheads="1"/>
          </p:cNvPicPr>
          <p:nvPr/>
        </p:nvPicPr>
        <p:blipFill>
          <a:blip r:embed="rId3" cstate="print"/>
          <a:srcRect r="9000"/>
          <a:stretch>
            <a:fillRect/>
          </a:stretch>
        </p:blipFill>
        <p:spPr bwMode="auto">
          <a:xfrm>
            <a:off x="4857753" y="2357431"/>
            <a:ext cx="346710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3" y="274638"/>
            <a:ext cx="8715436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Симметричное   распространение  электромагнитных  волн.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Рисунок 13" descr="Описание: img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000241"/>
            <a:ext cx="657076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Конечное  число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типов  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кристаллов.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Рисунок 12" descr="Описание: img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857365"/>
            <a:ext cx="5143536" cy="4122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357694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571480"/>
            <a:ext cx="78581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в архитектуре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3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/>
          <a:stretch>
            <a:fillRect/>
          </a:stretch>
        </p:blipFill>
        <p:spPr bwMode="auto">
          <a:xfrm>
            <a:off x="785786" y="1071546"/>
            <a:ext cx="7358114" cy="5523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8794" y="642918"/>
            <a:ext cx="5000660" cy="857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</a:t>
            </a:r>
            <a:r>
              <a:rPr lang="ru-RU" sz="8000" b="1" i="1" dirty="0" smtClean="0"/>
              <a:t>Заключение</a:t>
            </a:r>
            <a:endParaRPr lang="ru-RU" sz="8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714488"/>
            <a:ext cx="7572428" cy="464347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Симметрия! Я гимн тебе пою!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Тебя повсюду в мире узнаю.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Ты в Эйфелевой башне, в малой мошке,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Ты в ёлочке, что у лесной дорожки,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тобою в дружбе и тюльпан и роза,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 снежный рой- творение мороза.                 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Н.К.Антонович, г. Новосибирск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865171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        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1"/>
            <a:ext cx="8258204" cy="453072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Цель работы:</a:t>
            </a:r>
          </a:p>
          <a:p>
            <a:pPr>
              <a:buFontTx/>
              <a:buChar char="-"/>
            </a:pPr>
            <a:r>
              <a:rPr lang="ru-RU" dirty="0" smtClean="0"/>
              <a:t>рассмотреть  проявление симметрии в разных областях науки.</a:t>
            </a:r>
          </a:p>
          <a:p>
            <a:pPr>
              <a:buNone/>
            </a:pPr>
            <a:r>
              <a:rPr lang="ru-RU" dirty="0" smtClean="0"/>
              <a:t>Задачи работы:</a:t>
            </a:r>
          </a:p>
          <a:p>
            <a:pPr>
              <a:buFontTx/>
              <a:buChar char="-"/>
            </a:pPr>
            <a:r>
              <a:rPr lang="ru-RU" dirty="0" smtClean="0"/>
              <a:t>проведение анализа школьного материала;</a:t>
            </a:r>
          </a:p>
          <a:p>
            <a:pPr>
              <a:buFontTx/>
              <a:buChar char="-"/>
            </a:pPr>
            <a:r>
              <a:rPr lang="ru-RU" dirty="0" smtClean="0"/>
              <a:t>выявление упоминания материала о симметрии в различных областях науки ;</a:t>
            </a:r>
          </a:p>
          <a:p>
            <a:pPr>
              <a:buFontTx/>
              <a:buChar char="-"/>
            </a:pPr>
            <a:r>
              <a:rPr lang="ru-RU" dirty="0" smtClean="0"/>
              <a:t>развитие межпредметных связей в школьном курсе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57358" y="500042"/>
            <a:ext cx="56914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Цели   и   задачи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286256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285721" y="642918"/>
            <a:ext cx="78581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в  математике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92869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Центральная   симметрия.</a:t>
            </a:r>
            <a:endParaRPr lang="ru-RU" b="1" i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14346" y="1643051"/>
            <a:ext cx="621510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Две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точки А и А1 называются симметричными относительно точки О, если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 - середина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отрезка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АА1.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Точка О считается симметричной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самой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себе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сканирование0038"/>
          <p:cNvPicPr>
            <a:picLocks noChangeAspect="1" noChangeArrowheads="1"/>
          </p:cNvPicPr>
          <p:nvPr/>
        </p:nvPicPr>
        <p:blipFill>
          <a:blip r:embed="rId2" cstate="print"/>
          <a:srcRect l="59225" t="13266" r="6807" b="7385"/>
          <a:stretch>
            <a:fillRect/>
          </a:stretch>
        </p:blipFill>
        <p:spPr bwMode="auto">
          <a:xfrm>
            <a:off x="5786446" y="3214686"/>
            <a:ext cx="3071835" cy="316087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85720" y="1214422"/>
            <a:ext cx="8858280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Преобразование фигуры F в фигуру F1, при котором каждая ее точка переходит в точку, симметричную относительно данной прямой, называется преобразованием симметрии относительно прямой а. Прямая а называется осью симметрии.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Рисунок 21" descr="Описание: img1327"/>
          <p:cNvPicPr>
            <a:picLocks noChangeAspect="1" noChangeArrowheads="1"/>
          </p:cNvPicPr>
          <p:nvPr/>
        </p:nvPicPr>
        <p:blipFill>
          <a:blip r:embed="rId2" cstate="print"/>
          <a:srcRect l="6546" t="15216" r="5455" b="14493"/>
          <a:stretch>
            <a:fillRect/>
          </a:stretch>
        </p:blipFill>
        <p:spPr bwMode="auto">
          <a:xfrm>
            <a:off x="2857489" y="3500439"/>
            <a:ext cx="3571900" cy="286342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" y="21203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9" y="357167"/>
            <a:ext cx="537410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 smtClean="0">
                <a:solidFill>
                  <a:srgbClr val="333399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Осевая   симметрия.</a:t>
            </a:r>
            <a:endParaRPr lang="ru-RU" sz="4400" i="1" dirty="0" smtClean="0">
              <a:solidFill>
                <a:srgbClr val="333399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3" y="274638"/>
            <a:ext cx="8501123" cy="1368411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Зеркально-поворотная  симметрия.</a:t>
            </a:r>
            <a:endParaRPr lang="ru-RU" i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14282" y="1928802"/>
            <a:ext cx="871543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во внутрь квадрата вписать с поворотом другой квадрат, то это и будет пример зеркально - поворотной симметрии.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20" descr="Описание: img13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3929066"/>
            <a:ext cx="3786215" cy="2395964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" y="18155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939784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Переносная  симметрия.</a:t>
            </a:r>
            <a:endParaRPr lang="ru-RU" i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2500298" y="3929066"/>
            <a:ext cx="4286280" cy="2452713"/>
            <a:chOff x="0" y="500042"/>
            <a:chExt cx="2524125" cy="1738333"/>
          </a:xfrm>
        </p:grpSpPr>
        <p:pic>
          <p:nvPicPr>
            <p:cNvPr id="22530" name="Рисунок 19" descr="Описание: img132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00042"/>
              <a:ext cx="2524125" cy="857250"/>
            </a:xfrm>
            <a:prstGeom prst="rect">
              <a:avLst/>
            </a:prstGeom>
            <a:noFill/>
          </p:spPr>
        </p:pic>
        <p:pic>
          <p:nvPicPr>
            <p:cNvPr id="22529" name="Рисунок 18" descr="Описание: img13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314450"/>
              <a:ext cx="2524125" cy="923925"/>
            </a:xfrm>
            <a:prstGeom prst="rect">
              <a:avLst/>
            </a:prstGeom>
            <a:noFill/>
          </p:spPr>
        </p:pic>
      </p:grp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14282" y="857232"/>
            <a:ext cx="9144063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при переносе плоской фигуры F вдоль заданной прямой АВ на расстояние а (или кратное этой величине) фигура совмещается сама с собой, то говорят о переносной симметрии. Прямая АВ называется осью переноса, расстояние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элементарным переносом или периодом.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1129785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205371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6"/>
          <p:cNvSpPr>
            <a:spLocks noChangeArrowheads="1" noChangeShapeType="1" noTextEdit="1"/>
          </p:cNvSpPr>
          <p:nvPr/>
        </p:nvSpPr>
        <p:spPr bwMode="auto">
          <a:xfrm>
            <a:off x="468314" y="333376"/>
            <a:ext cx="8351837" cy="6119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solidFill>
                <a:schemeClr val="hlink">
                  <a:alpha val="34117"/>
                </a:schemeClr>
              </a:solidFill>
              <a:latin typeface="Monotype Corsiva"/>
            </a:endParaRPr>
          </a:p>
        </p:txBody>
      </p:sp>
      <p:pic>
        <p:nvPicPr>
          <p:cNvPr id="50180" name="Picture 7" descr="J00791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0" y="1571626"/>
            <a:ext cx="2190751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5" descr="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4357694"/>
            <a:ext cx="8229600" cy="2185988"/>
          </a:xfrm>
          <a:noFill/>
        </p:spPr>
      </p:pic>
      <p:sp>
        <p:nvSpPr>
          <p:cNvPr id="7" name="Прямоугольник 6"/>
          <p:cNvSpPr/>
          <p:nvPr/>
        </p:nvSpPr>
        <p:spPr>
          <a:xfrm>
            <a:off x="357158" y="857232"/>
            <a:ext cx="78581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Симметрия  в </a:t>
            </a:r>
          </a:p>
          <a:p>
            <a:pPr algn="ctr"/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биологии</a:t>
            </a:r>
            <a:endParaRPr lang="ru-RU" sz="8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418</TotalTime>
  <Words>430</Words>
  <Application>Microsoft Office PowerPoint</Application>
  <PresentationFormat>Экран (4:3)</PresentationFormat>
  <Paragraphs>69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Слайд 1</vt:lpstr>
      <vt:lpstr>Слайд 2</vt:lpstr>
      <vt:lpstr>             </vt:lpstr>
      <vt:lpstr>Слайд 4</vt:lpstr>
      <vt:lpstr>Центральная   симметрия.</vt:lpstr>
      <vt:lpstr>Слайд 6</vt:lpstr>
      <vt:lpstr>Зеркально-поворотная  симметрия.</vt:lpstr>
      <vt:lpstr>Переносная  симметрия.</vt:lpstr>
      <vt:lpstr>Слайд 9</vt:lpstr>
      <vt:lpstr>Симметрия  у  растений.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Принцип относительности  Галилея  и Эйнштейна.</vt:lpstr>
      <vt:lpstr>Симметрия  электрического  и магнитного   поля</vt:lpstr>
      <vt:lpstr>Симметричное   распространение  электромагнитных  волн.</vt:lpstr>
      <vt:lpstr>Конечное  число  типов  кристаллов. </vt:lpstr>
      <vt:lpstr>Слайд 27</vt:lpstr>
      <vt:lpstr>Слайд 28</vt:lpstr>
      <vt:lpstr>     Заключение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НАСТЯ</dc:creator>
  <cp:lastModifiedBy>НАСТЯ</cp:lastModifiedBy>
  <cp:revision>51</cp:revision>
  <dcterms:created xsi:type="dcterms:W3CDTF">2010-12-06T10:50:49Z</dcterms:created>
  <dcterms:modified xsi:type="dcterms:W3CDTF">2011-01-26T06:44:37Z</dcterms:modified>
</cp:coreProperties>
</file>