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59" r:id="rId2"/>
    <p:sldId id="294" r:id="rId3"/>
    <p:sldId id="330" r:id="rId4"/>
    <p:sldId id="308" r:id="rId5"/>
    <p:sldId id="309" r:id="rId6"/>
    <p:sldId id="310" r:id="rId7"/>
    <p:sldId id="311" r:id="rId8"/>
    <p:sldId id="313" r:id="rId9"/>
    <p:sldId id="314" r:id="rId10"/>
    <p:sldId id="315" r:id="rId11"/>
    <p:sldId id="316" r:id="rId12"/>
    <p:sldId id="317" r:id="rId13"/>
    <p:sldId id="318" r:id="rId14"/>
    <p:sldId id="319" r:id="rId15"/>
    <p:sldId id="320" r:id="rId16"/>
    <p:sldId id="321" r:id="rId17"/>
    <p:sldId id="322" r:id="rId18"/>
    <p:sldId id="256" r:id="rId19"/>
    <p:sldId id="258" r:id="rId20"/>
    <p:sldId id="260" r:id="rId21"/>
    <p:sldId id="261" r:id="rId22"/>
    <p:sldId id="257" r:id="rId23"/>
    <p:sldId id="295" r:id="rId24"/>
    <p:sldId id="296" r:id="rId25"/>
    <p:sldId id="297" r:id="rId26"/>
    <p:sldId id="298" r:id="rId27"/>
    <p:sldId id="299" r:id="rId28"/>
    <p:sldId id="300" r:id="rId29"/>
    <p:sldId id="323" r:id="rId30"/>
    <p:sldId id="331" r:id="rId31"/>
    <p:sldId id="324" r:id="rId32"/>
    <p:sldId id="325" r:id="rId33"/>
    <p:sldId id="326" r:id="rId34"/>
    <p:sldId id="332" r:id="rId35"/>
    <p:sldId id="333" r:id="rId36"/>
    <p:sldId id="334" r:id="rId37"/>
    <p:sldId id="335" r:id="rId38"/>
    <p:sldId id="336" r:id="rId39"/>
    <p:sldId id="337" r:id="rId40"/>
    <p:sldId id="338" r:id="rId41"/>
    <p:sldId id="339" r:id="rId42"/>
    <p:sldId id="307" r:id="rId4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99"/>
    <a:srgbClr val="006600"/>
  </p:clrMru>
</p:presentationPr>
</file>

<file path=ppt/tableStyles.xml><?xml version="1.0" encoding="utf-8"?>
<a:tblStyleLst xmlns:a="http://schemas.openxmlformats.org/drawingml/2006/main" def="{5C22544A-7EE6-4342-B048-85BDC9FD1C3A}">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8A107856-5554-42FB-B03E-39F5DBC370BA}" styleName="Средний стиль 4 - акцент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4" d="100"/>
          <a:sy n="84" d="100"/>
        </p:scale>
        <p:origin x="-1068"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11.wmf"/><Relationship Id="rId3" Type="http://schemas.openxmlformats.org/officeDocument/2006/relationships/image" Target="../media/image6.wmf"/><Relationship Id="rId7" Type="http://schemas.openxmlformats.org/officeDocument/2006/relationships/image" Target="../media/image10.wmf"/><Relationship Id="rId2" Type="http://schemas.openxmlformats.org/officeDocument/2006/relationships/image" Target="../media/image5.wmf"/><Relationship Id="rId1" Type="http://schemas.openxmlformats.org/officeDocument/2006/relationships/image" Target="../media/image4.wmf"/><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 Id="rId9" Type="http://schemas.openxmlformats.org/officeDocument/2006/relationships/image" Target="../media/image12.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image" Target="../media/image38.wmf"/><Relationship Id="rId1" Type="http://schemas.openxmlformats.org/officeDocument/2006/relationships/image" Target="../media/image37.wmf"/><Relationship Id="rId4" Type="http://schemas.openxmlformats.org/officeDocument/2006/relationships/image" Target="../media/image40.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image" Target="../media/image42.wmf"/><Relationship Id="rId1" Type="http://schemas.openxmlformats.org/officeDocument/2006/relationships/image" Target="../media/image41.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image" Target="../media/image45.wmf"/><Relationship Id="rId1" Type="http://schemas.openxmlformats.org/officeDocument/2006/relationships/image" Target="../media/image44.wmf"/><Relationship Id="rId4" Type="http://schemas.openxmlformats.org/officeDocument/2006/relationships/image" Target="../media/image47.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8.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image" Target="../media/image51.wmf"/><Relationship Id="rId1" Type="http://schemas.openxmlformats.org/officeDocument/2006/relationships/image" Target="../media/image50.wmf"/><Relationship Id="rId4" Type="http://schemas.openxmlformats.org/officeDocument/2006/relationships/image" Target="../media/image5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E207D81-5C40-4987-8519-F6DE3D758E6F}" type="datetimeFigureOut">
              <a:rPr lang="ru-RU" smtClean="0"/>
              <a:pPr/>
              <a:t>25.01.2015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90B1E4-1ACE-42BD-8C85-983DFC7C73B8}"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25.01.2015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25.01.2015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25.01.2015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hasCustomPrompt="1"/>
          </p:nvPr>
        </p:nvSpPr>
        <p:spPr/>
        <p:txBody>
          <a:bodyPr/>
          <a:lstStyle>
            <a:lvl1pPr>
              <a:defRPr/>
            </a:lvl1pPr>
          </a:lstStyle>
          <a:p>
            <a:pPr lvl="0"/>
            <a:r>
              <a:rPr lang="ru-RU" dirty="0" smtClean="0"/>
              <a:t>апру5нораивекное78щОбразец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4" name="Дата 3"/>
          <p:cNvSpPr>
            <a:spLocks noGrp="1"/>
          </p:cNvSpPr>
          <p:nvPr>
            <p:ph type="dt" sz="half" idx="10"/>
          </p:nvPr>
        </p:nvSpPr>
        <p:spPr/>
        <p:txBody>
          <a:bodyPr/>
          <a:lstStyle/>
          <a:p>
            <a:fld id="{5B106E36-FD25-4E2D-B0AA-010F637433A0}" type="datetimeFigureOut">
              <a:rPr lang="ru-RU" smtClean="0"/>
              <a:pPr/>
              <a:t>25.01.2015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25.01.2015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25.01.2015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25.01.2015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25.01.2015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25.01.2015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25.01.2015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25.01.2015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25.01.2015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gi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gi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image" Target="../media/image2.gif"/><Relationship Id="rId7" Type="http://schemas.openxmlformats.org/officeDocument/2006/relationships/oleObject" Target="../embeddings/oleObject4.bin"/><Relationship Id="rId12"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3.bin"/><Relationship Id="rId11" Type="http://schemas.openxmlformats.org/officeDocument/2006/relationships/oleObject" Target="../embeddings/oleObject8.bin"/><Relationship Id="rId5" Type="http://schemas.openxmlformats.org/officeDocument/2006/relationships/oleObject" Target="../embeddings/oleObject2.bin"/><Relationship Id="rId10" Type="http://schemas.openxmlformats.org/officeDocument/2006/relationships/oleObject" Target="../embeddings/oleObject7.bin"/><Relationship Id="rId4" Type="http://schemas.openxmlformats.org/officeDocument/2006/relationships/oleObject" Target="../embeddings/oleObject1.bin"/><Relationship Id="rId9" Type="http://schemas.openxmlformats.org/officeDocument/2006/relationships/oleObject" Target="../embeddings/oleObject6.bin"/></Relationships>
</file>

<file path=ppt/slides/_rels/slide20.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gif"/><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gi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2.gi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2.gif"/><Relationship Id="rId1" Type="http://schemas.openxmlformats.org/officeDocument/2006/relationships/slideLayout" Target="../slideLayouts/slideLayout7.xml"/><Relationship Id="rId5" Type="http://schemas.openxmlformats.org/officeDocument/2006/relationships/image" Target="../media/image36.png"/><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8" Type="http://schemas.openxmlformats.org/officeDocument/2006/relationships/oleObject" Target="../embeddings/oleObject15.bin"/><Relationship Id="rId3" Type="http://schemas.openxmlformats.org/officeDocument/2006/relationships/oleObject" Target="../embeddings/oleObject10.bin"/><Relationship Id="rId7" Type="http://schemas.openxmlformats.org/officeDocument/2006/relationships/oleObject" Target="../embeddings/oleObject14.bin"/><Relationship Id="rId12" Type="http://schemas.openxmlformats.org/officeDocument/2006/relationships/oleObject" Target="../embeddings/oleObject19.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13.bin"/><Relationship Id="rId11" Type="http://schemas.openxmlformats.org/officeDocument/2006/relationships/oleObject" Target="../embeddings/oleObject18.bin"/><Relationship Id="rId5" Type="http://schemas.openxmlformats.org/officeDocument/2006/relationships/oleObject" Target="../embeddings/oleObject12.bin"/><Relationship Id="rId10" Type="http://schemas.openxmlformats.org/officeDocument/2006/relationships/oleObject" Target="../embeddings/oleObject17.bin"/><Relationship Id="rId4" Type="http://schemas.openxmlformats.org/officeDocument/2006/relationships/oleObject" Target="../embeddings/oleObject11.bin"/><Relationship Id="rId9" Type="http://schemas.openxmlformats.org/officeDocument/2006/relationships/oleObject" Target="../embeddings/oleObject16.bin"/></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oleObject" Target="../embeddings/oleObject22.bin"/><Relationship Id="rId4" Type="http://schemas.openxmlformats.org/officeDocument/2006/relationships/oleObject" Target="../embeddings/oleObject21.bin"/></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oleObject" Target="../embeddings/oleObject28.bin"/><Relationship Id="rId3" Type="http://schemas.openxmlformats.org/officeDocument/2006/relationships/oleObject" Target="../embeddings/oleObject23.bin"/><Relationship Id="rId7" Type="http://schemas.openxmlformats.org/officeDocument/2006/relationships/oleObject" Target="../embeddings/oleObject27.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oleObject" Target="../embeddings/oleObject26.bin"/><Relationship Id="rId5" Type="http://schemas.openxmlformats.org/officeDocument/2006/relationships/oleObject" Target="../embeddings/oleObject25.bin"/><Relationship Id="rId4" Type="http://schemas.openxmlformats.org/officeDocument/2006/relationships/oleObject" Target="../embeddings/oleObject24.bin"/><Relationship Id="rId9" Type="http://schemas.openxmlformats.org/officeDocument/2006/relationships/oleObject" Target="../embeddings/oleObject29.bin"/></Relationships>
</file>

<file path=ppt/slides/_rels/slide3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oleObject" Target="../embeddings/oleObject30.bin"/></Relationships>
</file>

<file path=ppt/slides/_rels/slide32.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oleObject" Target="../embeddings/oleObject34.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oleObject" Target="../embeddings/oleObject33.bin"/><Relationship Id="rId5" Type="http://schemas.openxmlformats.org/officeDocument/2006/relationships/oleObject" Target="../embeddings/oleObject32.bin"/><Relationship Id="rId4" Type="http://schemas.openxmlformats.org/officeDocument/2006/relationships/oleObject" Target="../embeddings/oleObject31.bin"/></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2.xml"/><Relationship Id="rId4" Type="http://schemas.openxmlformats.org/officeDocument/2006/relationships/image" Target="../media/image58.jpeg"/></Relationships>
</file>

<file path=ppt/slides/_rels/slide37.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2.xml"/><Relationship Id="rId4" Type="http://schemas.openxmlformats.org/officeDocument/2006/relationships/image" Target="../media/image61.jpeg"/></Relationships>
</file>

<file path=ppt/slides/_rels/slide38.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2.xml"/><Relationship Id="rId4" Type="http://schemas.openxmlformats.org/officeDocument/2006/relationships/image" Target="../media/image64.jpeg"/></Relationships>
</file>

<file path=ppt/slides/_rels/slide3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2.xml"/><Relationship Id="rId4" Type="http://schemas.openxmlformats.org/officeDocument/2006/relationships/image" Target="../media/image67.jpe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gif"/><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Багетная рамка 5"/>
          <p:cNvSpPr/>
          <p:nvPr/>
        </p:nvSpPr>
        <p:spPr>
          <a:xfrm>
            <a:off x="0" y="0"/>
            <a:ext cx="9144000" cy="6858000"/>
          </a:xfrm>
          <a:prstGeom prst="bevel">
            <a:avLst>
              <a:gd name="adj" fmla="val 4295"/>
            </a:avLst>
          </a:prstGeom>
          <a:noFill/>
          <a:ln w="85725" cmpd="tri">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Picture 10" descr="http://obzorcasino.org/Image/BigImage/cubik.gif"/>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51520" y="476672"/>
            <a:ext cx="744562" cy="792088"/>
          </a:xfrm>
          <a:prstGeom prst="rect">
            <a:avLst/>
          </a:prstGeom>
          <a:noFill/>
        </p:spPr>
      </p:pic>
      <p:pic>
        <p:nvPicPr>
          <p:cNvPr id="8" name="Picture 10" descr="http://obzorcasino.org/Image/BigImage/cubik.gif"/>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6736293">
            <a:off x="674085" y="502661"/>
            <a:ext cx="740281" cy="787533"/>
          </a:xfrm>
          <a:prstGeom prst="rect">
            <a:avLst/>
          </a:prstGeom>
          <a:noFill/>
        </p:spPr>
      </p:pic>
      <p:sp>
        <p:nvSpPr>
          <p:cNvPr id="2051" name="Rectangle 3"/>
          <p:cNvSpPr>
            <a:spLocks noChangeArrowheads="1"/>
          </p:cNvSpPr>
          <p:nvPr/>
        </p:nvSpPr>
        <p:spPr bwMode="auto">
          <a:xfrm>
            <a:off x="4499992" y="640432"/>
            <a:ext cx="4283968"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uk-UA" sz="2000" b="1" i="1" u="none" strike="noStrike" cap="none" normalizeH="0" baseline="0" dirty="0" smtClean="0">
                <a:ln>
                  <a:noFill/>
                </a:ln>
                <a:solidFill>
                  <a:schemeClr val="accent2">
                    <a:lumMod val="50000"/>
                  </a:schemeClr>
                </a:solidFill>
                <a:effectLst/>
                <a:latin typeface="Times New Roman" pitchFamily="18" charset="0"/>
                <a:ea typeface="Arial Unicode MS" pitchFamily="34" charset="-128"/>
                <a:cs typeface="Times New Roman" pitchFamily="18" charset="0"/>
              </a:rPr>
              <a:t>Теорія ймовірностей – це не що інше, як здоровий глузд підкріплений обчисленнями.                                                                                   Маркіз де Лапла</a:t>
            </a:r>
            <a:r>
              <a:rPr kumimoji="0" lang="uk-UA" sz="2000" b="1" i="1" u="none" strike="noStrike" cap="none" normalizeH="0" baseline="0" dirty="0" smtClean="0">
                <a:ln>
                  <a:noFill/>
                </a:ln>
                <a:solidFill>
                  <a:srgbClr val="000000"/>
                </a:solidFill>
                <a:effectLst/>
                <a:latin typeface="Times New Roman" pitchFamily="18" charset="0"/>
                <a:ea typeface="Arial Unicode MS" pitchFamily="34" charset="-128"/>
                <a:cs typeface="Times New Roman" pitchFamily="18" charset="0"/>
              </a:rPr>
              <a:t>с</a:t>
            </a:r>
            <a:r>
              <a:rPr kumimoji="0" lang="ru-RU" sz="800" b="1" i="0" u="none" strike="noStrike" cap="none" normalizeH="0" baseline="0" dirty="0" smtClean="0">
                <a:ln>
                  <a:noFill/>
                </a:ln>
                <a:solidFill>
                  <a:schemeClr val="tx1"/>
                </a:solidFill>
                <a:effectLst/>
                <a:latin typeface="Arial" pitchFamily="34" charset="0"/>
              </a:rPr>
              <a:t> </a:t>
            </a:r>
            <a:endParaRPr kumimoji="0" lang="ru-RU" sz="1800" b="1" i="0" u="none" strike="noStrike" cap="none" normalizeH="0" baseline="0" dirty="0" smtClean="0">
              <a:ln>
                <a:noFill/>
              </a:ln>
              <a:solidFill>
                <a:schemeClr val="tx1"/>
              </a:solidFill>
              <a:effectLst/>
              <a:latin typeface="Arial" pitchFamily="34" charset="0"/>
            </a:endParaRPr>
          </a:p>
        </p:txBody>
      </p:sp>
      <p:pic>
        <p:nvPicPr>
          <p:cNvPr id="10" name="Рисунок 9"/>
          <p:cNvPicPr/>
          <p:nvPr/>
        </p:nvPicPr>
        <p:blipFill>
          <a:blip r:embed="rId3" cstate="print"/>
          <a:srcRect/>
          <a:stretch>
            <a:fillRect/>
          </a:stretch>
        </p:blipFill>
        <p:spPr bwMode="auto">
          <a:xfrm>
            <a:off x="395536" y="2348880"/>
            <a:ext cx="5832648" cy="4032448"/>
          </a:xfrm>
          <a:prstGeom prst="rect">
            <a:avLst/>
          </a:prstGeom>
          <a:noFill/>
          <a:ln w="9525">
            <a:noFill/>
            <a:miter lim="800000"/>
            <a:headEnd/>
            <a:tailEnd/>
          </a:ln>
        </p:spPr>
      </p:pic>
      <p:sp>
        <p:nvSpPr>
          <p:cNvPr id="11" name="Прямоугольник 10"/>
          <p:cNvSpPr/>
          <p:nvPr/>
        </p:nvSpPr>
        <p:spPr>
          <a:xfrm>
            <a:off x="467544" y="1412776"/>
            <a:ext cx="5376793" cy="1200329"/>
          </a:xfrm>
          <a:prstGeom prst="rect">
            <a:avLst/>
          </a:prstGeom>
          <a:noFill/>
        </p:spPr>
        <p:txBody>
          <a:bodyPr wrap="none" lIns="91440" tIns="45720" rIns="91440" bIns="45720">
            <a:spAutoFit/>
          </a:bodyPr>
          <a:lstStyle/>
          <a:p>
            <a:pPr algn="ctr"/>
            <a:r>
              <a:rPr lang="uk-UA" sz="72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itchFamily="34" charset="0"/>
              </a:rPr>
              <a:t>ВИПАДОК</a:t>
            </a:r>
            <a:endParaRPr lang="ru-RU" sz="72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body" idx="1"/>
          </p:nvPr>
        </p:nvSpPr>
        <p:spPr>
          <a:xfrm>
            <a:off x="457200" y="4114800"/>
            <a:ext cx="8686800" cy="2133600"/>
          </a:xfrm>
        </p:spPr>
        <p:txBody>
          <a:bodyPr/>
          <a:lstStyle/>
          <a:p>
            <a:pPr eaLnBrk="1" hangingPunct="1"/>
            <a:r>
              <a:rPr lang="uk-UA" smtClean="0"/>
              <a:t>Азартні ігри це не є нове явище. Корені цього заняття можна прослідкувати в усіх старих цивілізаціях. </a:t>
            </a:r>
            <a:endParaRPr lang="ru-RU" smtClean="0"/>
          </a:p>
        </p:txBody>
      </p:sp>
      <p:pic>
        <p:nvPicPr>
          <p:cNvPr id="8195" name="Picture 8" descr="Casino Wallpaper _6_"/>
          <p:cNvPicPr>
            <a:picLocks noGrp="1" noChangeAspect="1" noChangeArrowheads="1"/>
          </p:cNvPicPr>
          <p:nvPr>
            <p:ph type="title"/>
          </p:nvPr>
        </p:nvPicPr>
        <p:blipFill>
          <a:blip r:embed="rId2" cstate="print"/>
          <a:srcRect/>
          <a:stretch>
            <a:fillRect/>
          </a:stretch>
        </p:blipFill>
        <p:spPr>
          <a:xfrm>
            <a:off x="3429000" y="304800"/>
            <a:ext cx="4484688" cy="3459162"/>
          </a:xfrm>
          <a:noFill/>
        </p:spPr>
      </p:pic>
      <p:pic>
        <p:nvPicPr>
          <p:cNvPr id="4" name="Picture 10" descr="http://obzorcasino.org/Image/BigImage/cubik.gif"/>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51520" y="476672"/>
            <a:ext cx="744562" cy="792088"/>
          </a:xfrm>
          <a:prstGeom prst="rect">
            <a:avLst/>
          </a:prstGeom>
          <a:noFill/>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ru-RU" sz="2400" smtClean="0"/>
              <a:t/>
            </a:r>
            <a:br>
              <a:rPr lang="ru-RU" sz="2400" smtClean="0"/>
            </a:br>
            <a:endParaRPr lang="ru-RU" sz="2400" smtClean="0"/>
          </a:p>
        </p:txBody>
      </p:sp>
      <p:sp>
        <p:nvSpPr>
          <p:cNvPr id="9219" name="Rectangle 3"/>
          <p:cNvSpPr>
            <a:spLocks noGrp="1" noChangeArrowheads="1"/>
          </p:cNvSpPr>
          <p:nvPr>
            <p:ph type="body" idx="1"/>
          </p:nvPr>
        </p:nvSpPr>
        <p:spPr>
          <a:xfrm>
            <a:off x="1187624" y="332657"/>
            <a:ext cx="7776864" cy="2952328"/>
          </a:xfrm>
        </p:spPr>
        <p:txBody>
          <a:bodyPr>
            <a:normAutofit lnSpcReduction="10000"/>
          </a:bodyPr>
          <a:lstStyle/>
          <a:p>
            <a:pPr eaLnBrk="1" hangingPunct="1">
              <a:buFont typeface="Wingdings" pitchFamily="2" charset="2"/>
              <a:buNone/>
            </a:pPr>
            <a:r>
              <a:rPr lang="en-US" dirty="0" smtClean="0"/>
              <a:t>   </a:t>
            </a:r>
            <a:r>
              <a:rPr lang="uk-UA" dirty="0" smtClean="0"/>
              <a:t>Окремі вчені запевняють нас в тому, що ігри, які підпадають під цю категорію практикувалися в Єгипті, Китаї, племенах Північної Америки. Зазвичай в той час азартні ігри були пов’язані з окультизмом і сакральними традиціями цих народів.</a:t>
            </a:r>
            <a:r>
              <a:rPr lang="ru-RU" dirty="0" smtClean="0"/>
              <a:t> </a:t>
            </a:r>
          </a:p>
          <a:p>
            <a:pPr eaLnBrk="1" hangingPunct="1"/>
            <a:endParaRPr lang="ru-RU" dirty="0" smtClean="0"/>
          </a:p>
        </p:txBody>
      </p:sp>
      <p:pic>
        <p:nvPicPr>
          <p:cNvPr id="9220" name="Picture 4" descr="509826-26[1]"/>
          <p:cNvPicPr>
            <a:picLocks noChangeAspect="1" noChangeArrowheads="1"/>
          </p:cNvPicPr>
          <p:nvPr/>
        </p:nvPicPr>
        <p:blipFill>
          <a:blip r:embed="rId2" cstate="print"/>
          <a:srcRect/>
          <a:stretch>
            <a:fillRect/>
          </a:stretch>
        </p:blipFill>
        <p:spPr bwMode="auto">
          <a:xfrm>
            <a:off x="971600" y="3356992"/>
            <a:ext cx="7164288" cy="3190346"/>
          </a:xfrm>
          <a:prstGeom prst="rect">
            <a:avLst/>
          </a:prstGeom>
          <a:noFill/>
          <a:ln w="9525">
            <a:noFill/>
            <a:miter lim="800000"/>
            <a:headEnd/>
            <a:tailEnd/>
          </a:ln>
        </p:spPr>
      </p:pic>
      <p:pic>
        <p:nvPicPr>
          <p:cNvPr id="5" name="Picture 10" descr="http://obzorcasino.org/Image/BigImage/cubik.gif"/>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33400" y="228600"/>
            <a:ext cx="744562" cy="792088"/>
          </a:xfrm>
          <a:prstGeom prst="rect">
            <a:avLst/>
          </a:prstGeom>
          <a:noFill/>
        </p:spPr>
      </p:pic>
      <p:pic>
        <p:nvPicPr>
          <p:cNvPr id="6" name="Picture 10" descr="http://obzorcasino.org/Image/BigImage/cubik.gif"/>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57200" y="457200"/>
            <a:ext cx="744562" cy="792088"/>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Grp="1" noChangeArrowheads="1"/>
          </p:cNvSpPr>
          <p:nvPr>
            <p:ph type="body" idx="1"/>
          </p:nvPr>
        </p:nvSpPr>
        <p:spPr>
          <a:xfrm>
            <a:off x="395536" y="2332037"/>
            <a:ext cx="8229600" cy="4525963"/>
          </a:xfrm>
        </p:spPr>
        <p:txBody>
          <a:bodyPr>
            <a:normAutofit fontScale="92500"/>
          </a:bodyPr>
          <a:lstStyle/>
          <a:p>
            <a:pPr eaLnBrk="1" hangingPunct="1"/>
            <a:r>
              <a:rPr lang="uk-UA" i="1" dirty="0" err="1" smtClean="0"/>
              <a:t>Останнiм</a:t>
            </a:r>
            <a:r>
              <a:rPr lang="uk-UA" i="1" dirty="0" smtClean="0"/>
              <a:t> часом проблема азартних </a:t>
            </a:r>
            <a:r>
              <a:rPr lang="uk-UA" i="1" dirty="0" err="1" smtClean="0"/>
              <a:t>iгор</a:t>
            </a:r>
            <a:r>
              <a:rPr lang="uk-UA" i="1" dirty="0" smtClean="0"/>
              <a:t> набула особливого значення.</a:t>
            </a:r>
          </a:p>
          <a:p>
            <a:pPr eaLnBrk="1" hangingPunct="1"/>
            <a:r>
              <a:rPr lang="uk-UA" i="1" dirty="0" err="1" smtClean="0"/>
              <a:t>Соцiологами</a:t>
            </a:r>
            <a:r>
              <a:rPr lang="uk-UA" i="1" dirty="0" smtClean="0"/>
              <a:t> </a:t>
            </a:r>
            <a:r>
              <a:rPr lang="uk-UA" i="1" dirty="0" err="1" smtClean="0"/>
              <a:t>помiчено</a:t>
            </a:r>
            <a:r>
              <a:rPr lang="uk-UA" i="1" dirty="0" smtClean="0"/>
              <a:t>: зростання </a:t>
            </a:r>
            <a:r>
              <a:rPr lang="uk-UA" i="1" dirty="0" err="1" smtClean="0"/>
              <a:t>злочинностi</a:t>
            </a:r>
            <a:r>
              <a:rPr lang="uk-UA" i="1" dirty="0" smtClean="0"/>
              <a:t> серед </a:t>
            </a:r>
            <a:r>
              <a:rPr lang="uk-UA" i="1" dirty="0" err="1" smtClean="0"/>
              <a:t>неповнолiтнiх</a:t>
            </a:r>
            <a:r>
              <a:rPr lang="uk-UA" i="1" dirty="0" smtClean="0"/>
              <a:t> у </a:t>
            </a:r>
            <a:r>
              <a:rPr lang="uk-UA" i="1" dirty="0" err="1" smtClean="0"/>
              <a:t>нашiй</a:t>
            </a:r>
            <a:r>
              <a:rPr lang="uk-UA" i="1" dirty="0" smtClean="0"/>
              <a:t> </a:t>
            </a:r>
            <a:r>
              <a:rPr lang="uk-UA" i="1" dirty="0" err="1" smtClean="0"/>
              <a:t>державi</a:t>
            </a:r>
            <a:r>
              <a:rPr lang="uk-UA" i="1" dirty="0" smtClean="0"/>
              <a:t> </a:t>
            </a:r>
            <a:r>
              <a:rPr lang="uk-UA" i="1" dirty="0" err="1" smtClean="0"/>
              <a:t>спiвпало</a:t>
            </a:r>
            <a:r>
              <a:rPr lang="uk-UA" i="1" dirty="0" smtClean="0"/>
              <a:t> з розвитком азартної індустрії. У зв’язку з цим багато </a:t>
            </a:r>
            <a:r>
              <a:rPr lang="uk-UA" i="1" dirty="0" err="1" smtClean="0"/>
              <a:t>дослiдникiв</a:t>
            </a:r>
            <a:r>
              <a:rPr lang="uk-UA" i="1" dirty="0" smtClean="0"/>
              <a:t> вважають </a:t>
            </a:r>
            <a:r>
              <a:rPr lang="uk-UA" i="1" dirty="0" err="1" smtClean="0"/>
              <a:t>азартнi</a:t>
            </a:r>
            <a:r>
              <a:rPr lang="uk-UA" i="1" dirty="0" smtClean="0"/>
              <a:t> </a:t>
            </a:r>
            <a:r>
              <a:rPr lang="uk-UA" i="1" dirty="0" err="1" smtClean="0"/>
              <a:t>iгри</a:t>
            </a:r>
            <a:r>
              <a:rPr lang="uk-UA" i="1" dirty="0" smtClean="0"/>
              <a:t> серйозною </a:t>
            </a:r>
            <a:r>
              <a:rPr lang="uk-UA" i="1" dirty="0" err="1" smtClean="0"/>
              <a:t>соцiальною</a:t>
            </a:r>
            <a:r>
              <a:rPr lang="uk-UA" i="1" dirty="0" smtClean="0"/>
              <a:t> проблемою, що становить загрозу для </a:t>
            </a:r>
            <a:r>
              <a:rPr lang="uk-UA" i="1" dirty="0" err="1" smtClean="0"/>
              <a:t>пiдростаючого</a:t>
            </a:r>
            <a:r>
              <a:rPr lang="uk-UA" i="1" dirty="0" smtClean="0"/>
              <a:t> </a:t>
            </a:r>
            <a:r>
              <a:rPr lang="uk-UA" i="1" dirty="0" err="1" smtClean="0"/>
              <a:t>поколiння</a:t>
            </a:r>
            <a:r>
              <a:rPr lang="uk-UA" i="1" dirty="0" smtClean="0"/>
              <a:t>.</a:t>
            </a:r>
            <a:r>
              <a:rPr lang="ru-RU" dirty="0" smtClean="0"/>
              <a:t> </a:t>
            </a:r>
          </a:p>
        </p:txBody>
      </p:sp>
      <p:pic>
        <p:nvPicPr>
          <p:cNvPr id="10243" name="Picture 4" descr="kazino"/>
          <p:cNvPicPr>
            <a:picLocks noGrp="1" noChangeAspect="1" noChangeArrowheads="1"/>
          </p:cNvPicPr>
          <p:nvPr>
            <p:ph type="title"/>
          </p:nvPr>
        </p:nvPicPr>
        <p:blipFill>
          <a:blip r:embed="rId2" cstate="print"/>
          <a:srcRect/>
          <a:stretch>
            <a:fillRect/>
          </a:stretch>
        </p:blipFill>
        <p:spPr>
          <a:xfrm>
            <a:off x="4540008" y="404664"/>
            <a:ext cx="4248888" cy="2088232"/>
          </a:xfrm>
          <a:noFill/>
        </p:spPr>
      </p:pic>
      <p:pic>
        <p:nvPicPr>
          <p:cNvPr id="4" name="Picture 10" descr="http://obzorcasino.org/Image/BigImage/cubik.gif"/>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51520" y="476672"/>
            <a:ext cx="744562" cy="792088"/>
          </a:xfrm>
          <a:prstGeom prst="rect">
            <a:avLst/>
          </a:prstGeom>
          <a:noFill/>
        </p:spPr>
      </p:pic>
      <p:pic>
        <p:nvPicPr>
          <p:cNvPr id="5" name="Picture 10" descr="http://obzorcasino.org/Image/BigImage/cubik.gif"/>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57200" y="457200"/>
            <a:ext cx="744562" cy="792088"/>
          </a:xfrm>
          <a:prstGeom prst="rect">
            <a:avLst/>
          </a:prstGeom>
          <a:noFill/>
        </p:spPr>
      </p:pic>
      <p:pic>
        <p:nvPicPr>
          <p:cNvPr id="6" name="Picture 10" descr="http://obzorcasino.org/Image/BigImage/cubik.gif"/>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09600" y="609600"/>
            <a:ext cx="744562" cy="792088"/>
          </a:xfrm>
          <a:prstGeom prst="rect">
            <a:avLst/>
          </a:prstGeom>
          <a:noFill/>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3"/>
          <p:cNvSpPr>
            <a:spLocks noGrp="1" noChangeArrowheads="1"/>
          </p:cNvSpPr>
          <p:nvPr>
            <p:ph type="body" idx="1"/>
          </p:nvPr>
        </p:nvSpPr>
        <p:spPr>
          <a:xfrm>
            <a:off x="467544" y="1052736"/>
            <a:ext cx="8229600" cy="3103240"/>
          </a:xfrm>
        </p:spPr>
        <p:txBody>
          <a:bodyPr>
            <a:normAutofit fontScale="92500"/>
          </a:bodyPr>
          <a:lstStyle/>
          <a:p>
            <a:pPr eaLnBrk="1" hangingPunct="1"/>
            <a:r>
              <a:rPr lang="uk-UA" i="1" dirty="0" err="1" smtClean="0"/>
              <a:t>Оскiльки</a:t>
            </a:r>
            <a:r>
              <a:rPr lang="uk-UA" i="1" dirty="0" smtClean="0"/>
              <a:t> в </a:t>
            </a:r>
            <a:r>
              <a:rPr lang="uk-UA" i="1" dirty="0" err="1" smtClean="0"/>
              <a:t>процесi</a:t>
            </a:r>
            <a:r>
              <a:rPr lang="uk-UA" i="1" dirty="0" smtClean="0"/>
              <a:t> гри у </a:t>
            </a:r>
            <a:r>
              <a:rPr lang="uk-UA" i="1" dirty="0" err="1" smtClean="0"/>
              <a:t>рядi</a:t>
            </a:r>
            <a:r>
              <a:rPr lang="uk-UA" i="1" dirty="0" smtClean="0"/>
              <a:t> </a:t>
            </a:r>
            <a:r>
              <a:rPr lang="uk-UA" i="1" dirty="0" err="1" smtClean="0"/>
              <a:t>випадкiв</a:t>
            </a:r>
            <a:r>
              <a:rPr lang="uk-UA" i="1" dirty="0" smtClean="0"/>
              <a:t> виникають розслаблення, зняття </a:t>
            </a:r>
            <a:r>
              <a:rPr lang="uk-UA" i="1" dirty="0" err="1" smtClean="0"/>
              <a:t>емоцiйної</a:t>
            </a:r>
            <a:r>
              <a:rPr lang="uk-UA" i="1" dirty="0" smtClean="0"/>
              <a:t> напруги, </a:t>
            </a:r>
            <a:r>
              <a:rPr lang="uk-UA" i="1" dirty="0" err="1" smtClean="0"/>
              <a:t>вiдволiкання</a:t>
            </a:r>
            <a:r>
              <a:rPr lang="uk-UA" i="1" dirty="0" smtClean="0"/>
              <a:t> </a:t>
            </a:r>
            <a:r>
              <a:rPr lang="uk-UA" i="1" dirty="0" err="1" smtClean="0"/>
              <a:t>вiд</a:t>
            </a:r>
            <a:r>
              <a:rPr lang="uk-UA" i="1" dirty="0" smtClean="0"/>
              <a:t> неприємних проблем i гра розглядається як приємне проведення часу, то виникає </a:t>
            </a:r>
            <a:r>
              <a:rPr lang="uk-UA" i="1" dirty="0" err="1" smtClean="0"/>
              <a:t>механiзм</a:t>
            </a:r>
            <a:r>
              <a:rPr lang="uk-UA" i="1" dirty="0" smtClean="0"/>
              <a:t> поступового втягування i формується </a:t>
            </a:r>
            <a:r>
              <a:rPr lang="uk-UA" i="1" dirty="0" err="1" smtClean="0"/>
              <a:t>iгрова</a:t>
            </a:r>
            <a:r>
              <a:rPr lang="uk-UA" i="1" dirty="0" smtClean="0"/>
              <a:t> </a:t>
            </a:r>
            <a:r>
              <a:rPr lang="uk-UA" i="1" dirty="0" err="1" smtClean="0"/>
              <a:t>залежнiсть</a:t>
            </a:r>
            <a:r>
              <a:rPr lang="uk-UA" i="1" dirty="0" smtClean="0"/>
              <a:t>.</a:t>
            </a:r>
            <a:r>
              <a:rPr lang="ru-RU" dirty="0" smtClean="0"/>
              <a:t> </a:t>
            </a:r>
          </a:p>
        </p:txBody>
      </p:sp>
      <p:pic>
        <p:nvPicPr>
          <p:cNvPr id="11267" name="Picture 4" descr="dependence_pc2(2)[1]"/>
          <p:cNvPicPr>
            <a:picLocks noChangeAspect="1" noChangeArrowheads="1"/>
          </p:cNvPicPr>
          <p:nvPr/>
        </p:nvPicPr>
        <p:blipFill>
          <a:blip r:embed="rId2" cstate="print"/>
          <a:srcRect/>
          <a:stretch>
            <a:fillRect/>
          </a:stretch>
        </p:blipFill>
        <p:spPr bwMode="auto">
          <a:xfrm>
            <a:off x="5004048" y="3861048"/>
            <a:ext cx="3716131" cy="2598043"/>
          </a:xfrm>
          <a:prstGeom prst="rect">
            <a:avLst/>
          </a:prstGeom>
          <a:noFill/>
          <a:ln w="9525">
            <a:noFill/>
            <a:miter lim="800000"/>
            <a:headEnd/>
            <a:tailEnd/>
          </a:ln>
        </p:spPr>
      </p:pic>
      <p:pic>
        <p:nvPicPr>
          <p:cNvPr id="4" name="Picture 10" descr="http://obzorcasino.org/Image/BigImage/cubik.gif"/>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55576" y="404664"/>
            <a:ext cx="744562" cy="792088"/>
          </a:xfrm>
          <a:prstGeom prst="rect">
            <a:avLst/>
          </a:prstGeom>
          <a:noFill/>
        </p:spPr>
      </p:pic>
      <p:pic>
        <p:nvPicPr>
          <p:cNvPr id="5" name="Picture 10" descr="http://obzorcasino.org/Image/BigImage/cubik.gif"/>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23528" y="476672"/>
            <a:ext cx="744562" cy="792088"/>
          </a:xfrm>
          <a:prstGeom prst="rect">
            <a:avLst/>
          </a:prstGeom>
          <a:noFill/>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ChangeArrowheads="1"/>
          </p:cNvSpPr>
          <p:nvPr>
            <p:ph type="body" idx="1"/>
          </p:nvPr>
        </p:nvSpPr>
        <p:spPr>
          <a:xfrm>
            <a:off x="827584" y="685801"/>
            <a:ext cx="7992888" cy="3535288"/>
          </a:xfrm>
        </p:spPr>
        <p:txBody>
          <a:bodyPr>
            <a:normAutofit fontScale="92500" lnSpcReduction="20000"/>
          </a:bodyPr>
          <a:lstStyle/>
          <a:p>
            <a:pPr eaLnBrk="1" hangingPunct="1">
              <a:buFont typeface="Wingdings" pitchFamily="2" charset="2"/>
              <a:buNone/>
            </a:pPr>
            <a:r>
              <a:rPr lang="uk-UA" dirty="0" smtClean="0"/>
              <a:t>      В азартній грі вся суть у </a:t>
            </a:r>
            <a:r>
              <a:rPr lang="uk-UA" dirty="0" err="1" smtClean="0"/>
              <a:t>„випадку”</a:t>
            </a:r>
            <a:r>
              <a:rPr lang="uk-UA" dirty="0" smtClean="0"/>
              <a:t>, але ми знаємо, що випадковості </a:t>
            </a:r>
            <a:r>
              <a:rPr lang="uk-UA" dirty="0" smtClean="0">
                <a:solidFill>
                  <a:srgbClr val="FF0066"/>
                </a:solidFill>
              </a:rPr>
              <a:t>не буває</a:t>
            </a:r>
            <a:r>
              <a:rPr lang="uk-UA" dirty="0" smtClean="0"/>
              <a:t>. Люди, які попадають в залежність від азартних ігор часто втрачають все що вони мають: фінансові збереження, житло, автомобіль. Часто вони програють все що можуть і потім стають, в буквальному розумінні цього слова, рабами, які готові зробити все, що їм накажуть.</a:t>
            </a:r>
            <a:endParaRPr lang="ru-RU" dirty="0" smtClean="0"/>
          </a:p>
        </p:txBody>
      </p:sp>
      <p:pic>
        <p:nvPicPr>
          <p:cNvPr id="12291" name="Picture 4" descr="12808[1]"/>
          <p:cNvPicPr>
            <a:picLocks noChangeAspect="1" noChangeArrowheads="1"/>
          </p:cNvPicPr>
          <p:nvPr/>
        </p:nvPicPr>
        <p:blipFill>
          <a:blip r:embed="rId2" cstate="print"/>
          <a:srcRect/>
          <a:stretch>
            <a:fillRect/>
          </a:stretch>
        </p:blipFill>
        <p:spPr bwMode="auto">
          <a:xfrm>
            <a:off x="5672125" y="3645024"/>
            <a:ext cx="3155243" cy="2808312"/>
          </a:xfrm>
          <a:prstGeom prst="rect">
            <a:avLst/>
          </a:prstGeom>
          <a:noFill/>
          <a:ln w="9525">
            <a:noFill/>
            <a:miter lim="800000"/>
            <a:headEnd/>
            <a:tailEnd/>
          </a:ln>
        </p:spPr>
      </p:pic>
      <p:pic>
        <p:nvPicPr>
          <p:cNvPr id="4" name="Picture 10" descr="http://obzorcasino.org/Image/BigImage/cubik.gif"/>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23528" y="476672"/>
            <a:ext cx="744562" cy="792088"/>
          </a:xfrm>
          <a:prstGeom prst="rect">
            <a:avLst/>
          </a:prstGeom>
          <a:noFill/>
        </p:spPr>
      </p:pic>
      <p:pic>
        <p:nvPicPr>
          <p:cNvPr id="5" name="Picture 10" descr="http://obzorcasino.org/Image/BigImage/cubik.gif"/>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83568" y="404664"/>
            <a:ext cx="744562" cy="792088"/>
          </a:xfrm>
          <a:prstGeom prst="rect">
            <a:avLst/>
          </a:prstGeom>
          <a:noFill/>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body" idx="1"/>
          </p:nvPr>
        </p:nvSpPr>
        <p:spPr>
          <a:xfrm>
            <a:off x="1259632" y="404664"/>
            <a:ext cx="7632848" cy="3240361"/>
          </a:xfrm>
        </p:spPr>
        <p:txBody>
          <a:bodyPr>
            <a:normAutofit lnSpcReduction="10000"/>
          </a:bodyPr>
          <a:lstStyle/>
          <a:p>
            <a:pPr eaLnBrk="1" hangingPunct="1">
              <a:buFont typeface="Wingdings" pitchFamily="2" charset="2"/>
              <a:buNone/>
            </a:pPr>
            <a:r>
              <a:rPr lang="uk-UA" dirty="0" smtClean="0"/>
              <a:t>      Азартна гра може мати настільки сильний вплив на людську свідомість, що це відображається на її фізичному здоров’ї. В сучасній медицині є особливий термін </a:t>
            </a:r>
            <a:r>
              <a:rPr lang="uk-UA" dirty="0" err="1" smtClean="0">
                <a:solidFill>
                  <a:srgbClr val="333399"/>
                </a:solidFill>
              </a:rPr>
              <a:t>лудоманія</a:t>
            </a:r>
            <a:r>
              <a:rPr lang="uk-UA" dirty="0" smtClean="0">
                <a:solidFill>
                  <a:srgbClr val="333399"/>
                </a:solidFill>
              </a:rPr>
              <a:t> </a:t>
            </a:r>
            <a:r>
              <a:rPr lang="uk-UA" dirty="0" smtClean="0"/>
              <a:t>– який визначає хворобу азартної залежності людини.</a:t>
            </a:r>
            <a:r>
              <a:rPr lang="ru-RU" dirty="0" smtClean="0"/>
              <a:t> </a:t>
            </a:r>
          </a:p>
        </p:txBody>
      </p:sp>
      <p:pic>
        <p:nvPicPr>
          <p:cNvPr id="13315" name="Picture 4" descr="roulette"/>
          <p:cNvPicPr>
            <a:picLocks noChangeAspect="1" noChangeArrowheads="1"/>
          </p:cNvPicPr>
          <p:nvPr/>
        </p:nvPicPr>
        <p:blipFill>
          <a:blip r:embed="rId2" cstate="print"/>
          <a:srcRect/>
          <a:stretch>
            <a:fillRect/>
          </a:stretch>
        </p:blipFill>
        <p:spPr bwMode="auto">
          <a:xfrm>
            <a:off x="3491880" y="3429000"/>
            <a:ext cx="3882805" cy="2924944"/>
          </a:xfrm>
          <a:prstGeom prst="rect">
            <a:avLst/>
          </a:prstGeom>
          <a:noFill/>
          <a:ln w="9525">
            <a:noFill/>
            <a:miter lim="800000"/>
            <a:headEnd/>
            <a:tailEnd/>
          </a:ln>
        </p:spPr>
      </p:pic>
      <p:pic>
        <p:nvPicPr>
          <p:cNvPr id="4" name="Picture 10" descr="http://obzorcasino.org/Image/BigImage/cubik.gif"/>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55576" y="476672"/>
            <a:ext cx="744562" cy="792088"/>
          </a:xfrm>
          <a:prstGeom prst="rect">
            <a:avLst/>
          </a:prstGeom>
          <a:noFill/>
        </p:spPr>
      </p:pic>
      <p:pic>
        <p:nvPicPr>
          <p:cNvPr id="5" name="Picture 10" descr="http://obzorcasino.org/Image/BigImage/cubik.gif"/>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23528" y="476672"/>
            <a:ext cx="744562" cy="792088"/>
          </a:xfrm>
          <a:prstGeom prst="rect">
            <a:avLst/>
          </a:prstGeom>
          <a:noFill/>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p:cNvSpPr>
            <a:spLocks noGrp="1" noChangeArrowheads="1"/>
          </p:cNvSpPr>
          <p:nvPr>
            <p:ph type="body" idx="1"/>
          </p:nvPr>
        </p:nvSpPr>
        <p:spPr/>
        <p:txBody>
          <a:bodyPr/>
          <a:lstStyle/>
          <a:p>
            <a:pPr eaLnBrk="1" hangingPunct="1">
              <a:buFont typeface="Wingdings" pitchFamily="2" charset="2"/>
              <a:buNone/>
            </a:pPr>
            <a:r>
              <a:rPr lang="uk-UA" smtClean="0"/>
              <a:t>     Профілактикою від гральної залежності  є ознайомлення учнів з математичним аналізом азартних ігор. За допомогою математики  показують,що всі вони мають від</a:t>
            </a:r>
            <a:r>
              <a:rPr lang="en-US" smtClean="0"/>
              <a:t>’</a:t>
            </a:r>
            <a:r>
              <a:rPr lang="uk-UA" smtClean="0"/>
              <a:t>ємне математичне сподівання і тому вигідні для організаторів. Збанкрутувати казино може тільки в тому випадку, якщо гравці перестануть його відвідувати.</a:t>
            </a:r>
          </a:p>
        </p:txBody>
      </p:sp>
      <p:pic>
        <p:nvPicPr>
          <p:cNvPr id="3" name="Picture 10" descr="http://obzorcasino.org/Image/BigImage/cubik.gif"/>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755576" y="476672"/>
            <a:ext cx="744562" cy="792088"/>
          </a:xfrm>
          <a:prstGeom prst="rect">
            <a:avLst/>
          </a:prstGeom>
          <a:noFill/>
        </p:spPr>
      </p:pic>
      <p:pic>
        <p:nvPicPr>
          <p:cNvPr id="4" name="Picture 10" descr="http://obzorcasino.org/Image/BigImage/cubik.gif"/>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51520" y="476672"/>
            <a:ext cx="744562" cy="792088"/>
          </a:xfrm>
          <a:prstGeom prst="rect">
            <a:avLst/>
          </a:prstGeom>
          <a:noFill/>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type="body" idx="1"/>
          </p:nvPr>
        </p:nvSpPr>
        <p:spPr>
          <a:xfrm>
            <a:off x="1331640" y="304801"/>
            <a:ext cx="7355160" cy="2620144"/>
          </a:xfrm>
        </p:spPr>
        <p:txBody>
          <a:bodyPr>
            <a:normAutofit fontScale="92500"/>
          </a:bodyPr>
          <a:lstStyle/>
          <a:p>
            <a:pPr eaLnBrk="1" hangingPunct="1">
              <a:buFont typeface="Wingdings" pitchFamily="2" charset="2"/>
              <a:buNone/>
            </a:pPr>
            <a:r>
              <a:rPr lang="uk-UA" sz="4000" b="1" i="1" dirty="0" smtClean="0">
                <a:solidFill>
                  <a:srgbClr val="FF0066"/>
                </a:solidFill>
              </a:rPr>
              <a:t>    Тому найкраща порада, яку може дати гравцю математика - повне утримання від азартних ігор!</a:t>
            </a:r>
            <a:endParaRPr lang="ru-RU" sz="4000" b="1" i="1" dirty="0" smtClean="0">
              <a:solidFill>
                <a:srgbClr val="FF0066"/>
              </a:solidFill>
            </a:endParaRPr>
          </a:p>
          <a:p>
            <a:pPr eaLnBrk="1" hangingPunct="1"/>
            <a:endParaRPr lang="ru-RU" sz="4000" b="1" i="1" dirty="0" smtClean="0">
              <a:solidFill>
                <a:srgbClr val="FF0066"/>
              </a:solidFill>
            </a:endParaRPr>
          </a:p>
        </p:txBody>
      </p:sp>
      <p:pic>
        <p:nvPicPr>
          <p:cNvPr id="15363" name="Picture 4" descr="zjxxuzdtvyslxv%20xbqjilqzlxfbhhqd_thumb_400[1]"/>
          <p:cNvPicPr>
            <a:picLocks noChangeAspect="1" noChangeArrowheads="1"/>
          </p:cNvPicPr>
          <p:nvPr/>
        </p:nvPicPr>
        <p:blipFill>
          <a:blip r:embed="rId2" cstate="print"/>
          <a:srcRect/>
          <a:stretch>
            <a:fillRect/>
          </a:stretch>
        </p:blipFill>
        <p:spPr bwMode="auto">
          <a:xfrm>
            <a:off x="2915816" y="2529702"/>
            <a:ext cx="5266184" cy="3978997"/>
          </a:xfrm>
          <a:prstGeom prst="rect">
            <a:avLst/>
          </a:prstGeom>
          <a:noFill/>
          <a:ln w="9525">
            <a:noFill/>
            <a:miter lim="800000"/>
            <a:headEnd/>
            <a:tailEnd/>
          </a:ln>
        </p:spPr>
      </p:pic>
      <p:pic>
        <p:nvPicPr>
          <p:cNvPr id="4" name="Picture 10" descr="http://obzorcasino.org/Image/BigImage/cubik.gif"/>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51520" y="476672"/>
            <a:ext cx="744562" cy="792088"/>
          </a:xfrm>
          <a:prstGeom prst="rect">
            <a:avLst/>
          </a:prstGeom>
          <a:noFill/>
        </p:spPr>
      </p:pic>
      <p:pic>
        <p:nvPicPr>
          <p:cNvPr id="6" name="Picture 10" descr="http://obzorcasino.org/Image/BigImage/cubik.gif"/>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83568" y="548680"/>
            <a:ext cx="744562" cy="792088"/>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Багетная рамка 2"/>
          <p:cNvSpPr/>
          <p:nvPr/>
        </p:nvSpPr>
        <p:spPr>
          <a:xfrm>
            <a:off x="0" y="0"/>
            <a:ext cx="9144000" cy="6858000"/>
          </a:xfrm>
          <a:prstGeom prst="bevel">
            <a:avLst>
              <a:gd name="adj" fmla="val 4295"/>
            </a:avLst>
          </a:prstGeom>
          <a:noFill/>
          <a:ln w="85725" cmpd="tri">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10" descr="http://obzorcasino.org/Image/BigImage/cubik.gif"/>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51520" y="476672"/>
            <a:ext cx="744562" cy="792088"/>
          </a:xfrm>
          <a:prstGeom prst="rect">
            <a:avLst/>
          </a:prstGeom>
          <a:noFill/>
        </p:spPr>
      </p:pic>
      <p:pic>
        <p:nvPicPr>
          <p:cNvPr id="6" name="Picture 10" descr="http://obzorcasino.org/Image/BigImage/cubik.gif"/>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6736293">
            <a:off x="674085" y="502661"/>
            <a:ext cx="740281" cy="787533"/>
          </a:xfrm>
          <a:prstGeom prst="rect">
            <a:avLst/>
          </a:prstGeom>
          <a:noFill/>
        </p:spPr>
      </p:pic>
      <p:pic>
        <p:nvPicPr>
          <p:cNvPr id="10" name="Picture 10" descr="http://obzorcasino.org/Image/BigImage/cubik.gif"/>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6736293">
            <a:off x="674084" y="502661"/>
            <a:ext cx="740281" cy="787533"/>
          </a:xfrm>
          <a:prstGeom prst="rect">
            <a:avLst/>
          </a:prstGeom>
          <a:noFill/>
        </p:spPr>
      </p:pic>
      <p:graphicFrame>
        <p:nvGraphicFramePr>
          <p:cNvPr id="11" name="Таблица 10"/>
          <p:cNvGraphicFramePr>
            <a:graphicFrameLocks noGrp="1"/>
          </p:cNvGraphicFramePr>
          <p:nvPr/>
        </p:nvGraphicFramePr>
        <p:xfrm>
          <a:off x="827590" y="1397000"/>
          <a:ext cx="7776860" cy="1854200"/>
        </p:xfrm>
        <a:graphic>
          <a:graphicData uri="http://schemas.openxmlformats.org/drawingml/2006/table">
            <a:tbl>
              <a:tblPr firstRow="1" bandRow="1">
                <a:tableStyleId>{5940675A-B579-460E-94D1-54222C63F5DA}</a:tableStyleId>
              </a:tblPr>
              <a:tblGrid>
                <a:gridCol w="598220"/>
                <a:gridCol w="598220"/>
                <a:gridCol w="598220"/>
                <a:gridCol w="598220"/>
                <a:gridCol w="598220"/>
                <a:gridCol w="598220"/>
                <a:gridCol w="598220"/>
                <a:gridCol w="598220"/>
                <a:gridCol w="598220"/>
                <a:gridCol w="598220"/>
                <a:gridCol w="598220"/>
                <a:gridCol w="598220"/>
                <a:gridCol w="598220"/>
              </a:tblGrid>
              <a:tr h="370840">
                <a:tc>
                  <a:txBody>
                    <a:bodyPr/>
                    <a:lstStyle/>
                    <a:p>
                      <a:endParaRPr lang="ru-RU" b="1" dirty="0">
                        <a:latin typeface="Times New Roman" pitchFamily="18" charset="0"/>
                        <a:cs typeface="Times New Roman" pitchFamily="18" charset="0"/>
                      </a:endParaRPr>
                    </a:p>
                  </a:txBody>
                  <a:tcPr/>
                </a:tc>
                <a:tc>
                  <a:txBody>
                    <a:bodyPr/>
                    <a:lstStyle/>
                    <a:p>
                      <a:r>
                        <a:rPr lang="uk-UA" b="1" dirty="0" smtClean="0">
                          <a:latin typeface="Times New Roman" pitchFamily="18" charset="0"/>
                          <a:cs typeface="Times New Roman" pitchFamily="18" charset="0"/>
                        </a:rPr>
                        <a:t>1</a:t>
                      </a:r>
                      <a:endParaRPr lang="ru-RU" b="1" dirty="0">
                        <a:latin typeface="Times New Roman" pitchFamily="18" charset="0"/>
                        <a:cs typeface="Times New Roman" pitchFamily="18" charset="0"/>
                      </a:endParaRPr>
                    </a:p>
                  </a:txBody>
                  <a:tcPr/>
                </a:tc>
                <a:tc>
                  <a:txBody>
                    <a:bodyPr/>
                    <a:lstStyle/>
                    <a:p>
                      <a:r>
                        <a:rPr lang="uk-UA" b="1" dirty="0" smtClean="0">
                          <a:latin typeface="Times New Roman" pitchFamily="18" charset="0"/>
                          <a:cs typeface="Times New Roman" pitchFamily="18" charset="0"/>
                        </a:rPr>
                        <a:t>2</a:t>
                      </a:r>
                      <a:endParaRPr lang="ru-RU" b="1" dirty="0">
                        <a:latin typeface="Times New Roman" pitchFamily="18" charset="0"/>
                        <a:cs typeface="Times New Roman" pitchFamily="18" charset="0"/>
                      </a:endParaRPr>
                    </a:p>
                  </a:txBody>
                  <a:tcPr/>
                </a:tc>
                <a:tc>
                  <a:txBody>
                    <a:bodyPr/>
                    <a:lstStyle/>
                    <a:p>
                      <a:r>
                        <a:rPr lang="uk-UA" b="1" dirty="0" smtClean="0">
                          <a:latin typeface="Times New Roman" pitchFamily="18" charset="0"/>
                          <a:cs typeface="Times New Roman" pitchFamily="18" charset="0"/>
                        </a:rPr>
                        <a:t>3</a:t>
                      </a:r>
                      <a:endParaRPr lang="ru-RU" b="1" dirty="0">
                        <a:latin typeface="Times New Roman" pitchFamily="18" charset="0"/>
                        <a:cs typeface="Times New Roman" pitchFamily="18" charset="0"/>
                      </a:endParaRPr>
                    </a:p>
                  </a:txBody>
                  <a:tcPr/>
                </a:tc>
                <a:tc>
                  <a:txBody>
                    <a:bodyPr/>
                    <a:lstStyle/>
                    <a:p>
                      <a:r>
                        <a:rPr lang="uk-UA" b="1" dirty="0" smtClean="0">
                          <a:latin typeface="Times New Roman" pitchFamily="18" charset="0"/>
                          <a:cs typeface="Times New Roman" pitchFamily="18" charset="0"/>
                        </a:rPr>
                        <a:t>4</a:t>
                      </a:r>
                      <a:endParaRPr lang="ru-RU" b="1" dirty="0">
                        <a:latin typeface="Times New Roman" pitchFamily="18" charset="0"/>
                        <a:cs typeface="Times New Roman" pitchFamily="18" charset="0"/>
                      </a:endParaRPr>
                    </a:p>
                  </a:txBody>
                  <a:tcPr/>
                </a:tc>
                <a:tc>
                  <a:txBody>
                    <a:bodyPr/>
                    <a:lstStyle/>
                    <a:p>
                      <a:r>
                        <a:rPr lang="uk-UA" b="1" dirty="0" smtClean="0">
                          <a:latin typeface="Times New Roman" pitchFamily="18" charset="0"/>
                          <a:cs typeface="Times New Roman" pitchFamily="18" charset="0"/>
                        </a:rPr>
                        <a:t>5</a:t>
                      </a:r>
                      <a:endParaRPr lang="ru-RU" b="1" dirty="0">
                        <a:latin typeface="Times New Roman" pitchFamily="18" charset="0"/>
                        <a:cs typeface="Times New Roman" pitchFamily="18" charset="0"/>
                      </a:endParaRPr>
                    </a:p>
                  </a:txBody>
                  <a:tcPr/>
                </a:tc>
                <a:tc>
                  <a:txBody>
                    <a:bodyPr/>
                    <a:lstStyle/>
                    <a:p>
                      <a:r>
                        <a:rPr lang="uk-UA" b="1" dirty="0" smtClean="0">
                          <a:latin typeface="Times New Roman" pitchFamily="18" charset="0"/>
                          <a:cs typeface="Times New Roman" pitchFamily="18" charset="0"/>
                        </a:rPr>
                        <a:t>6</a:t>
                      </a:r>
                      <a:endParaRPr lang="ru-RU" b="1" dirty="0">
                        <a:latin typeface="Times New Roman" pitchFamily="18" charset="0"/>
                        <a:cs typeface="Times New Roman" pitchFamily="18" charset="0"/>
                      </a:endParaRPr>
                    </a:p>
                  </a:txBody>
                  <a:tcPr/>
                </a:tc>
                <a:tc>
                  <a:txBody>
                    <a:bodyPr/>
                    <a:lstStyle/>
                    <a:p>
                      <a:r>
                        <a:rPr lang="uk-UA" b="1" dirty="0" smtClean="0">
                          <a:latin typeface="Times New Roman" pitchFamily="18" charset="0"/>
                          <a:cs typeface="Times New Roman" pitchFamily="18" charset="0"/>
                        </a:rPr>
                        <a:t>7</a:t>
                      </a:r>
                      <a:endParaRPr lang="ru-RU" b="1" dirty="0">
                        <a:latin typeface="Times New Roman" pitchFamily="18" charset="0"/>
                        <a:cs typeface="Times New Roman" pitchFamily="18" charset="0"/>
                      </a:endParaRPr>
                    </a:p>
                  </a:txBody>
                  <a:tcPr/>
                </a:tc>
                <a:tc>
                  <a:txBody>
                    <a:bodyPr/>
                    <a:lstStyle/>
                    <a:p>
                      <a:r>
                        <a:rPr lang="uk-UA" b="1" dirty="0" smtClean="0">
                          <a:latin typeface="Times New Roman" pitchFamily="18" charset="0"/>
                          <a:cs typeface="Times New Roman" pitchFamily="18" charset="0"/>
                        </a:rPr>
                        <a:t>8</a:t>
                      </a:r>
                      <a:endParaRPr lang="ru-RU" b="1" dirty="0">
                        <a:latin typeface="Times New Roman" pitchFamily="18" charset="0"/>
                        <a:cs typeface="Times New Roman" pitchFamily="18" charset="0"/>
                      </a:endParaRPr>
                    </a:p>
                  </a:txBody>
                  <a:tcPr/>
                </a:tc>
                <a:tc>
                  <a:txBody>
                    <a:bodyPr/>
                    <a:lstStyle/>
                    <a:p>
                      <a:r>
                        <a:rPr lang="uk-UA" b="1" dirty="0" smtClean="0">
                          <a:latin typeface="Times New Roman" pitchFamily="18" charset="0"/>
                          <a:cs typeface="Times New Roman" pitchFamily="18" charset="0"/>
                        </a:rPr>
                        <a:t>9</a:t>
                      </a:r>
                      <a:endParaRPr lang="ru-RU" b="1" dirty="0">
                        <a:latin typeface="Times New Roman" pitchFamily="18" charset="0"/>
                        <a:cs typeface="Times New Roman" pitchFamily="18" charset="0"/>
                      </a:endParaRPr>
                    </a:p>
                  </a:txBody>
                  <a:tcPr/>
                </a:tc>
                <a:tc>
                  <a:txBody>
                    <a:bodyPr/>
                    <a:lstStyle/>
                    <a:p>
                      <a:r>
                        <a:rPr lang="uk-UA" b="1" dirty="0" smtClean="0">
                          <a:latin typeface="Times New Roman" pitchFamily="18" charset="0"/>
                          <a:cs typeface="Times New Roman" pitchFamily="18" charset="0"/>
                        </a:rPr>
                        <a:t>10</a:t>
                      </a:r>
                      <a:endParaRPr lang="ru-RU" b="1" dirty="0">
                        <a:latin typeface="Times New Roman" pitchFamily="18" charset="0"/>
                        <a:cs typeface="Times New Roman" pitchFamily="18" charset="0"/>
                      </a:endParaRPr>
                    </a:p>
                  </a:txBody>
                  <a:tcPr/>
                </a:tc>
                <a:tc>
                  <a:txBody>
                    <a:bodyPr/>
                    <a:lstStyle/>
                    <a:p>
                      <a:r>
                        <a:rPr lang="uk-UA" b="1" dirty="0" smtClean="0">
                          <a:latin typeface="Times New Roman" pitchFamily="18" charset="0"/>
                          <a:cs typeface="Times New Roman" pitchFamily="18" charset="0"/>
                        </a:rPr>
                        <a:t>11</a:t>
                      </a:r>
                      <a:endParaRPr lang="ru-RU" b="1" dirty="0">
                        <a:latin typeface="Times New Roman" pitchFamily="18" charset="0"/>
                        <a:cs typeface="Times New Roman" pitchFamily="18" charset="0"/>
                      </a:endParaRPr>
                    </a:p>
                  </a:txBody>
                  <a:tcPr/>
                </a:tc>
                <a:tc>
                  <a:txBody>
                    <a:bodyPr/>
                    <a:lstStyle/>
                    <a:p>
                      <a:r>
                        <a:rPr lang="uk-UA" b="1" dirty="0" smtClean="0">
                          <a:latin typeface="Times New Roman" pitchFamily="18" charset="0"/>
                          <a:cs typeface="Times New Roman" pitchFamily="18" charset="0"/>
                        </a:rPr>
                        <a:t>12</a:t>
                      </a:r>
                      <a:endParaRPr lang="ru-RU" b="1" dirty="0">
                        <a:latin typeface="Times New Roman" pitchFamily="18" charset="0"/>
                        <a:cs typeface="Times New Roman" pitchFamily="18" charset="0"/>
                      </a:endParaRPr>
                    </a:p>
                  </a:txBody>
                  <a:tcPr/>
                </a:tc>
              </a:tr>
              <a:tr h="370840">
                <a:tc>
                  <a:txBody>
                    <a:bodyPr/>
                    <a:lstStyle/>
                    <a:p>
                      <a:r>
                        <a:rPr lang="uk-UA" b="1" dirty="0" smtClean="0">
                          <a:latin typeface="Times New Roman" pitchFamily="18" charset="0"/>
                          <a:cs typeface="Times New Roman" pitchFamily="18" charset="0"/>
                        </a:rPr>
                        <a:t>А</a:t>
                      </a:r>
                      <a:endParaRPr lang="ru-RU" b="1" dirty="0">
                        <a:latin typeface="Times New Roman" pitchFamily="18" charset="0"/>
                        <a:cs typeface="Times New Roman" pitchFamily="18" charset="0"/>
                      </a:endParaRPr>
                    </a:p>
                  </a:txBody>
                  <a:tcPr/>
                </a:tc>
                <a:tc>
                  <a:txBody>
                    <a:bodyPr/>
                    <a:lstStyle/>
                    <a:p>
                      <a:endParaRPr lang="ru-RU" b="1" dirty="0">
                        <a:latin typeface="Times New Roman" pitchFamily="18" charset="0"/>
                        <a:cs typeface="Times New Roman" pitchFamily="18" charset="0"/>
                      </a:endParaRPr>
                    </a:p>
                  </a:txBody>
                  <a:tcPr/>
                </a:tc>
                <a:tc>
                  <a:txBody>
                    <a:bodyPr/>
                    <a:lstStyle/>
                    <a:p>
                      <a:endParaRPr lang="ru-RU" b="1">
                        <a:latin typeface="Times New Roman" pitchFamily="18" charset="0"/>
                        <a:cs typeface="Times New Roman" pitchFamily="18" charset="0"/>
                      </a:endParaRPr>
                    </a:p>
                  </a:txBody>
                  <a:tcPr/>
                </a:tc>
                <a:tc>
                  <a:txBody>
                    <a:bodyPr/>
                    <a:lstStyle/>
                    <a:p>
                      <a:endParaRPr lang="ru-RU" b="1" dirty="0">
                        <a:latin typeface="Times New Roman" pitchFamily="18" charset="0"/>
                        <a:cs typeface="Times New Roman" pitchFamily="18" charset="0"/>
                      </a:endParaRPr>
                    </a:p>
                  </a:txBody>
                  <a:tcPr/>
                </a:tc>
                <a:tc>
                  <a:txBody>
                    <a:bodyPr/>
                    <a:lstStyle/>
                    <a:p>
                      <a:endParaRPr lang="ru-RU" b="1" dirty="0">
                        <a:latin typeface="Times New Roman" pitchFamily="18" charset="0"/>
                        <a:cs typeface="Times New Roman" pitchFamily="18" charset="0"/>
                      </a:endParaRPr>
                    </a:p>
                  </a:txBody>
                  <a:tcPr/>
                </a:tc>
                <a:tc>
                  <a:txBody>
                    <a:bodyPr/>
                    <a:lstStyle/>
                    <a:p>
                      <a:endParaRPr lang="ru-RU" b="1" dirty="0">
                        <a:latin typeface="Times New Roman" pitchFamily="18" charset="0"/>
                        <a:cs typeface="Times New Roman" pitchFamily="18" charset="0"/>
                      </a:endParaRPr>
                    </a:p>
                  </a:txBody>
                  <a:tcPr/>
                </a:tc>
                <a:tc>
                  <a:txBody>
                    <a:bodyPr/>
                    <a:lstStyle/>
                    <a:p>
                      <a:endParaRPr lang="ru-RU" b="1">
                        <a:latin typeface="Times New Roman" pitchFamily="18" charset="0"/>
                        <a:cs typeface="Times New Roman" pitchFamily="18" charset="0"/>
                      </a:endParaRPr>
                    </a:p>
                  </a:txBody>
                  <a:tcPr/>
                </a:tc>
                <a:tc>
                  <a:txBody>
                    <a:bodyPr/>
                    <a:lstStyle/>
                    <a:p>
                      <a:endParaRPr lang="ru-RU" b="1">
                        <a:latin typeface="Times New Roman" pitchFamily="18" charset="0"/>
                        <a:cs typeface="Times New Roman" pitchFamily="18" charset="0"/>
                      </a:endParaRPr>
                    </a:p>
                  </a:txBody>
                  <a:tcPr/>
                </a:tc>
                <a:tc>
                  <a:txBody>
                    <a:bodyPr/>
                    <a:lstStyle/>
                    <a:p>
                      <a:endParaRPr lang="ru-RU" b="1">
                        <a:latin typeface="Times New Roman" pitchFamily="18" charset="0"/>
                        <a:cs typeface="Times New Roman" pitchFamily="18" charset="0"/>
                      </a:endParaRPr>
                    </a:p>
                  </a:txBody>
                  <a:tcPr/>
                </a:tc>
                <a:tc>
                  <a:txBody>
                    <a:bodyPr/>
                    <a:lstStyle/>
                    <a:p>
                      <a:endParaRPr lang="ru-RU" b="1">
                        <a:latin typeface="Times New Roman" pitchFamily="18" charset="0"/>
                        <a:cs typeface="Times New Roman" pitchFamily="18" charset="0"/>
                      </a:endParaRPr>
                    </a:p>
                  </a:txBody>
                  <a:tcPr/>
                </a:tc>
                <a:tc>
                  <a:txBody>
                    <a:bodyPr/>
                    <a:lstStyle/>
                    <a:p>
                      <a:endParaRPr lang="ru-RU" b="1">
                        <a:latin typeface="Times New Roman" pitchFamily="18" charset="0"/>
                        <a:cs typeface="Times New Roman" pitchFamily="18" charset="0"/>
                      </a:endParaRPr>
                    </a:p>
                  </a:txBody>
                  <a:tcPr/>
                </a:tc>
                <a:tc>
                  <a:txBody>
                    <a:bodyPr/>
                    <a:lstStyle/>
                    <a:p>
                      <a:endParaRPr lang="ru-RU" b="1">
                        <a:latin typeface="Times New Roman" pitchFamily="18" charset="0"/>
                        <a:cs typeface="Times New Roman" pitchFamily="18" charset="0"/>
                      </a:endParaRPr>
                    </a:p>
                  </a:txBody>
                  <a:tcPr/>
                </a:tc>
                <a:tc>
                  <a:txBody>
                    <a:bodyPr/>
                    <a:lstStyle/>
                    <a:p>
                      <a:endParaRPr lang="ru-RU" b="1">
                        <a:latin typeface="Times New Roman" pitchFamily="18" charset="0"/>
                        <a:cs typeface="Times New Roman" pitchFamily="18" charset="0"/>
                      </a:endParaRPr>
                    </a:p>
                  </a:txBody>
                  <a:tcPr/>
                </a:tc>
              </a:tr>
              <a:tr h="370840">
                <a:tc>
                  <a:txBody>
                    <a:bodyPr/>
                    <a:lstStyle/>
                    <a:p>
                      <a:r>
                        <a:rPr lang="uk-UA" b="1" dirty="0" smtClean="0">
                          <a:latin typeface="Times New Roman" pitchFamily="18" charset="0"/>
                          <a:cs typeface="Times New Roman" pitchFamily="18" charset="0"/>
                        </a:rPr>
                        <a:t>Б</a:t>
                      </a:r>
                      <a:endParaRPr lang="ru-RU" b="1" dirty="0">
                        <a:latin typeface="Times New Roman" pitchFamily="18" charset="0"/>
                        <a:cs typeface="Times New Roman" pitchFamily="18" charset="0"/>
                      </a:endParaRPr>
                    </a:p>
                  </a:txBody>
                  <a:tcPr/>
                </a:tc>
                <a:tc>
                  <a:txBody>
                    <a:bodyPr/>
                    <a:lstStyle/>
                    <a:p>
                      <a:endParaRPr lang="ru-RU" b="1">
                        <a:latin typeface="Times New Roman" pitchFamily="18" charset="0"/>
                        <a:cs typeface="Times New Roman" pitchFamily="18" charset="0"/>
                      </a:endParaRPr>
                    </a:p>
                  </a:txBody>
                  <a:tcPr/>
                </a:tc>
                <a:tc>
                  <a:txBody>
                    <a:bodyPr/>
                    <a:lstStyle/>
                    <a:p>
                      <a:endParaRPr lang="ru-RU" b="1" dirty="0">
                        <a:latin typeface="Times New Roman" pitchFamily="18" charset="0"/>
                        <a:cs typeface="Times New Roman" pitchFamily="18" charset="0"/>
                      </a:endParaRPr>
                    </a:p>
                  </a:txBody>
                  <a:tcPr/>
                </a:tc>
                <a:tc>
                  <a:txBody>
                    <a:bodyPr/>
                    <a:lstStyle/>
                    <a:p>
                      <a:endParaRPr lang="ru-RU" b="1" dirty="0">
                        <a:latin typeface="Times New Roman" pitchFamily="18" charset="0"/>
                        <a:cs typeface="Times New Roman" pitchFamily="18" charset="0"/>
                      </a:endParaRPr>
                    </a:p>
                  </a:txBody>
                  <a:tcPr/>
                </a:tc>
                <a:tc>
                  <a:txBody>
                    <a:bodyPr/>
                    <a:lstStyle/>
                    <a:p>
                      <a:endParaRPr lang="ru-RU" b="1">
                        <a:latin typeface="Times New Roman" pitchFamily="18" charset="0"/>
                        <a:cs typeface="Times New Roman" pitchFamily="18" charset="0"/>
                      </a:endParaRPr>
                    </a:p>
                  </a:txBody>
                  <a:tcPr>
                    <a:lnB w="12700" cap="flat" cmpd="sng" algn="ctr">
                      <a:solidFill>
                        <a:schemeClr val="tx1"/>
                      </a:solidFill>
                      <a:prstDash val="solid"/>
                      <a:round/>
                      <a:headEnd type="none" w="med" len="med"/>
                      <a:tailEnd type="none" w="med" len="med"/>
                    </a:lnB>
                  </a:tcPr>
                </a:tc>
                <a:tc>
                  <a:txBody>
                    <a:bodyPr/>
                    <a:lstStyle/>
                    <a:p>
                      <a:endParaRPr lang="ru-RU" b="1">
                        <a:latin typeface="Times New Roman" pitchFamily="18" charset="0"/>
                        <a:cs typeface="Times New Roman" pitchFamily="18" charset="0"/>
                      </a:endParaRPr>
                    </a:p>
                  </a:txBody>
                  <a:tcPr/>
                </a:tc>
                <a:tc>
                  <a:txBody>
                    <a:bodyPr/>
                    <a:lstStyle/>
                    <a:p>
                      <a:endParaRPr lang="ru-RU" b="1" dirty="0">
                        <a:latin typeface="Times New Roman" pitchFamily="18" charset="0"/>
                        <a:cs typeface="Times New Roman" pitchFamily="18" charset="0"/>
                      </a:endParaRPr>
                    </a:p>
                  </a:txBody>
                  <a:tcPr/>
                </a:tc>
                <a:tc>
                  <a:txBody>
                    <a:bodyPr/>
                    <a:lstStyle/>
                    <a:p>
                      <a:endParaRPr lang="ru-RU" b="1">
                        <a:latin typeface="Times New Roman" pitchFamily="18" charset="0"/>
                        <a:cs typeface="Times New Roman" pitchFamily="18" charset="0"/>
                      </a:endParaRPr>
                    </a:p>
                  </a:txBody>
                  <a:tcPr/>
                </a:tc>
                <a:tc>
                  <a:txBody>
                    <a:bodyPr/>
                    <a:lstStyle/>
                    <a:p>
                      <a:endParaRPr lang="ru-RU" b="1">
                        <a:latin typeface="Times New Roman" pitchFamily="18" charset="0"/>
                        <a:cs typeface="Times New Roman" pitchFamily="18" charset="0"/>
                      </a:endParaRPr>
                    </a:p>
                  </a:txBody>
                  <a:tcPr/>
                </a:tc>
                <a:tc>
                  <a:txBody>
                    <a:bodyPr/>
                    <a:lstStyle/>
                    <a:p>
                      <a:endParaRPr lang="ru-RU" b="1">
                        <a:latin typeface="Times New Roman" pitchFamily="18" charset="0"/>
                        <a:cs typeface="Times New Roman" pitchFamily="18" charset="0"/>
                      </a:endParaRPr>
                    </a:p>
                  </a:txBody>
                  <a:tcPr/>
                </a:tc>
                <a:tc>
                  <a:txBody>
                    <a:bodyPr/>
                    <a:lstStyle/>
                    <a:p>
                      <a:endParaRPr lang="ru-RU" b="1">
                        <a:latin typeface="Times New Roman" pitchFamily="18" charset="0"/>
                        <a:cs typeface="Times New Roman" pitchFamily="18" charset="0"/>
                      </a:endParaRPr>
                    </a:p>
                  </a:txBody>
                  <a:tcPr/>
                </a:tc>
                <a:tc>
                  <a:txBody>
                    <a:bodyPr/>
                    <a:lstStyle/>
                    <a:p>
                      <a:endParaRPr lang="ru-RU" b="1">
                        <a:latin typeface="Times New Roman" pitchFamily="18" charset="0"/>
                        <a:cs typeface="Times New Roman" pitchFamily="18" charset="0"/>
                      </a:endParaRPr>
                    </a:p>
                  </a:txBody>
                  <a:tcPr/>
                </a:tc>
                <a:tc>
                  <a:txBody>
                    <a:bodyPr/>
                    <a:lstStyle/>
                    <a:p>
                      <a:endParaRPr lang="ru-RU" b="1">
                        <a:latin typeface="Times New Roman" pitchFamily="18" charset="0"/>
                        <a:cs typeface="Times New Roman" pitchFamily="18" charset="0"/>
                      </a:endParaRPr>
                    </a:p>
                  </a:txBody>
                  <a:tcPr/>
                </a:tc>
              </a:tr>
              <a:tr h="370840">
                <a:tc>
                  <a:txBody>
                    <a:bodyPr/>
                    <a:lstStyle/>
                    <a:p>
                      <a:r>
                        <a:rPr lang="uk-UA" b="1" dirty="0" smtClean="0">
                          <a:latin typeface="Times New Roman" pitchFamily="18" charset="0"/>
                          <a:cs typeface="Times New Roman" pitchFamily="18" charset="0"/>
                        </a:rPr>
                        <a:t>В</a:t>
                      </a:r>
                      <a:endParaRPr lang="ru-RU" b="1" dirty="0">
                        <a:latin typeface="Times New Roman" pitchFamily="18" charset="0"/>
                        <a:cs typeface="Times New Roman" pitchFamily="18" charset="0"/>
                      </a:endParaRPr>
                    </a:p>
                  </a:txBody>
                  <a:tcPr/>
                </a:tc>
                <a:tc>
                  <a:txBody>
                    <a:bodyPr/>
                    <a:lstStyle/>
                    <a:p>
                      <a:endParaRPr lang="ru-RU" b="1">
                        <a:latin typeface="Times New Roman" pitchFamily="18" charset="0"/>
                        <a:cs typeface="Times New Roman" pitchFamily="18" charset="0"/>
                      </a:endParaRPr>
                    </a:p>
                  </a:txBody>
                  <a:tcPr/>
                </a:tc>
                <a:tc>
                  <a:txBody>
                    <a:bodyPr/>
                    <a:lstStyle/>
                    <a:p>
                      <a:endParaRPr lang="ru-RU" b="1">
                        <a:latin typeface="Times New Roman" pitchFamily="18" charset="0"/>
                        <a:cs typeface="Times New Roman" pitchFamily="18" charset="0"/>
                      </a:endParaRPr>
                    </a:p>
                  </a:txBody>
                  <a:tcPr/>
                </a:tc>
                <a:tc>
                  <a:txBody>
                    <a:bodyPr/>
                    <a:lstStyle/>
                    <a:p>
                      <a:endParaRPr lang="ru-RU" b="1">
                        <a:latin typeface="Times New Roman" pitchFamily="18" charset="0"/>
                        <a:cs typeface="Times New Roman" pitchFamily="18" charset="0"/>
                      </a:endParaRPr>
                    </a:p>
                  </a:txBody>
                  <a:tcPr>
                    <a:lnR w="12700" cap="flat" cmpd="sng" algn="ctr">
                      <a:solidFill>
                        <a:schemeClr val="tx1"/>
                      </a:solidFill>
                      <a:prstDash val="solid"/>
                      <a:round/>
                      <a:headEnd type="none" w="med" len="med"/>
                      <a:tailEnd type="none" w="med" len="med"/>
                    </a:lnR>
                  </a:tcPr>
                </a:tc>
                <a:tc>
                  <a:txBody>
                    <a:bodyPr/>
                    <a:lstStyle/>
                    <a:p>
                      <a:endParaRPr lang="ru-RU" b="1"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ru-RU" b="1">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tcPr>
                </a:tc>
                <a:tc>
                  <a:txBody>
                    <a:bodyPr/>
                    <a:lstStyle/>
                    <a:p>
                      <a:endParaRPr lang="ru-RU" b="1">
                        <a:latin typeface="Times New Roman" pitchFamily="18" charset="0"/>
                        <a:cs typeface="Times New Roman" pitchFamily="18" charset="0"/>
                      </a:endParaRPr>
                    </a:p>
                  </a:txBody>
                  <a:tcPr/>
                </a:tc>
                <a:tc>
                  <a:txBody>
                    <a:bodyPr/>
                    <a:lstStyle/>
                    <a:p>
                      <a:endParaRPr lang="ru-RU" b="1" dirty="0">
                        <a:latin typeface="Times New Roman" pitchFamily="18" charset="0"/>
                        <a:cs typeface="Times New Roman" pitchFamily="18" charset="0"/>
                      </a:endParaRPr>
                    </a:p>
                  </a:txBody>
                  <a:tcPr/>
                </a:tc>
                <a:tc>
                  <a:txBody>
                    <a:bodyPr/>
                    <a:lstStyle/>
                    <a:p>
                      <a:endParaRPr lang="ru-RU" b="1">
                        <a:latin typeface="Times New Roman" pitchFamily="18" charset="0"/>
                        <a:cs typeface="Times New Roman" pitchFamily="18" charset="0"/>
                      </a:endParaRPr>
                    </a:p>
                  </a:txBody>
                  <a:tcPr/>
                </a:tc>
                <a:tc>
                  <a:txBody>
                    <a:bodyPr/>
                    <a:lstStyle/>
                    <a:p>
                      <a:endParaRPr lang="ru-RU" b="1">
                        <a:latin typeface="Times New Roman" pitchFamily="18" charset="0"/>
                        <a:cs typeface="Times New Roman" pitchFamily="18" charset="0"/>
                      </a:endParaRPr>
                    </a:p>
                  </a:txBody>
                  <a:tcPr/>
                </a:tc>
                <a:tc>
                  <a:txBody>
                    <a:bodyPr/>
                    <a:lstStyle/>
                    <a:p>
                      <a:endParaRPr lang="ru-RU" b="1">
                        <a:latin typeface="Times New Roman" pitchFamily="18" charset="0"/>
                        <a:cs typeface="Times New Roman" pitchFamily="18" charset="0"/>
                      </a:endParaRPr>
                    </a:p>
                  </a:txBody>
                  <a:tcPr/>
                </a:tc>
                <a:tc>
                  <a:txBody>
                    <a:bodyPr/>
                    <a:lstStyle/>
                    <a:p>
                      <a:endParaRPr lang="ru-RU" b="1">
                        <a:latin typeface="Times New Roman" pitchFamily="18" charset="0"/>
                        <a:cs typeface="Times New Roman" pitchFamily="18" charset="0"/>
                      </a:endParaRPr>
                    </a:p>
                  </a:txBody>
                  <a:tcPr/>
                </a:tc>
                <a:tc>
                  <a:txBody>
                    <a:bodyPr/>
                    <a:lstStyle/>
                    <a:p>
                      <a:endParaRPr lang="ru-RU" b="1">
                        <a:latin typeface="Times New Roman" pitchFamily="18" charset="0"/>
                        <a:cs typeface="Times New Roman" pitchFamily="18" charset="0"/>
                      </a:endParaRPr>
                    </a:p>
                  </a:txBody>
                  <a:tcPr/>
                </a:tc>
              </a:tr>
              <a:tr h="370840">
                <a:tc>
                  <a:txBody>
                    <a:bodyPr/>
                    <a:lstStyle/>
                    <a:p>
                      <a:r>
                        <a:rPr lang="uk-UA" b="1" dirty="0" smtClean="0">
                          <a:latin typeface="Times New Roman" pitchFamily="18" charset="0"/>
                          <a:cs typeface="Times New Roman" pitchFamily="18" charset="0"/>
                        </a:rPr>
                        <a:t>Г</a:t>
                      </a:r>
                      <a:endParaRPr lang="ru-RU" b="1" dirty="0">
                        <a:latin typeface="Times New Roman" pitchFamily="18" charset="0"/>
                        <a:cs typeface="Times New Roman" pitchFamily="18" charset="0"/>
                      </a:endParaRPr>
                    </a:p>
                  </a:txBody>
                  <a:tcPr/>
                </a:tc>
                <a:tc>
                  <a:txBody>
                    <a:bodyPr/>
                    <a:lstStyle/>
                    <a:p>
                      <a:endParaRPr lang="ru-RU" b="1">
                        <a:latin typeface="Times New Roman" pitchFamily="18" charset="0"/>
                        <a:cs typeface="Times New Roman" pitchFamily="18" charset="0"/>
                      </a:endParaRPr>
                    </a:p>
                  </a:txBody>
                  <a:tcPr/>
                </a:tc>
                <a:tc>
                  <a:txBody>
                    <a:bodyPr/>
                    <a:lstStyle/>
                    <a:p>
                      <a:endParaRPr lang="ru-RU" b="1">
                        <a:latin typeface="Times New Roman" pitchFamily="18" charset="0"/>
                        <a:cs typeface="Times New Roman" pitchFamily="18" charset="0"/>
                      </a:endParaRPr>
                    </a:p>
                  </a:txBody>
                  <a:tcPr/>
                </a:tc>
                <a:tc>
                  <a:txBody>
                    <a:bodyPr/>
                    <a:lstStyle/>
                    <a:p>
                      <a:endParaRPr lang="ru-RU" b="1" dirty="0">
                        <a:latin typeface="Times New Roman" pitchFamily="18" charset="0"/>
                        <a:cs typeface="Times New Roman" pitchFamily="18" charset="0"/>
                      </a:endParaRPr>
                    </a:p>
                  </a:txBody>
                  <a:tcPr/>
                </a:tc>
                <a:tc>
                  <a:txBody>
                    <a:bodyPr/>
                    <a:lstStyle/>
                    <a:p>
                      <a:endParaRPr lang="ru-RU" b="1">
                        <a:latin typeface="Times New Roman" pitchFamily="18" charset="0"/>
                        <a:cs typeface="Times New Roman" pitchFamily="18" charset="0"/>
                      </a:endParaRPr>
                    </a:p>
                  </a:txBody>
                  <a:tcPr>
                    <a:lnT w="12700" cap="flat" cmpd="sng" algn="ctr">
                      <a:solidFill>
                        <a:schemeClr val="tx1"/>
                      </a:solidFill>
                      <a:prstDash val="solid"/>
                      <a:round/>
                      <a:headEnd type="none" w="med" len="med"/>
                      <a:tailEnd type="none" w="med" len="med"/>
                    </a:lnT>
                  </a:tcPr>
                </a:tc>
                <a:tc>
                  <a:txBody>
                    <a:bodyPr/>
                    <a:lstStyle/>
                    <a:p>
                      <a:endParaRPr lang="ru-RU" b="1" dirty="0">
                        <a:latin typeface="Times New Roman" pitchFamily="18" charset="0"/>
                        <a:cs typeface="Times New Roman" pitchFamily="18" charset="0"/>
                      </a:endParaRPr>
                    </a:p>
                  </a:txBody>
                  <a:tcPr/>
                </a:tc>
                <a:tc>
                  <a:txBody>
                    <a:bodyPr/>
                    <a:lstStyle/>
                    <a:p>
                      <a:endParaRPr lang="ru-RU" b="1">
                        <a:latin typeface="Times New Roman" pitchFamily="18" charset="0"/>
                        <a:cs typeface="Times New Roman" pitchFamily="18" charset="0"/>
                      </a:endParaRPr>
                    </a:p>
                  </a:txBody>
                  <a:tcPr/>
                </a:tc>
                <a:tc>
                  <a:txBody>
                    <a:bodyPr/>
                    <a:lstStyle/>
                    <a:p>
                      <a:endParaRPr lang="ru-RU" b="1">
                        <a:latin typeface="Times New Roman" pitchFamily="18" charset="0"/>
                        <a:cs typeface="Times New Roman" pitchFamily="18" charset="0"/>
                      </a:endParaRPr>
                    </a:p>
                  </a:txBody>
                  <a:tcPr/>
                </a:tc>
                <a:tc>
                  <a:txBody>
                    <a:bodyPr/>
                    <a:lstStyle/>
                    <a:p>
                      <a:endParaRPr lang="ru-RU" b="1" dirty="0">
                        <a:latin typeface="Times New Roman" pitchFamily="18" charset="0"/>
                        <a:cs typeface="Times New Roman" pitchFamily="18" charset="0"/>
                      </a:endParaRPr>
                    </a:p>
                  </a:txBody>
                  <a:tcPr/>
                </a:tc>
                <a:tc>
                  <a:txBody>
                    <a:bodyPr/>
                    <a:lstStyle/>
                    <a:p>
                      <a:endParaRPr lang="ru-RU" b="1" dirty="0">
                        <a:latin typeface="Times New Roman" pitchFamily="18" charset="0"/>
                        <a:cs typeface="Times New Roman" pitchFamily="18" charset="0"/>
                      </a:endParaRPr>
                    </a:p>
                  </a:txBody>
                  <a:tcPr/>
                </a:tc>
                <a:tc>
                  <a:txBody>
                    <a:bodyPr/>
                    <a:lstStyle/>
                    <a:p>
                      <a:endParaRPr lang="ru-RU" b="1" dirty="0">
                        <a:latin typeface="Times New Roman" pitchFamily="18" charset="0"/>
                        <a:cs typeface="Times New Roman" pitchFamily="18" charset="0"/>
                      </a:endParaRPr>
                    </a:p>
                  </a:txBody>
                  <a:tcPr/>
                </a:tc>
                <a:tc>
                  <a:txBody>
                    <a:bodyPr/>
                    <a:lstStyle/>
                    <a:p>
                      <a:endParaRPr lang="ru-RU" b="1" dirty="0">
                        <a:latin typeface="Times New Roman" pitchFamily="18" charset="0"/>
                        <a:cs typeface="Times New Roman" pitchFamily="18" charset="0"/>
                      </a:endParaRPr>
                    </a:p>
                  </a:txBody>
                  <a:tcPr/>
                </a:tc>
                <a:tc>
                  <a:txBody>
                    <a:bodyPr/>
                    <a:lstStyle/>
                    <a:p>
                      <a:endParaRPr lang="ru-RU" b="1" dirty="0">
                        <a:latin typeface="Times New Roman" pitchFamily="18" charset="0"/>
                        <a:cs typeface="Times New Roman" pitchFamily="18" charset="0"/>
                      </a:endParaRPr>
                    </a:p>
                  </a:txBody>
                  <a:tcPr/>
                </a:tc>
              </a:tr>
            </a:tbl>
          </a:graphicData>
        </a:graphic>
      </p:graphicFrame>
      <p:cxnSp>
        <p:nvCxnSpPr>
          <p:cNvPr id="13" name="Прямая соединительная линия 12"/>
          <p:cNvCxnSpPr/>
          <p:nvPr/>
        </p:nvCxnSpPr>
        <p:spPr>
          <a:xfrm flipH="1">
            <a:off x="1403648" y="1772816"/>
            <a:ext cx="576064" cy="360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Прямая соединительная линия 14"/>
          <p:cNvCxnSpPr/>
          <p:nvPr/>
        </p:nvCxnSpPr>
        <p:spPr>
          <a:xfrm>
            <a:off x="1403648" y="1772816"/>
            <a:ext cx="648072" cy="360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Прямая соединительная линия 15"/>
          <p:cNvCxnSpPr/>
          <p:nvPr/>
        </p:nvCxnSpPr>
        <p:spPr>
          <a:xfrm>
            <a:off x="2627784" y="1772816"/>
            <a:ext cx="648072" cy="360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1979712" y="2132856"/>
            <a:ext cx="648072" cy="360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Прямая соединительная линия 17"/>
          <p:cNvCxnSpPr/>
          <p:nvPr/>
        </p:nvCxnSpPr>
        <p:spPr>
          <a:xfrm flipH="1">
            <a:off x="2051720" y="2132856"/>
            <a:ext cx="576064" cy="360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Прямая соединительная линия 18"/>
          <p:cNvCxnSpPr/>
          <p:nvPr/>
        </p:nvCxnSpPr>
        <p:spPr>
          <a:xfrm flipH="1">
            <a:off x="2627784" y="1772816"/>
            <a:ext cx="576064" cy="360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Прямая соединительная линия 19"/>
          <p:cNvCxnSpPr/>
          <p:nvPr/>
        </p:nvCxnSpPr>
        <p:spPr>
          <a:xfrm flipH="1">
            <a:off x="3275856" y="2132856"/>
            <a:ext cx="576064" cy="360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Прямая соединительная линия 20"/>
          <p:cNvCxnSpPr/>
          <p:nvPr/>
        </p:nvCxnSpPr>
        <p:spPr>
          <a:xfrm flipH="1">
            <a:off x="3851920" y="1772816"/>
            <a:ext cx="576064" cy="360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flipH="1">
            <a:off x="7452320" y="2852936"/>
            <a:ext cx="576064" cy="360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Прямая соединительная линия 22"/>
          <p:cNvCxnSpPr/>
          <p:nvPr/>
        </p:nvCxnSpPr>
        <p:spPr>
          <a:xfrm flipH="1">
            <a:off x="8028384" y="2492896"/>
            <a:ext cx="576064" cy="360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Прямая соединительная линия 23"/>
          <p:cNvCxnSpPr/>
          <p:nvPr/>
        </p:nvCxnSpPr>
        <p:spPr>
          <a:xfrm flipH="1">
            <a:off x="6804248" y="2132856"/>
            <a:ext cx="576064" cy="360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Прямая соединительная линия 24"/>
          <p:cNvCxnSpPr/>
          <p:nvPr/>
        </p:nvCxnSpPr>
        <p:spPr>
          <a:xfrm flipH="1">
            <a:off x="6228184" y="2132856"/>
            <a:ext cx="576064" cy="360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Прямая соединительная линия 25"/>
          <p:cNvCxnSpPr/>
          <p:nvPr/>
        </p:nvCxnSpPr>
        <p:spPr>
          <a:xfrm flipH="1">
            <a:off x="5652120" y="2852936"/>
            <a:ext cx="576064" cy="360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Прямая соединительная линия 26"/>
          <p:cNvCxnSpPr/>
          <p:nvPr/>
        </p:nvCxnSpPr>
        <p:spPr>
          <a:xfrm flipH="1">
            <a:off x="5004048" y="2852936"/>
            <a:ext cx="576064" cy="360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Прямая соединительная линия 27"/>
          <p:cNvCxnSpPr/>
          <p:nvPr/>
        </p:nvCxnSpPr>
        <p:spPr>
          <a:xfrm flipH="1">
            <a:off x="4427984" y="2852936"/>
            <a:ext cx="576064" cy="360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Прямая соединительная линия 28"/>
          <p:cNvCxnSpPr/>
          <p:nvPr/>
        </p:nvCxnSpPr>
        <p:spPr>
          <a:xfrm>
            <a:off x="6732240" y="2132856"/>
            <a:ext cx="648072" cy="360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Прямая соединительная линия 29"/>
          <p:cNvCxnSpPr/>
          <p:nvPr/>
        </p:nvCxnSpPr>
        <p:spPr>
          <a:xfrm>
            <a:off x="6156176" y="2132856"/>
            <a:ext cx="648072" cy="360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Прямая соединительная линия 30"/>
          <p:cNvCxnSpPr/>
          <p:nvPr/>
        </p:nvCxnSpPr>
        <p:spPr>
          <a:xfrm>
            <a:off x="7884368" y="2492896"/>
            <a:ext cx="648072" cy="360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Прямая соединительная линия 31"/>
          <p:cNvCxnSpPr/>
          <p:nvPr/>
        </p:nvCxnSpPr>
        <p:spPr>
          <a:xfrm>
            <a:off x="7380312" y="2852936"/>
            <a:ext cx="648072" cy="360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Прямая соединительная линия 32"/>
          <p:cNvCxnSpPr/>
          <p:nvPr/>
        </p:nvCxnSpPr>
        <p:spPr>
          <a:xfrm>
            <a:off x="5580112" y="2852936"/>
            <a:ext cx="648072" cy="360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Прямая соединительная линия 33"/>
          <p:cNvCxnSpPr/>
          <p:nvPr/>
        </p:nvCxnSpPr>
        <p:spPr>
          <a:xfrm>
            <a:off x="4932040" y="2852936"/>
            <a:ext cx="648072" cy="360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Прямая соединительная линия 34"/>
          <p:cNvCxnSpPr/>
          <p:nvPr/>
        </p:nvCxnSpPr>
        <p:spPr>
          <a:xfrm>
            <a:off x="4355976" y="2852936"/>
            <a:ext cx="648072" cy="360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Прямая соединительная линия 35"/>
          <p:cNvCxnSpPr/>
          <p:nvPr/>
        </p:nvCxnSpPr>
        <p:spPr>
          <a:xfrm>
            <a:off x="3203848" y="2132856"/>
            <a:ext cx="648072" cy="360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Прямая соединительная линия 36"/>
          <p:cNvCxnSpPr/>
          <p:nvPr/>
        </p:nvCxnSpPr>
        <p:spPr>
          <a:xfrm>
            <a:off x="3779912" y="1772816"/>
            <a:ext cx="648072" cy="3600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Прямоугольник 37"/>
          <p:cNvSpPr/>
          <p:nvPr/>
        </p:nvSpPr>
        <p:spPr>
          <a:xfrm>
            <a:off x="1259632" y="404664"/>
            <a:ext cx="7560840" cy="923330"/>
          </a:xfrm>
          <a:prstGeom prst="rect">
            <a:avLst/>
          </a:prstGeom>
          <a:noFill/>
        </p:spPr>
        <p:txBody>
          <a:bodyPr wrap="square" lIns="91440" tIns="45720" rIns="91440" bIns="45720">
            <a:spAutoFit/>
          </a:bodyPr>
          <a:lstStyle/>
          <a:p>
            <a:pPr algn="ctr"/>
            <a:r>
              <a:rPr lang="uk-UA"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ВІДПОВІДІ </a:t>
            </a:r>
            <a:r>
              <a:rPr lang="uk-UA"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ДО ТЕСТУ </a:t>
            </a:r>
            <a:endParaRPr lang="ru-RU"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0" descr="http://obzorcasino.org/Image/BigImage/cubik.gif"/>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51520" y="476672"/>
            <a:ext cx="744562" cy="792088"/>
          </a:xfrm>
          <a:prstGeom prst="rect">
            <a:avLst/>
          </a:prstGeom>
          <a:noFill/>
        </p:spPr>
      </p:pic>
      <p:pic>
        <p:nvPicPr>
          <p:cNvPr id="13" name="Picture 10" descr="http://obzorcasino.org/Image/BigImage/cubik.gif"/>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6736293">
            <a:off x="674085" y="502661"/>
            <a:ext cx="740281" cy="787533"/>
          </a:xfrm>
          <a:prstGeom prst="rect">
            <a:avLst/>
          </a:prstGeom>
          <a:noFill/>
        </p:spPr>
      </p:pic>
      <p:sp>
        <p:nvSpPr>
          <p:cNvPr id="16" name="Багетная рамка 15"/>
          <p:cNvSpPr/>
          <p:nvPr/>
        </p:nvSpPr>
        <p:spPr>
          <a:xfrm>
            <a:off x="0" y="0"/>
            <a:ext cx="9144000" cy="6858000"/>
          </a:xfrm>
          <a:prstGeom prst="bevel">
            <a:avLst>
              <a:gd name="adj" fmla="val 4295"/>
            </a:avLst>
          </a:prstGeom>
          <a:noFill/>
          <a:ln w="85725" cmpd="tri">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7" name="Рисунок 16"/>
          <p:cNvPicPr/>
          <p:nvPr/>
        </p:nvPicPr>
        <p:blipFill>
          <a:blip r:embed="rId3" cstate="print"/>
          <a:srcRect/>
          <a:stretch>
            <a:fillRect/>
          </a:stretch>
        </p:blipFill>
        <p:spPr bwMode="auto">
          <a:xfrm>
            <a:off x="395536" y="2852936"/>
            <a:ext cx="3561581" cy="2520280"/>
          </a:xfrm>
          <a:prstGeom prst="rect">
            <a:avLst/>
          </a:prstGeom>
          <a:noFill/>
          <a:ln w="9525">
            <a:noFill/>
            <a:miter lim="800000"/>
            <a:headEnd/>
            <a:tailEnd/>
          </a:ln>
        </p:spPr>
      </p:pic>
      <p:sp>
        <p:nvSpPr>
          <p:cNvPr id="18" name="Прямоугольник 17"/>
          <p:cNvSpPr/>
          <p:nvPr/>
        </p:nvSpPr>
        <p:spPr>
          <a:xfrm>
            <a:off x="1475656" y="332656"/>
            <a:ext cx="6458820" cy="923330"/>
          </a:xfrm>
          <a:prstGeom prst="rect">
            <a:avLst/>
          </a:prstGeom>
          <a:noFill/>
        </p:spPr>
        <p:txBody>
          <a:bodyPr wrap="none" lIns="91440" tIns="45720" rIns="91440" bIns="45720">
            <a:spAutoFit/>
          </a:bodyPr>
          <a:lstStyle/>
          <a:p>
            <a:pPr algn="ctr"/>
            <a:r>
              <a:rPr lang="uk-UA"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itchFamily="34" charset="0"/>
                <a:cs typeface="Times New Roman" pitchFamily="18" charset="0"/>
              </a:rPr>
              <a:t>Гральний кубик</a:t>
            </a: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itchFamily="34" charset="0"/>
              <a:cs typeface="Times New Roman" pitchFamily="18" charset="0"/>
            </a:endParaRPr>
          </a:p>
        </p:txBody>
      </p:sp>
      <p:sp>
        <p:nvSpPr>
          <p:cNvPr id="1028" name="Rectangle 4"/>
          <p:cNvSpPr>
            <a:spLocks noChangeArrowheads="1"/>
          </p:cNvSpPr>
          <p:nvPr/>
        </p:nvSpPr>
        <p:spPr bwMode="auto">
          <a:xfrm>
            <a:off x="395536" y="1156683"/>
            <a:ext cx="8100392"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uk-UA" sz="3600" b="1" i="0" u="none" strike="noStrike" cap="none" normalizeH="0" baseline="0" dirty="0" smtClean="0">
                <a:ln>
                  <a:noFill/>
                </a:ln>
                <a:solidFill>
                  <a:srgbClr val="0F243E"/>
                </a:solidFill>
                <a:effectLst/>
                <a:latin typeface="Arial" pitchFamily="34" charset="0"/>
                <a:ea typeface="Arial Unicode MS" pitchFamily="34" charset="-128"/>
                <a:cs typeface="Arial" pitchFamily="34" charset="0"/>
              </a:rPr>
              <a:t>Задача №1.</a:t>
            </a:r>
            <a:r>
              <a:rPr kumimoji="0" lang="uk-UA" sz="3600" b="0" i="0" u="none" strike="noStrike" cap="none" normalizeH="0" baseline="0" dirty="0" smtClean="0">
                <a:ln>
                  <a:noFill/>
                </a:ln>
                <a:solidFill>
                  <a:srgbClr val="0F243E"/>
                </a:solidFill>
                <a:effectLst/>
                <a:latin typeface="Arial" pitchFamily="34" charset="0"/>
                <a:ea typeface="Arial Unicode MS" pitchFamily="34" charset="-128"/>
                <a:cs typeface="Arial" pitchFamily="34" charset="0"/>
              </a:rPr>
              <a:t> Гральний кубик підкидають один раз. Знайти </a:t>
            </a:r>
            <a:r>
              <a:rPr lang="uk-UA" sz="3600" dirty="0" smtClean="0">
                <a:solidFill>
                  <a:srgbClr val="0F243E"/>
                </a:solidFill>
                <a:latin typeface="Arial" pitchFamily="34" charset="0"/>
                <a:ea typeface="Arial Unicode MS" pitchFamily="34" charset="-128"/>
                <a:cs typeface="Arial" pitchFamily="34" charset="0"/>
              </a:rPr>
              <a:t>й</a:t>
            </a:r>
            <a:r>
              <a:rPr kumimoji="0" lang="uk-UA" sz="3600" b="0" i="0" u="none" strike="noStrike" cap="none" normalizeH="0" baseline="0" dirty="0" smtClean="0">
                <a:ln>
                  <a:noFill/>
                </a:ln>
                <a:solidFill>
                  <a:srgbClr val="0F243E"/>
                </a:solidFill>
                <a:effectLst/>
                <a:latin typeface="Arial" pitchFamily="34" charset="0"/>
                <a:ea typeface="Arial Unicode MS" pitchFamily="34" charset="-128"/>
                <a:cs typeface="Arial" pitchFamily="34" charset="0"/>
              </a:rPr>
              <a:t>мовірність наступних подій:</a:t>
            </a:r>
            <a:endParaRPr kumimoji="0" lang="uk-UA" sz="3600" b="0" i="0" u="none" strike="noStrike" cap="none" normalizeH="0" baseline="0" dirty="0" smtClean="0">
              <a:ln>
                <a:noFill/>
              </a:ln>
              <a:solidFill>
                <a:schemeClr val="tx1"/>
              </a:solidFill>
              <a:effectLst/>
              <a:latin typeface="Arial" pitchFamily="34" charset="0"/>
              <a:cs typeface="Arial" pitchFamily="34" charset="0"/>
            </a:endParaRPr>
          </a:p>
        </p:txBody>
      </p:sp>
      <p:sp>
        <p:nvSpPr>
          <p:cNvPr id="1029" name="Rectangle 5"/>
          <p:cNvSpPr>
            <a:spLocks noChangeArrowheads="1"/>
          </p:cNvSpPr>
          <p:nvPr/>
        </p:nvSpPr>
        <p:spPr bwMode="auto">
          <a:xfrm>
            <a:off x="3491880" y="2833080"/>
            <a:ext cx="5544616"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defTabSz="914400" rtl="0" eaLnBrk="1" fontAlgn="base" latinLnBrk="0" hangingPunct="1">
              <a:lnSpc>
                <a:spcPct val="100000"/>
              </a:lnSpc>
              <a:spcBef>
                <a:spcPct val="0"/>
              </a:spcBef>
              <a:spcAft>
                <a:spcPct val="0"/>
              </a:spcAft>
              <a:buClrTx/>
              <a:buSzTx/>
              <a:buFontTx/>
              <a:buNone/>
              <a:tabLst/>
            </a:pPr>
            <a:r>
              <a:rPr kumimoji="0" lang="uk-UA" sz="2400" b="1" i="0" u="none" strike="noStrike" cap="none" normalizeH="0" baseline="0" dirty="0" smtClean="0">
                <a:ln>
                  <a:noFill/>
                </a:ln>
                <a:solidFill>
                  <a:srgbClr val="0F243E"/>
                </a:solidFill>
                <a:effectLst/>
                <a:latin typeface="Arial" pitchFamily="34" charset="0"/>
                <a:ea typeface="Arial Unicode MS" pitchFamily="34" charset="-128"/>
                <a:cs typeface="Arial" pitchFamily="34" charset="0"/>
              </a:rPr>
              <a:t>а)випадає 1очко (подія А);</a:t>
            </a:r>
          </a:p>
          <a:p>
            <a:pPr marL="0" marR="0" lvl="0" indent="450850" defTabSz="914400" rtl="0" eaLnBrk="1" fontAlgn="base" latinLnBrk="0" hangingPunct="1">
              <a:lnSpc>
                <a:spcPct val="100000"/>
              </a:lnSpc>
              <a:spcBef>
                <a:spcPct val="0"/>
              </a:spcBef>
              <a:spcAft>
                <a:spcPct val="0"/>
              </a:spcAft>
              <a:buClrTx/>
              <a:buSzTx/>
              <a:buFontTx/>
              <a:buNone/>
              <a:tabLst/>
            </a:pPr>
            <a:endParaRPr kumimoji="0" lang="ru-RU" sz="2400" b="1" i="0" u="none" strike="noStrike" cap="none" normalizeH="0" baseline="0" dirty="0" smtClean="0">
              <a:ln>
                <a:noFill/>
              </a:ln>
              <a:solidFill>
                <a:schemeClr val="tx1"/>
              </a:solidFill>
              <a:effectLst/>
              <a:latin typeface="Arial" pitchFamily="34" charset="0"/>
              <a:cs typeface="Arial" pitchFamily="34" charset="0"/>
            </a:endParaRPr>
          </a:p>
          <a:p>
            <a:pPr marL="0" marR="0" lvl="0" indent="450850" defTabSz="914400" rtl="0" eaLnBrk="0" fontAlgn="base" latinLnBrk="0" hangingPunct="0">
              <a:lnSpc>
                <a:spcPct val="100000"/>
              </a:lnSpc>
              <a:spcBef>
                <a:spcPct val="0"/>
              </a:spcBef>
              <a:spcAft>
                <a:spcPct val="0"/>
              </a:spcAft>
              <a:buClrTx/>
              <a:buSzTx/>
              <a:buFontTx/>
              <a:buNone/>
              <a:tabLst/>
            </a:pPr>
            <a:r>
              <a:rPr kumimoji="0" lang="uk-UA" sz="2400" b="1" i="0" u="none" strike="noStrike" cap="none" normalizeH="0" baseline="0" dirty="0" smtClean="0">
                <a:ln>
                  <a:noFill/>
                </a:ln>
                <a:solidFill>
                  <a:srgbClr val="0F243E"/>
                </a:solidFill>
                <a:effectLst/>
                <a:latin typeface="Arial" pitchFamily="34" charset="0"/>
                <a:ea typeface="Arial Unicode MS" pitchFamily="34" charset="-128"/>
                <a:cs typeface="Arial" pitchFamily="34" charset="0"/>
              </a:rPr>
              <a:t>б)випадає більше 3 очок</a:t>
            </a:r>
            <a:r>
              <a:rPr kumimoji="0" lang="uk-UA" sz="2400" b="1" i="0" u="none" strike="noStrike" cap="none" normalizeH="0" dirty="0" smtClean="0">
                <a:ln>
                  <a:noFill/>
                </a:ln>
                <a:solidFill>
                  <a:srgbClr val="0F243E"/>
                </a:solidFill>
                <a:effectLst/>
                <a:latin typeface="Arial" pitchFamily="34" charset="0"/>
                <a:ea typeface="Arial Unicode MS" pitchFamily="34" charset="-128"/>
                <a:cs typeface="Arial" pitchFamily="34" charset="0"/>
              </a:rPr>
              <a:t> </a:t>
            </a:r>
            <a:r>
              <a:rPr kumimoji="0" lang="uk-UA" sz="2400" b="1" i="0" u="none" strike="noStrike" cap="none" normalizeH="0" baseline="0" dirty="0" smtClean="0">
                <a:ln>
                  <a:noFill/>
                </a:ln>
                <a:solidFill>
                  <a:srgbClr val="0F243E"/>
                </a:solidFill>
                <a:effectLst/>
                <a:latin typeface="Arial" pitchFamily="34" charset="0"/>
                <a:ea typeface="Arial Unicode MS" pitchFamily="34" charset="-128"/>
                <a:cs typeface="Arial" pitchFamily="34" charset="0"/>
              </a:rPr>
              <a:t>(В);</a:t>
            </a:r>
          </a:p>
          <a:p>
            <a:pPr marL="0" marR="0" lvl="0" indent="450850" defTabSz="914400" rtl="0" eaLnBrk="0" fontAlgn="base" latinLnBrk="0" hangingPunct="0">
              <a:lnSpc>
                <a:spcPct val="100000"/>
              </a:lnSpc>
              <a:spcBef>
                <a:spcPct val="0"/>
              </a:spcBef>
              <a:spcAft>
                <a:spcPct val="0"/>
              </a:spcAft>
              <a:buClrTx/>
              <a:buSzTx/>
              <a:buFontTx/>
              <a:buNone/>
              <a:tabLst/>
            </a:pPr>
            <a:endParaRPr kumimoji="0" lang="ru-RU" sz="2400" b="1" i="0" u="none" strike="noStrike" cap="none" normalizeH="0" baseline="0" dirty="0" smtClean="0">
              <a:ln>
                <a:noFill/>
              </a:ln>
              <a:solidFill>
                <a:schemeClr val="tx1"/>
              </a:solidFill>
              <a:effectLst/>
              <a:latin typeface="Arial" pitchFamily="34" charset="0"/>
              <a:cs typeface="Arial" pitchFamily="34" charset="0"/>
            </a:endParaRPr>
          </a:p>
          <a:p>
            <a:pPr lvl="0" indent="450850" eaLnBrk="0" fontAlgn="base" hangingPunct="0">
              <a:spcBef>
                <a:spcPct val="0"/>
              </a:spcBef>
              <a:spcAft>
                <a:spcPct val="0"/>
              </a:spcAft>
            </a:pPr>
            <a:r>
              <a:rPr kumimoji="0" lang="uk-UA" sz="2400" b="1" i="0" u="none" strike="noStrike" cap="none" normalizeH="0" baseline="0" dirty="0" smtClean="0">
                <a:ln>
                  <a:noFill/>
                </a:ln>
                <a:solidFill>
                  <a:srgbClr val="0F243E"/>
                </a:solidFill>
                <a:effectLst/>
                <a:latin typeface="Arial" pitchFamily="34" charset="0"/>
                <a:ea typeface="Arial Unicode MS" pitchFamily="34" charset="-128"/>
                <a:cs typeface="Arial" pitchFamily="34" charset="0"/>
              </a:rPr>
              <a:t>в)випадає  не більше 4 </a:t>
            </a:r>
            <a:r>
              <a:rPr lang="uk-UA" sz="2400" b="1" dirty="0" smtClean="0">
                <a:solidFill>
                  <a:srgbClr val="0F243E"/>
                </a:solidFill>
                <a:latin typeface="Arial" pitchFamily="34" charset="0"/>
                <a:ea typeface="Arial Unicode MS" pitchFamily="34" charset="-128"/>
                <a:cs typeface="Arial" pitchFamily="34" charset="0"/>
              </a:rPr>
              <a:t>очок (С); </a:t>
            </a:r>
            <a:endParaRPr kumimoji="0" lang="ru-RU" sz="2400" b="1" i="0" u="none" strike="noStrike" cap="none" normalizeH="0" baseline="0" dirty="0" smtClean="0">
              <a:ln>
                <a:noFill/>
              </a:ln>
              <a:solidFill>
                <a:schemeClr val="tx1"/>
              </a:solidFill>
              <a:effectLst/>
              <a:latin typeface="Arial" pitchFamily="34" charset="0"/>
              <a:cs typeface="Arial" pitchFamily="34" charset="0"/>
            </a:endParaRPr>
          </a:p>
          <a:p>
            <a:pPr marL="0" marR="0" lvl="0" indent="450850" defTabSz="914400" rtl="0" eaLnBrk="0" fontAlgn="base" latinLnBrk="0" hangingPunct="0">
              <a:lnSpc>
                <a:spcPct val="100000"/>
              </a:lnSpc>
              <a:spcBef>
                <a:spcPct val="0"/>
              </a:spcBef>
              <a:spcAft>
                <a:spcPct val="0"/>
              </a:spcAft>
              <a:buClrTx/>
              <a:buSzTx/>
              <a:buFontTx/>
              <a:buNone/>
              <a:tabLst/>
            </a:pPr>
            <a:endParaRPr kumimoji="0" lang="uk-UA" sz="2400" b="1" i="0" u="none" strike="noStrike" cap="none" normalizeH="0" baseline="0" dirty="0" smtClean="0">
              <a:ln>
                <a:noFill/>
              </a:ln>
              <a:solidFill>
                <a:srgbClr val="0F243E"/>
              </a:solidFill>
              <a:effectLst/>
              <a:latin typeface="Arial" pitchFamily="34" charset="0"/>
              <a:ea typeface="Arial Unicode MS" pitchFamily="34" charset="-128"/>
              <a:cs typeface="Arial" pitchFamily="34" charset="0"/>
            </a:endParaRPr>
          </a:p>
          <a:p>
            <a:pPr marL="0" marR="0" lvl="0" indent="450850" defTabSz="914400" rtl="0" eaLnBrk="0" fontAlgn="base" latinLnBrk="0" hangingPunct="0">
              <a:lnSpc>
                <a:spcPct val="100000"/>
              </a:lnSpc>
              <a:spcBef>
                <a:spcPct val="0"/>
              </a:spcBef>
              <a:spcAft>
                <a:spcPct val="0"/>
              </a:spcAft>
              <a:buClrTx/>
              <a:buSzTx/>
              <a:buFontTx/>
              <a:buNone/>
              <a:tabLst/>
            </a:pPr>
            <a:r>
              <a:rPr kumimoji="0" lang="uk-UA" sz="2400" b="1" i="0" u="none" strike="noStrike" cap="none" normalizeH="0" baseline="0" dirty="0" smtClean="0">
                <a:ln>
                  <a:noFill/>
                </a:ln>
                <a:solidFill>
                  <a:srgbClr val="0F243E"/>
                </a:solidFill>
                <a:effectLst/>
                <a:latin typeface="Arial" pitchFamily="34" charset="0"/>
                <a:ea typeface="Arial Unicode MS" pitchFamily="34" charset="-128"/>
                <a:cs typeface="Arial" pitchFamily="34" charset="0"/>
              </a:rPr>
              <a:t>г)число  очок, які випали  буде    квадратом натурального числа(</a:t>
            </a:r>
            <a:r>
              <a:rPr kumimoji="0" lang="en-US" sz="2400" b="1" i="0" u="none" strike="noStrike" cap="none" normalizeH="0" baseline="0" dirty="0" smtClean="0">
                <a:ln>
                  <a:noFill/>
                </a:ln>
                <a:solidFill>
                  <a:srgbClr val="0F243E"/>
                </a:solidFill>
                <a:effectLst/>
                <a:latin typeface="Arial" pitchFamily="34" charset="0"/>
                <a:ea typeface="Arial Unicode MS" pitchFamily="34" charset="-128"/>
                <a:cs typeface="Arial" pitchFamily="34" charset="0"/>
              </a:rPr>
              <a:t>D</a:t>
            </a:r>
            <a:r>
              <a:rPr kumimoji="0" lang="uk-UA" sz="2400" b="1" i="0" u="none" strike="noStrike" cap="none" normalizeH="0" baseline="0" dirty="0" smtClean="0">
                <a:ln>
                  <a:noFill/>
                </a:ln>
                <a:solidFill>
                  <a:srgbClr val="0F243E"/>
                </a:solidFill>
                <a:effectLst/>
                <a:latin typeface="Arial" pitchFamily="34" charset="0"/>
                <a:ea typeface="Arial Unicode MS" pitchFamily="34" charset="-128"/>
                <a:cs typeface="Arial" pitchFamily="34" charset="0"/>
              </a:rPr>
              <a:t>).</a:t>
            </a:r>
            <a:endParaRPr kumimoji="0" lang="uk-UA" sz="2400" b="1"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Багетная рамка 5"/>
          <p:cNvSpPr/>
          <p:nvPr/>
        </p:nvSpPr>
        <p:spPr>
          <a:xfrm>
            <a:off x="0" y="0"/>
            <a:ext cx="9144000" cy="6858000"/>
          </a:xfrm>
          <a:prstGeom prst="bevel">
            <a:avLst>
              <a:gd name="adj" fmla="val 4621"/>
            </a:avLst>
          </a:prstGeom>
          <a:noFill/>
          <a:ln w="101600" cmpd="tri">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Picture 10" descr="http://obzorcasino.org/Image/BigImage/cubik.gif"/>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51520" y="476672"/>
            <a:ext cx="744562" cy="792088"/>
          </a:xfrm>
          <a:prstGeom prst="rect">
            <a:avLst/>
          </a:prstGeom>
          <a:noFill/>
        </p:spPr>
      </p:pic>
      <p:pic>
        <p:nvPicPr>
          <p:cNvPr id="8" name="Picture 10" descr="http://obzorcasino.org/Image/BigImage/cubik.gif"/>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rot="6736293">
            <a:off x="674085" y="502661"/>
            <a:ext cx="740281" cy="787533"/>
          </a:xfrm>
          <a:prstGeom prst="rect">
            <a:avLst/>
          </a:prstGeom>
          <a:noFill/>
        </p:spPr>
      </p:pic>
      <p:sp>
        <p:nvSpPr>
          <p:cNvPr id="9" name="Прямоугольник 8"/>
          <p:cNvSpPr/>
          <p:nvPr/>
        </p:nvSpPr>
        <p:spPr>
          <a:xfrm>
            <a:off x="1136164" y="332656"/>
            <a:ext cx="7528023" cy="1323439"/>
          </a:xfrm>
          <a:prstGeom prst="rect">
            <a:avLst/>
          </a:prstGeom>
          <a:noFill/>
        </p:spPr>
        <p:txBody>
          <a:bodyPr wrap="none" lIns="91440" tIns="45720" rIns="91440" bIns="45720">
            <a:spAutoFit/>
          </a:bodyPr>
          <a:lstStyle/>
          <a:p>
            <a:pPr algn="ctr"/>
            <a:r>
              <a:rPr lang="uk-UA" sz="4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itchFamily="34" charset="0"/>
              </a:rPr>
              <a:t>ПЕРЕВІРКА </a:t>
            </a:r>
          </a:p>
          <a:p>
            <a:pPr algn="ctr"/>
            <a:r>
              <a:rPr lang="uk-UA" sz="4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itchFamily="34" charset="0"/>
              </a:rPr>
              <a:t>ДОМАШНОГО ЗАВДАННЯ</a:t>
            </a:r>
            <a:endParaRPr lang="ru-RU" sz="4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itchFamily="34" charset="0"/>
            </a:endParaRPr>
          </a:p>
        </p:txBody>
      </p:sp>
      <p:sp>
        <p:nvSpPr>
          <p:cNvPr id="21" name="Прямоугольник 20"/>
          <p:cNvSpPr/>
          <p:nvPr/>
        </p:nvSpPr>
        <p:spPr>
          <a:xfrm>
            <a:off x="4479635" y="2967335"/>
            <a:ext cx="184730" cy="923330"/>
          </a:xfrm>
          <a:prstGeom prst="rect">
            <a:avLst/>
          </a:prstGeom>
          <a:noFill/>
        </p:spPr>
        <p:txBody>
          <a:bodyPr wrap="none" lIns="91440" tIns="45720" rIns="91440" bIns="45720">
            <a:spAutoFit/>
          </a:bodyPr>
          <a:lstStyle/>
          <a:p>
            <a:pPr algn="ct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graphicFrame>
        <p:nvGraphicFramePr>
          <p:cNvPr id="23" name="Объект 22"/>
          <p:cNvGraphicFramePr>
            <a:graphicFrameLocks noChangeAspect="1"/>
          </p:cNvGraphicFramePr>
          <p:nvPr/>
        </p:nvGraphicFramePr>
        <p:xfrm>
          <a:off x="4514850" y="3321050"/>
          <a:ext cx="114300" cy="215900"/>
        </p:xfrm>
        <a:graphic>
          <a:graphicData uri="http://schemas.openxmlformats.org/presentationml/2006/ole">
            <p:oleObj spid="_x0000_s42000" name="Формула" r:id="rId4" imgW="114120" imgH="215640" progId="Equation.3">
              <p:embed/>
            </p:oleObj>
          </a:graphicData>
        </a:graphic>
      </p:graphicFrame>
      <p:graphicFrame>
        <p:nvGraphicFramePr>
          <p:cNvPr id="24" name="Объект 23"/>
          <p:cNvGraphicFramePr>
            <a:graphicFrameLocks noChangeAspect="1"/>
          </p:cNvGraphicFramePr>
          <p:nvPr/>
        </p:nvGraphicFramePr>
        <p:xfrm>
          <a:off x="4502150" y="3244850"/>
          <a:ext cx="139700" cy="368300"/>
        </p:xfrm>
        <a:graphic>
          <a:graphicData uri="http://schemas.openxmlformats.org/presentationml/2006/ole">
            <p:oleObj spid="_x0000_s42001" name="Формула" r:id="rId5" imgW="139680" imgH="368280" progId="Equation.3">
              <p:embed/>
            </p:oleObj>
          </a:graphicData>
        </a:graphic>
      </p:graphicFrame>
      <p:graphicFrame>
        <p:nvGraphicFramePr>
          <p:cNvPr id="25" name="Объект 24"/>
          <p:cNvGraphicFramePr>
            <a:graphicFrameLocks noChangeAspect="1"/>
          </p:cNvGraphicFramePr>
          <p:nvPr/>
        </p:nvGraphicFramePr>
        <p:xfrm>
          <a:off x="323528" y="2276872"/>
          <a:ext cx="2327498" cy="1079177"/>
        </p:xfrm>
        <a:graphic>
          <a:graphicData uri="http://schemas.openxmlformats.org/presentationml/2006/ole">
            <p:oleObj spid="_x0000_s42002" name="Формула" r:id="rId6" imgW="711000" imgH="330120" progId="Equation.3">
              <p:embed/>
            </p:oleObj>
          </a:graphicData>
        </a:graphic>
      </p:graphicFrame>
      <p:graphicFrame>
        <p:nvGraphicFramePr>
          <p:cNvPr id="26" name="Объект 25"/>
          <p:cNvGraphicFramePr>
            <a:graphicFrameLocks noChangeAspect="1"/>
          </p:cNvGraphicFramePr>
          <p:nvPr/>
        </p:nvGraphicFramePr>
        <p:xfrm>
          <a:off x="2627784" y="2348880"/>
          <a:ext cx="3547873" cy="975959"/>
        </p:xfrm>
        <a:graphic>
          <a:graphicData uri="http://schemas.openxmlformats.org/presentationml/2006/ole">
            <p:oleObj spid="_x0000_s42003" name="Формула" r:id="rId7" imgW="1015920" imgH="279360" progId="Equation.3">
              <p:embed/>
            </p:oleObj>
          </a:graphicData>
        </a:graphic>
      </p:graphicFrame>
      <p:graphicFrame>
        <p:nvGraphicFramePr>
          <p:cNvPr id="27" name="Объект 26"/>
          <p:cNvGraphicFramePr>
            <a:graphicFrameLocks noChangeAspect="1"/>
          </p:cNvGraphicFramePr>
          <p:nvPr/>
        </p:nvGraphicFramePr>
        <p:xfrm>
          <a:off x="6156176" y="2348880"/>
          <a:ext cx="2382811" cy="1008112"/>
        </p:xfrm>
        <a:graphic>
          <a:graphicData uri="http://schemas.openxmlformats.org/presentationml/2006/ole">
            <p:oleObj spid="_x0000_s42004" name="Формула" r:id="rId8" imgW="660240" imgH="279360" progId="Equation.3">
              <p:embed/>
            </p:oleObj>
          </a:graphicData>
        </a:graphic>
      </p:graphicFrame>
      <p:graphicFrame>
        <p:nvGraphicFramePr>
          <p:cNvPr id="28" name="Объект 27"/>
          <p:cNvGraphicFramePr>
            <a:graphicFrameLocks noChangeAspect="1"/>
          </p:cNvGraphicFramePr>
          <p:nvPr/>
        </p:nvGraphicFramePr>
        <p:xfrm>
          <a:off x="467544" y="3501008"/>
          <a:ext cx="3725710" cy="1056382"/>
        </p:xfrm>
        <a:graphic>
          <a:graphicData uri="http://schemas.openxmlformats.org/presentationml/2006/ole">
            <p:oleObj spid="_x0000_s42005" name="Формула" r:id="rId9" imgW="1168200" imgH="330120" progId="Equation.3">
              <p:embed/>
            </p:oleObj>
          </a:graphicData>
        </a:graphic>
      </p:graphicFrame>
      <p:graphicFrame>
        <p:nvGraphicFramePr>
          <p:cNvPr id="29" name="Объект 28"/>
          <p:cNvGraphicFramePr>
            <a:graphicFrameLocks noChangeAspect="1"/>
          </p:cNvGraphicFramePr>
          <p:nvPr/>
        </p:nvGraphicFramePr>
        <p:xfrm>
          <a:off x="5364088" y="3356992"/>
          <a:ext cx="2880320" cy="1225802"/>
        </p:xfrm>
        <a:graphic>
          <a:graphicData uri="http://schemas.openxmlformats.org/presentationml/2006/ole">
            <p:oleObj spid="_x0000_s42006" name="Формула" r:id="rId10" imgW="774360" imgH="330120" progId="Equation.3">
              <p:embed/>
            </p:oleObj>
          </a:graphicData>
        </a:graphic>
      </p:graphicFrame>
      <p:graphicFrame>
        <p:nvGraphicFramePr>
          <p:cNvPr id="30" name="Объект 29"/>
          <p:cNvGraphicFramePr>
            <a:graphicFrameLocks noChangeAspect="1"/>
          </p:cNvGraphicFramePr>
          <p:nvPr/>
        </p:nvGraphicFramePr>
        <p:xfrm>
          <a:off x="611559" y="4725144"/>
          <a:ext cx="3719491" cy="1224136"/>
        </p:xfrm>
        <a:graphic>
          <a:graphicData uri="http://schemas.openxmlformats.org/presentationml/2006/ole">
            <p:oleObj spid="_x0000_s42007" name="Формула" r:id="rId11" imgW="1002960" imgH="330120" progId="Equation.3">
              <p:embed/>
            </p:oleObj>
          </a:graphicData>
        </a:graphic>
      </p:graphicFrame>
      <p:graphicFrame>
        <p:nvGraphicFramePr>
          <p:cNvPr id="31" name="Объект 30"/>
          <p:cNvGraphicFramePr>
            <a:graphicFrameLocks noChangeAspect="1"/>
          </p:cNvGraphicFramePr>
          <p:nvPr/>
        </p:nvGraphicFramePr>
        <p:xfrm>
          <a:off x="4716016" y="4725144"/>
          <a:ext cx="3988135" cy="1080120"/>
        </p:xfrm>
        <a:graphic>
          <a:graphicData uri="http://schemas.openxmlformats.org/presentationml/2006/ole">
            <p:oleObj spid="_x0000_s42008" name="Формула" r:id="rId12" imgW="1218960" imgH="330120" progId="Equation.3">
              <p:embed/>
            </p:oleObj>
          </a:graphicData>
        </a:graphic>
      </p:graphicFrame>
      <p:sp>
        <p:nvSpPr>
          <p:cNvPr id="32" name="Прямоугольник 31"/>
          <p:cNvSpPr/>
          <p:nvPr/>
        </p:nvSpPr>
        <p:spPr>
          <a:xfrm>
            <a:off x="3081435" y="1484784"/>
            <a:ext cx="3225563" cy="646331"/>
          </a:xfrm>
          <a:prstGeom prst="rect">
            <a:avLst/>
          </a:prstGeom>
          <a:noFill/>
        </p:spPr>
        <p:txBody>
          <a:bodyPr wrap="none" lIns="91440" tIns="45720" rIns="91440" bIns="45720">
            <a:spAutoFit/>
          </a:bodyPr>
          <a:lstStyle/>
          <a:p>
            <a:pPr algn="ctr"/>
            <a:r>
              <a:rPr lang="uk-UA" sz="3600" b="1" cap="none" spc="0" dirty="0" smtClean="0">
                <a:ln w="1905"/>
                <a:solidFill>
                  <a:srgbClr val="002060"/>
                </a:solidFill>
                <a:effectLst>
                  <a:innerShdw blurRad="69850" dist="43180" dir="5400000">
                    <a:srgbClr val="000000">
                      <a:alpha val="65000"/>
                    </a:srgbClr>
                  </a:innerShdw>
                </a:effectLst>
                <a:latin typeface="Times New Roman" pitchFamily="18" charset="0"/>
                <a:cs typeface="Times New Roman" pitchFamily="18" charset="0"/>
              </a:rPr>
              <a:t>№1. ЗНАЙТИ:</a:t>
            </a:r>
            <a:endParaRPr lang="ru-RU" sz="3600" b="1" cap="none" spc="0" dirty="0">
              <a:ln w="1905"/>
              <a:solidFill>
                <a:srgbClr val="002060"/>
              </a:solidFill>
              <a:effectLst>
                <a:innerShdw blurRad="69850" dist="43180" dir="5400000">
                  <a:srgbClr val="000000">
                    <a:alpha val="65000"/>
                  </a:srgbClr>
                </a:innerShdw>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0" descr="http://obzorcasino.org/Image/BigImage/cubik.gif"/>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51520" y="476672"/>
            <a:ext cx="744562" cy="792088"/>
          </a:xfrm>
          <a:prstGeom prst="rect">
            <a:avLst/>
          </a:prstGeom>
          <a:noFill/>
        </p:spPr>
      </p:pic>
      <p:sp>
        <p:nvSpPr>
          <p:cNvPr id="2" name="Багетная рамка 1"/>
          <p:cNvSpPr/>
          <p:nvPr/>
        </p:nvSpPr>
        <p:spPr>
          <a:xfrm>
            <a:off x="0" y="0"/>
            <a:ext cx="9144000" cy="6858000"/>
          </a:xfrm>
          <a:prstGeom prst="bevel">
            <a:avLst>
              <a:gd name="adj" fmla="val 4295"/>
            </a:avLst>
          </a:prstGeom>
          <a:noFill/>
          <a:ln w="85725" cmpd="tri">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3" name="Picture 10" descr="http://obzorcasino.org/Image/BigImage/cubik.gif"/>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6736293">
            <a:off x="674085" y="502661"/>
            <a:ext cx="740281" cy="787533"/>
          </a:xfrm>
          <a:prstGeom prst="rect">
            <a:avLst/>
          </a:prstGeom>
          <a:noFill/>
        </p:spPr>
      </p:pic>
      <p:sp>
        <p:nvSpPr>
          <p:cNvPr id="3075" name="Rectangle 3"/>
          <p:cNvSpPr>
            <a:spLocks noChangeArrowheads="1"/>
          </p:cNvSpPr>
          <p:nvPr/>
        </p:nvSpPr>
        <p:spPr bwMode="auto">
          <a:xfrm>
            <a:off x="611560" y="549261"/>
            <a:ext cx="7920880" cy="569386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Розв’язок:</a:t>
            </a:r>
            <a:endParaRPr kumimoji="0" lang="ru-RU" sz="2800" b="1"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uk-UA"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		Всього при цьому експерименті можливе випадання шести цифр, які визначають кількість очок, - 1,2,3,4,5,6. Отже, </a:t>
            </a:r>
            <a:r>
              <a:rPr kumimoji="0" lang="en-US"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n</a:t>
            </a:r>
            <a:r>
              <a:rPr kumimoji="0" lang="uk-UA"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=6.</a:t>
            </a:r>
            <a:endParaRPr kumimoji="0" lang="ru-RU" sz="2800" b="1"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uk-UA"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		</a:t>
            </a:r>
            <a:r>
              <a:rPr kumimoji="0" lang="ru-RU"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а)</a:t>
            </a:r>
            <a:r>
              <a:rPr kumimoji="0" lang="ru-RU" sz="2800" b="1" i="0" u="none" strike="noStrike" cap="none" normalizeH="0" baseline="0" dirty="0" err="1" smtClean="0">
                <a:ln>
                  <a:noFill/>
                </a:ln>
                <a:solidFill>
                  <a:srgbClr val="0F243E"/>
                </a:solidFill>
                <a:effectLst/>
                <a:latin typeface="Times New Roman" pitchFamily="18" charset="0"/>
                <a:ea typeface="Arial Unicode MS" pitchFamily="34" charset="-128"/>
                <a:cs typeface="Times New Roman" pitchFamily="18" charset="0"/>
              </a:rPr>
              <a:t>Множ</a:t>
            </a:r>
            <a:r>
              <a:rPr kumimoji="0" lang="uk-UA" sz="2800" b="1" i="0" u="none" strike="noStrike" cap="none" normalizeH="0" baseline="0" dirty="0" err="1" smtClean="0">
                <a:ln>
                  <a:noFill/>
                </a:ln>
                <a:solidFill>
                  <a:srgbClr val="0F243E"/>
                </a:solidFill>
                <a:effectLst/>
                <a:latin typeface="Times New Roman" pitchFamily="18" charset="0"/>
                <a:ea typeface="Arial Unicode MS" pitchFamily="34" charset="-128"/>
                <a:cs typeface="Times New Roman" pitchFamily="18" charset="0"/>
              </a:rPr>
              <a:t>ина</a:t>
            </a:r>
            <a:r>
              <a:rPr kumimoji="0" lang="uk-UA"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 подій</a:t>
            </a:r>
            <a:r>
              <a:rPr kumimoji="0" lang="ru-RU"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 </a:t>
            </a:r>
            <a:r>
              <a:rPr kumimoji="0" lang="uk-UA"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сприятливих події</a:t>
            </a:r>
            <a:r>
              <a:rPr kumimoji="0" lang="ru-RU"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 А : Р(А)=1/6;</a:t>
            </a:r>
            <a:endParaRPr kumimoji="0" lang="ru-RU" sz="2800" b="1"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		б) </a:t>
            </a:r>
            <a:r>
              <a:rPr kumimoji="0" lang="ru-RU" sz="2800" b="1" i="0" u="none" strike="noStrike" cap="none" normalizeH="0" baseline="0" dirty="0" err="1" smtClean="0">
                <a:ln>
                  <a:noFill/>
                </a:ln>
                <a:solidFill>
                  <a:srgbClr val="0F243E"/>
                </a:solidFill>
                <a:effectLst/>
                <a:latin typeface="Times New Roman" pitchFamily="18" charset="0"/>
                <a:ea typeface="Arial Unicode MS" pitchFamily="34" charset="-128"/>
                <a:cs typeface="Times New Roman" pitchFamily="18" charset="0"/>
              </a:rPr>
              <a:t>Множ</a:t>
            </a:r>
            <a:r>
              <a:rPr kumimoji="0" lang="uk-UA" sz="2800" b="1" i="0" u="none" strike="noStrike" cap="none" normalizeH="0" baseline="0" dirty="0" err="1" smtClean="0">
                <a:ln>
                  <a:noFill/>
                </a:ln>
                <a:solidFill>
                  <a:srgbClr val="0F243E"/>
                </a:solidFill>
                <a:effectLst/>
                <a:latin typeface="Times New Roman" pitchFamily="18" charset="0"/>
                <a:ea typeface="Arial Unicode MS" pitchFamily="34" charset="-128"/>
                <a:cs typeface="Times New Roman" pitchFamily="18" charset="0"/>
              </a:rPr>
              <a:t>ина</a:t>
            </a:r>
            <a:r>
              <a:rPr kumimoji="0" lang="uk-UA"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 подій</a:t>
            </a:r>
            <a:r>
              <a:rPr kumimoji="0" lang="ru-RU"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 </a:t>
            </a:r>
            <a:r>
              <a:rPr kumimoji="0" lang="uk-UA"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сприятливих події</a:t>
            </a:r>
            <a:r>
              <a:rPr kumimoji="0" lang="ru-RU"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 В : Р(В)=3/6=1/2;</a:t>
            </a:r>
            <a:endParaRPr kumimoji="0" lang="ru-RU" sz="2800" b="1"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		в) </a:t>
            </a:r>
            <a:r>
              <a:rPr kumimoji="0" lang="ru-RU" sz="2800" b="1" i="0" u="none" strike="noStrike" cap="none" normalizeH="0" baseline="0" dirty="0" err="1" smtClean="0">
                <a:ln>
                  <a:noFill/>
                </a:ln>
                <a:solidFill>
                  <a:srgbClr val="0F243E"/>
                </a:solidFill>
                <a:effectLst/>
                <a:latin typeface="Times New Roman" pitchFamily="18" charset="0"/>
                <a:ea typeface="Arial Unicode MS" pitchFamily="34" charset="-128"/>
                <a:cs typeface="Times New Roman" pitchFamily="18" charset="0"/>
              </a:rPr>
              <a:t>Множ</a:t>
            </a:r>
            <a:r>
              <a:rPr kumimoji="0" lang="uk-UA" sz="2800" b="1" i="0" u="none" strike="noStrike" cap="none" normalizeH="0" baseline="0" dirty="0" err="1" smtClean="0">
                <a:ln>
                  <a:noFill/>
                </a:ln>
                <a:solidFill>
                  <a:srgbClr val="0F243E"/>
                </a:solidFill>
                <a:effectLst/>
                <a:latin typeface="Times New Roman" pitchFamily="18" charset="0"/>
                <a:ea typeface="Arial Unicode MS" pitchFamily="34" charset="-128"/>
                <a:cs typeface="Times New Roman" pitchFamily="18" charset="0"/>
              </a:rPr>
              <a:t>ина</a:t>
            </a:r>
            <a:r>
              <a:rPr kumimoji="0" lang="uk-UA"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 подій</a:t>
            </a:r>
            <a:r>
              <a:rPr kumimoji="0" lang="ru-RU"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 </a:t>
            </a:r>
            <a:r>
              <a:rPr kumimoji="0" lang="uk-UA"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сприятливих події</a:t>
            </a:r>
            <a:r>
              <a:rPr kumimoji="0" lang="ru-RU"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 С : Р(С)=4/6=2/3;</a:t>
            </a:r>
            <a:endParaRPr kumimoji="0" lang="ru-RU" sz="2800" b="1" i="0" u="none" strike="noStrike" cap="none" normalizeH="0" baseline="0" dirty="0" smtClean="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		г) </a:t>
            </a:r>
            <a:r>
              <a:rPr kumimoji="0" lang="ru-RU" sz="2800" b="1" i="0" u="none" strike="noStrike" cap="none" normalizeH="0" baseline="0" dirty="0" err="1" smtClean="0">
                <a:ln>
                  <a:noFill/>
                </a:ln>
                <a:solidFill>
                  <a:srgbClr val="0F243E"/>
                </a:solidFill>
                <a:effectLst/>
                <a:latin typeface="Times New Roman" pitchFamily="18" charset="0"/>
                <a:ea typeface="Arial Unicode MS" pitchFamily="34" charset="-128"/>
                <a:cs typeface="Times New Roman" pitchFamily="18" charset="0"/>
              </a:rPr>
              <a:t>Множ</a:t>
            </a:r>
            <a:r>
              <a:rPr kumimoji="0" lang="uk-UA" sz="2800" b="1" i="0" u="none" strike="noStrike" cap="none" normalizeH="0" baseline="0" dirty="0" err="1" smtClean="0">
                <a:ln>
                  <a:noFill/>
                </a:ln>
                <a:solidFill>
                  <a:srgbClr val="0F243E"/>
                </a:solidFill>
                <a:effectLst/>
                <a:latin typeface="Times New Roman" pitchFamily="18" charset="0"/>
                <a:ea typeface="Arial Unicode MS" pitchFamily="34" charset="-128"/>
                <a:cs typeface="Times New Roman" pitchFamily="18" charset="0"/>
              </a:rPr>
              <a:t>ина</a:t>
            </a:r>
            <a:r>
              <a:rPr kumimoji="0" lang="uk-UA"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 подій</a:t>
            </a:r>
            <a:r>
              <a:rPr kumimoji="0" lang="ru-RU"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 </a:t>
            </a:r>
            <a:r>
              <a:rPr kumimoji="0" lang="uk-UA"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сприятливих події </a:t>
            </a:r>
            <a:r>
              <a:rPr kumimoji="0" lang="en-US"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D</a:t>
            </a:r>
            <a:r>
              <a:rPr kumimoji="0" lang="ru-RU"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 : Р(</a:t>
            </a:r>
            <a:r>
              <a:rPr kumimoji="0" lang="en-US"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D</a:t>
            </a:r>
            <a:r>
              <a:rPr kumimoji="0" lang="ru-RU"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)=2/6=1/3.</a:t>
            </a:r>
            <a:endParaRPr kumimoji="0" lang="ru-RU" sz="2800" b="1"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0" descr="http://obzorcasino.org/Image/BigImage/cubik.gif"/>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51520" y="476672"/>
            <a:ext cx="744562" cy="792088"/>
          </a:xfrm>
          <a:prstGeom prst="rect">
            <a:avLst/>
          </a:prstGeom>
          <a:noFill/>
        </p:spPr>
      </p:pic>
      <p:sp>
        <p:nvSpPr>
          <p:cNvPr id="2" name="Багетная рамка 1"/>
          <p:cNvSpPr/>
          <p:nvPr/>
        </p:nvSpPr>
        <p:spPr>
          <a:xfrm>
            <a:off x="0" y="0"/>
            <a:ext cx="9144000" cy="6858000"/>
          </a:xfrm>
          <a:prstGeom prst="bevel">
            <a:avLst>
              <a:gd name="adj" fmla="val 4295"/>
            </a:avLst>
          </a:prstGeom>
          <a:noFill/>
          <a:ln w="85725" cmpd="tri">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2" name="Picture 10" descr="http://obzorcasino.org/Image/BigImage/cubik.gif"/>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6736293">
            <a:off x="674085" y="502661"/>
            <a:ext cx="740281" cy="787533"/>
          </a:xfrm>
          <a:prstGeom prst="rect">
            <a:avLst/>
          </a:prstGeom>
          <a:noFill/>
        </p:spPr>
      </p:pic>
      <p:sp>
        <p:nvSpPr>
          <p:cNvPr id="4099" name="Rectangle 3"/>
          <p:cNvSpPr>
            <a:spLocks noChangeArrowheads="1"/>
          </p:cNvSpPr>
          <p:nvPr/>
        </p:nvSpPr>
        <p:spPr bwMode="auto">
          <a:xfrm>
            <a:off x="251520" y="1772816"/>
            <a:ext cx="8604448"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 defTabSz="914400" rtl="0" eaLnBrk="1" fontAlgn="base" latinLnBrk="0" hangingPunct="1">
              <a:lnSpc>
                <a:spcPct val="100000"/>
              </a:lnSpc>
              <a:spcBef>
                <a:spcPct val="0"/>
              </a:spcBef>
              <a:spcAft>
                <a:spcPct val="0"/>
              </a:spcAft>
              <a:buClrTx/>
              <a:buSzTx/>
              <a:buFontTx/>
              <a:buNone/>
              <a:tabLst/>
            </a:pPr>
            <a:r>
              <a:rPr kumimoji="0" lang="uk-UA" sz="2800" b="1" i="0" u="none" strike="noStrike" cap="none" normalizeH="0" baseline="0" dirty="0" smtClean="0">
                <a:ln>
                  <a:noFill/>
                </a:ln>
                <a:solidFill>
                  <a:schemeClr val="accent2">
                    <a:lumMod val="50000"/>
                  </a:schemeClr>
                </a:solidFill>
                <a:effectLst/>
                <a:latin typeface="Times New Roman" pitchFamily="18" charset="0"/>
                <a:ea typeface="Arial Unicode MS" pitchFamily="34" charset="-128"/>
                <a:cs typeface="Times New Roman" pitchFamily="18" charset="0"/>
              </a:rPr>
              <a:t>І група. </a:t>
            </a:r>
            <a:r>
              <a:rPr kumimoji="0" lang="uk-UA"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Гральний кубик підкинули один раз. Яка ймовірність того, що випаде не менше 4 очки?</a:t>
            </a:r>
          </a:p>
          <a:p>
            <a:pPr marL="0" marR="0" lvl="0" indent="457200" algn="just" defTabSz="914400" rtl="0" eaLnBrk="1" fontAlgn="base" latinLnBrk="0" hangingPunct="1">
              <a:lnSpc>
                <a:spcPct val="100000"/>
              </a:lnSpc>
              <a:spcBef>
                <a:spcPct val="0"/>
              </a:spcBef>
              <a:spcAft>
                <a:spcPct val="0"/>
              </a:spcAft>
              <a:buClrTx/>
              <a:buSzTx/>
              <a:buFontTx/>
              <a:buNone/>
              <a:tabLst/>
            </a:pPr>
            <a:endParaRPr kumimoji="0" lang="ru-RU" sz="2800" b="1" i="0" u="none" strike="noStrike" cap="none" normalizeH="0" baseline="0" dirty="0" smtClean="0">
              <a:ln>
                <a:noFill/>
              </a:ln>
              <a:solidFill>
                <a:schemeClr val="tx1"/>
              </a:solidFill>
              <a:effectLst/>
              <a:latin typeface="Arial" pitchFamily="34" charset="0"/>
            </a:endParaRPr>
          </a:p>
          <a:p>
            <a:pPr marL="0" marR="0" lvl="0" indent="457200" algn="just" defTabSz="914400" rtl="0" eaLnBrk="0" fontAlgn="base" latinLnBrk="0" hangingPunct="0">
              <a:lnSpc>
                <a:spcPct val="100000"/>
              </a:lnSpc>
              <a:spcBef>
                <a:spcPct val="0"/>
              </a:spcBef>
              <a:spcAft>
                <a:spcPct val="0"/>
              </a:spcAft>
              <a:buClrTx/>
              <a:buSzTx/>
              <a:buFontTx/>
              <a:buNone/>
              <a:tabLst/>
            </a:pPr>
            <a:r>
              <a:rPr kumimoji="0" lang="uk-UA" sz="2800" b="1" i="0" u="none" strike="noStrike" cap="none" normalizeH="0" baseline="0" dirty="0" smtClean="0">
                <a:ln>
                  <a:noFill/>
                </a:ln>
                <a:solidFill>
                  <a:schemeClr val="accent2">
                    <a:lumMod val="50000"/>
                  </a:schemeClr>
                </a:solidFill>
                <a:effectLst/>
                <a:latin typeface="Times New Roman" pitchFamily="18" charset="0"/>
                <a:ea typeface="Arial Unicode MS" pitchFamily="34" charset="-128"/>
                <a:cs typeface="Times New Roman" pitchFamily="18" charset="0"/>
              </a:rPr>
              <a:t>ІІ група. </a:t>
            </a:r>
            <a:r>
              <a:rPr kumimoji="0" lang="uk-UA"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Гральний кубик підкинули один раз. Яка ймовірність того, що випаде менше 4 очки?</a:t>
            </a:r>
          </a:p>
          <a:p>
            <a:pPr marL="0" marR="0" lvl="0" indent="457200" algn="just" defTabSz="914400" rtl="0" eaLnBrk="0" fontAlgn="base" latinLnBrk="0" hangingPunct="0">
              <a:lnSpc>
                <a:spcPct val="100000"/>
              </a:lnSpc>
              <a:spcBef>
                <a:spcPct val="0"/>
              </a:spcBef>
              <a:spcAft>
                <a:spcPct val="0"/>
              </a:spcAft>
              <a:buClrTx/>
              <a:buSzTx/>
              <a:buFontTx/>
              <a:buNone/>
              <a:tabLst/>
            </a:pPr>
            <a:endParaRPr kumimoji="0" lang="ru-RU" sz="2800" b="1" i="0" u="none" strike="noStrike" cap="none" normalizeH="0" baseline="0" dirty="0" smtClean="0">
              <a:ln>
                <a:noFill/>
              </a:ln>
              <a:solidFill>
                <a:schemeClr val="tx1"/>
              </a:solidFill>
              <a:effectLst/>
              <a:latin typeface="Arial" pitchFamily="34" charset="0"/>
            </a:endParaRPr>
          </a:p>
          <a:p>
            <a:pPr marL="0" marR="0" lvl="0" indent="457200" algn="just" defTabSz="914400" rtl="0" eaLnBrk="0" fontAlgn="base" latinLnBrk="0" hangingPunct="0">
              <a:lnSpc>
                <a:spcPct val="100000"/>
              </a:lnSpc>
              <a:spcBef>
                <a:spcPct val="0"/>
              </a:spcBef>
              <a:spcAft>
                <a:spcPct val="0"/>
              </a:spcAft>
              <a:buClrTx/>
              <a:buSzTx/>
              <a:buFontTx/>
              <a:buNone/>
              <a:tabLst/>
            </a:pPr>
            <a:r>
              <a:rPr kumimoji="0" lang="uk-UA" sz="2800" b="1" i="0" u="none" strike="noStrike" cap="none" normalizeH="0" baseline="0" dirty="0" smtClean="0">
                <a:ln>
                  <a:noFill/>
                </a:ln>
                <a:solidFill>
                  <a:schemeClr val="accent2">
                    <a:lumMod val="50000"/>
                  </a:schemeClr>
                </a:solidFill>
                <a:effectLst/>
                <a:latin typeface="Times New Roman" pitchFamily="18" charset="0"/>
                <a:ea typeface="Arial Unicode MS" pitchFamily="34" charset="-128"/>
                <a:cs typeface="Times New Roman" pitchFamily="18" charset="0"/>
              </a:rPr>
              <a:t>ІІІ. Група. </a:t>
            </a:r>
            <a:r>
              <a:rPr kumimoji="0" lang="uk-UA"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Гральний кубик підкинули один раз. Яка ймовірність того, що випаде непарна кількість очок?</a:t>
            </a:r>
            <a:endParaRPr kumimoji="0" lang="uk-UA" sz="2800" b="1" i="0" u="none" strike="noStrike" cap="none" normalizeH="0" baseline="0" dirty="0" smtClean="0">
              <a:ln>
                <a:noFill/>
              </a:ln>
              <a:solidFill>
                <a:schemeClr val="tx1"/>
              </a:solidFill>
              <a:effectLst/>
              <a:latin typeface="Arial" pitchFamily="34" charset="0"/>
            </a:endParaRPr>
          </a:p>
        </p:txBody>
      </p:sp>
      <p:sp>
        <p:nvSpPr>
          <p:cNvPr id="6" name="Прямоугольник 5"/>
          <p:cNvSpPr/>
          <p:nvPr/>
        </p:nvSpPr>
        <p:spPr>
          <a:xfrm>
            <a:off x="1587787" y="548680"/>
            <a:ext cx="5636801" cy="923330"/>
          </a:xfrm>
          <a:prstGeom prst="rect">
            <a:avLst/>
          </a:prstGeom>
          <a:noFill/>
        </p:spPr>
        <p:txBody>
          <a:bodyPr wrap="none" lIns="91440" tIns="45720" rIns="91440" bIns="45720">
            <a:spAutoFit/>
          </a:bodyPr>
          <a:lstStyle/>
          <a:p>
            <a:pPr algn="ctr"/>
            <a:r>
              <a:rPr lang="uk-UA"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ГРУПОВА  РОБОТА</a:t>
            </a: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http://obzorcasino.org/Image/BigImage/cubik.gif"/>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51520" y="476672"/>
            <a:ext cx="744562" cy="792088"/>
          </a:xfrm>
          <a:prstGeom prst="rect">
            <a:avLst/>
          </a:prstGeom>
          <a:noFill/>
        </p:spPr>
      </p:pic>
      <p:pic>
        <p:nvPicPr>
          <p:cNvPr id="3" name="Picture 10" descr="http://obzorcasino.org/Image/BigImage/cubik.gif"/>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6736293">
            <a:off x="674085" y="502661"/>
            <a:ext cx="740281" cy="787533"/>
          </a:xfrm>
          <a:prstGeom prst="rect">
            <a:avLst/>
          </a:prstGeom>
          <a:noFill/>
        </p:spPr>
      </p:pic>
      <p:sp>
        <p:nvSpPr>
          <p:cNvPr id="5" name="Багетная рамка 4"/>
          <p:cNvSpPr/>
          <p:nvPr/>
        </p:nvSpPr>
        <p:spPr>
          <a:xfrm>
            <a:off x="0" y="0"/>
            <a:ext cx="9144000" cy="6858000"/>
          </a:xfrm>
          <a:prstGeom prst="bevel">
            <a:avLst>
              <a:gd name="adj" fmla="val 4295"/>
            </a:avLst>
          </a:prstGeom>
          <a:noFill/>
          <a:ln w="85725" cmpd="tri">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505" name="Rectangle 1"/>
          <p:cNvSpPr>
            <a:spLocks noChangeArrowheads="1"/>
          </p:cNvSpPr>
          <p:nvPr/>
        </p:nvSpPr>
        <p:spPr bwMode="auto">
          <a:xfrm>
            <a:off x="611560" y="-409056"/>
            <a:ext cx="8064896" cy="48320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ctr" defTabSz="914400" rtl="0" eaLnBrk="1" fontAlgn="base" latinLnBrk="0" hangingPunct="1">
              <a:lnSpc>
                <a:spcPct val="100000"/>
              </a:lnSpc>
              <a:spcBef>
                <a:spcPct val="0"/>
              </a:spcBef>
              <a:spcAft>
                <a:spcPct val="0"/>
              </a:spcAft>
              <a:buClrTx/>
              <a:buSzTx/>
              <a:buFontTx/>
              <a:buNone/>
              <a:tabLst/>
            </a:pPr>
            <a:endParaRPr kumimoji="0" lang="uk-UA"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endParaRPr>
          </a:p>
          <a:p>
            <a:pPr marL="0" marR="0" lvl="0" indent="457200" algn="ctr" defTabSz="914400" rtl="0" eaLnBrk="1" fontAlgn="base" latinLnBrk="0" hangingPunct="1">
              <a:lnSpc>
                <a:spcPct val="100000"/>
              </a:lnSpc>
              <a:spcBef>
                <a:spcPct val="0"/>
              </a:spcBef>
              <a:spcAft>
                <a:spcPct val="0"/>
              </a:spcAft>
              <a:buClrTx/>
              <a:buSzTx/>
              <a:buFontTx/>
              <a:buNone/>
              <a:tabLst/>
            </a:pPr>
            <a:endParaRPr lang="uk-UA" sz="2800" b="1" dirty="0" smtClean="0">
              <a:solidFill>
                <a:srgbClr val="0F243E"/>
              </a:solidFill>
              <a:latin typeface="Times New Roman" pitchFamily="18" charset="0"/>
              <a:ea typeface="Arial Unicode MS" pitchFamily="34" charset="-128"/>
              <a:cs typeface="Times New Roman" pitchFamily="18" charset="0"/>
            </a:endParaRPr>
          </a:p>
          <a:p>
            <a:pPr marL="0" marR="0" lvl="0" indent="457200" algn="ctr" defTabSz="914400" rtl="0" eaLnBrk="1" fontAlgn="base" latinLnBrk="0" hangingPunct="1">
              <a:lnSpc>
                <a:spcPct val="100000"/>
              </a:lnSpc>
              <a:spcBef>
                <a:spcPct val="0"/>
              </a:spcBef>
              <a:spcAft>
                <a:spcPct val="0"/>
              </a:spcAft>
              <a:buClrTx/>
              <a:buSzTx/>
              <a:buFontTx/>
              <a:buNone/>
              <a:tabLst/>
            </a:pPr>
            <a:endParaRPr kumimoji="0" lang="uk-UA"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endParaRPr>
          </a:p>
          <a:p>
            <a:pPr marL="0" marR="0" lvl="0" indent="457200" algn="ctr" defTabSz="914400" rtl="0" eaLnBrk="1" fontAlgn="base" latinLnBrk="0" hangingPunct="1">
              <a:lnSpc>
                <a:spcPct val="100000"/>
              </a:lnSpc>
              <a:spcBef>
                <a:spcPct val="0"/>
              </a:spcBef>
              <a:spcAft>
                <a:spcPct val="0"/>
              </a:spcAft>
              <a:buClrTx/>
              <a:buSzTx/>
              <a:buFontTx/>
              <a:buNone/>
              <a:tabLst/>
            </a:pPr>
            <a:r>
              <a:rPr kumimoji="0" lang="uk-UA"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Розв’язок</a:t>
            </a:r>
          </a:p>
          <a:p>
            <a:pPr marL="0" marR="0" lvl="0" indent="457200" defTabSz="914400" rtl="0" eaLnBrk="1" fontAlgn="base" latinLnBrk="0" hangingPunct="1">
              <a:lnSpc>
                <a:spcPct val="100000"/>
              </a:lnSpc>
              <a:spcBef>
                <a:spcPct val="0"/>
              </a:spcBef>
              <a:spcAft>
                <a:spcPct val="0"/>
              </a:spcAft>
              <a:buClrTx/>
              <a:buSzTx/>
              <a:buFontTx/>
              <a:buNone/>
              <a:tabLst/>
            </a:pPr>
            <a:r>
              <a:rPr lang="uk-UA" sz="2800" b="1" dirty="0" smtClean="0">
                <a:solidFill>
                  <a:srgbClr val="0F243E"/>
                </a:solidFill>
                <a:latin typeface="Times New Roman" pitchFamily="18" charset="0"/>
                <a:ea typeface="Arial Unicode MS" pitchFamily="34" charset="-128"/>
                <a:cs typeface="Times New Roman" pitchFamily="18" charset="0"/>
              </a:rPr>
              <a:t>І група. Всього подій – 6. Сприятливих – 3 події.  Отже,  Р(А)=3/6=1/2</a:t>
            </a:r>
          </a:p>
          <a:p>
            <a:pPr marL="0" marR="0" lvl="0" indent="457200" defTabSz="914400" rtl="0" eaLnBrk="1" fontAlgn="base" latinLnBrk="0" hangingPunct="1">
              <a:lnSpc>
                <a:spcPct val="100000"/>
              </a:lnSpc>
              <a:spcBef>
                <a:spcPct val="0"/>
              </a:spcBef>
              <a:spcAft>
                <a:spcPct val="0"/>
              </a:spcAft>
              <a:buClrTx/>
              <a:buSzTx/>
              <a:buFontTx/>
              <a:buNone/>
              <a:tabLst/>
            </a:pPr>
            <a:endParaRPr kumimoji="0" lang="uk-UA"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endParaRPr>
          </a:p>
          <a:p>
            <a:pPr lvl="0" indent="457200" fontAlgn="base">
              <a:spcBef>
                <a:spcPct val="0"/>
              </a:spcBef>
              <a:spcAft>
                <a:spcPct val="0"/>
              </a:spcAft>
            </a:pPr>
            <a:r>
              <a:rPr lang="uk-UA" sz="2800" b="1" dirty="0" smtClean="0">
                <a:solidFill>
                  <a:srgbClr val="0F243E"/>
                </a:solidFill>
                <a:latin typeface="Times New Roman" pitchFamily="18" charset="0"/>
                <a:ea typeface="Arial Unicode MS" pitchFamily="34" charset="-128"/>
                <a:cs typeface="Times New Roman" pitchFamily="18" charset="0"/>
              </a:rPr>
              <a:t>ІІ група. Всього подій – 6. Сприятливих – 3 події.  Отже,  Р(А)=3/6=1/2</a:t>
            </a:r>
          </a:p>
          <a:p>
            <a:pPr lvl="0" indent="457200" fontAlgn="base">
              <a:spcBef>
                <a:spcPct val="0"/>
              </a:spcBef>
              <a:spcAft>
                <a:spcPct val="0"/>
              </a:spcAft>
            </a:pPr>
            <a:endParaRPr kumimoji="0" lang="uk-UA"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endParaRPr>
          </a:p>
          <a:p>
            <a:pPr lvl="0" indent="457200" fontAlgn="base">
              <a:spcBef>
                <a:spcPct val="0"/>
              </a:spcBef>
              <a:spcAft>
                <a:spcPct val="0"/>
              </a:spcAft>
            </a:pPr>
            <a:endParaRPr kumimoji="0" lang="uk-UA" sz="2800" b="1" i="0" u="none" strike="noStrike" cap="none" normalizeH="0" baseline="0" dirty="0" smtClean="0">
              <a:ln>
                <a:noFill/>
              </a:ln>
              <a:solidFill>
                <a:schemeClr val="tx1"/>
              </a:solidFill>
              <a:effectLst/>
              <a:latin typeface="Arial" pitchFamily="34" charset="0"/>
            </a:endParaRPr>
          </a:p>
        </p:txBody>
      </p:sp>
      <p:sp>
        <p:nvSpPr>
          <p:cNvPr id="8" name="Прямоугольник 7"/>
          <p:cNvSpPr/>
          <p:nvPr/>
        </p:nvSpPr>
        <p:spPr>
          <a:xfrm>
            <a:off x="539552" y="4005064"/>
            <a:ext cx="7920880" cy="954107"/>
          </a:xfrm>
          <a:prstGeom prst="rect">
            <a:avLst/>
          </a:prstGeom>
        </p:spPr>
        <p:txBody>
          <a:bodyPr wrap="square">
            <a:spAutoFit/>
          </a:bodyPr>
          <a:lstStyle/>
          <a:p>
            <a:pPr lvl="0" indent="457200" fontAlgn="base">
              <a:spcBef>
                <a:spcPct val="0"/>
              </a:spcBef>
              <a:spcAft>
                <a:spcPct val="0"/>
              </a:spcAft>
            </a:pPr>
            <a:r>
              <a:rPr lang="uk-UA" sz="2800" b="1" dirty="0" smtClean="0">
                <a:solidFill>
                  <a:srgbClr val="0F243E"/>
                </a:solidFill>
                <a:latin typeface="Times New Roman" pitchFamily="18" charset="0"/>
                <a:ea typeface="Arial Unicode MS" pitchFamily="34" charset="-128"/>
                <a:cs typeface="Times New Roman" pitchFamily="18" charset="0"/>
              </a:rPr>
              <a:t>ІІІ група. Всього подій – 6. Сприятливих – 3 події.  Отже,  Р(А)=3/6=1/2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505">
                                            <p:txEl>
                                              <p:pRg st="4" end="4"/>
                                            </p:txEl>
                                          </p:spTgt>
                                        </p:tgtEl>
                                        <p:attrNameLst>
                                          <p:attrName>style.visibility</p:attrName>
                                        </p:attrNameLst>
                                      </p:cBhvr>
                                      <p:to>
                                        <p:strVal val="visible"/>
                                      </p:to>
                                    </p:set>
                                    <p:animEffect transition="in" filter="wipe(down)">
                                      <p:cBhvr>
                                        <p:cTn id="7" dur="500"/>
                                        <p:tgtEl>
                                          <p:spTgt spid="21505">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1505">
                                            <p:txEl>
                                              <p:pRg st="6" end="6"/>
                                            </p:txEl>
                                          </p:spTgt>
                                        </p:tgtEl>
                                        <p:attrNameLst>
                                          <p:attrName>style.visibility</p:attrName>
                                        </p:attrNameLst>
                                      </p:cBhvr>
                                      <p:to>
                                        <p:strVal val="visible"/>
                                      </p:to>
                                    </p:set>
                                    <p:animEffect transition="in" filter="wipe(down)">
                                      <p:cBhvr>
                                        <p:cTn id="12" dur="500"/>
                                        <p:tgtEl>
                                          <p:spTgt spid="21505">
                                            <p:txEl>
                                              <p:pRg st="6"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wipe(down)">
                                      <p:cBhvr>
                                        <p:cTn id="1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http://obzorcasino.org/Image/BigImage/cubik.gif"/>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51520" y="476672"/>
            <a:ext cx="744562" cy="792088"/>
          </a:xfrm>
          <a:prstGeom prst="rect">
            <a:avLst/>
          </a:prstGeom>
          <a:noFill/>
        </p:spPr>
      </p:pic>
      <p:pic>
        <p:nvPicPr>
          <p:cNvPr id="3" name="Picture 10" descr="http://obzorcasino.org/Image/BigImage/cubik.gif"/>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6736293">
            <a:off x="674085" y="502661"/>
            <a:ext cx="740281" cy="787533"/>
          </a:xfrm>
          <a:prstGeom prst="rect">
            <a:avLst/>
          </a:prstGeom>
          <a:noFill/>
        </p:spPr>
      </p:pic>
      <p:sp>
        <p:nvSpPr>
          <p:cNvPr id="5" name="Багетная рамка 4"/>
          <p:cNvSpPr/>
          <p:nvPr/>
        </p:nvSpPr>
        <p:spPr>
          <a:xfrm>
            <a:off x="0" y="0"/>
            <a:ext cx="9144000" cy="6858000"/>
          </a:xfrm>
          <a:prstGeom prst="bevel">
            <a:avLst>
              <a:gd name="adj" fmla="val 4295"/>
            </a:avLst>
          </a:prstGeom>
          <a:noFill/>
          <a:ln w="85725" cmpd="tri">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850" name="Rectangle 2"/>
          <p:cNvSpPr>
            <a:spLocks noChangeArrowheads="1"/>
          </p:cNvSpPr>
          <p:nvPr/>
        </p:nvSpPr>
        <p:spPr bwMode="auto">
          <a:xfrm>
            <a:off x="1331640" y="655821"/>
            <a:ext cx="7308304" cy="31393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 defTabSz="914400" rtl="0" eaLnBrk="1" fontAlgn="base" latinLnBrk="0" hangingPunct="1">
              <a:lnSpc>
                <a:spcPct val="100000"/>
              </a:lnSpc>
              <a:spcBef>
                <a:spcPct val="0"/>
              </a:spcBef>
              <a:spcAft>
                <a:spcPct val="0"/>
              </a:spcAft>
              <a:buClrTx/>
              <a:buSzTx/>
              <a:buFontTx/>
              <a:buNone/>
              <a:tabLst/>
            </a:pPr>
            <a:r>
              <a:rPr kumimoji="0" lang="uk-UA" sz="22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Задача. Підкидаються одночасно два кубики. Яка ймовірність того, що сума очок, що випали, дорівнює 6?</a:t>
            </a:r>
            <a:endParaRPr kumimoji="0" lang="ru-RU" sz="2200" b="1" i="0" u="none" strike="noStrike" cap="none" normalizeH="0" baseline="0" dirty="0" smtClean="0">
              <a:ln>
                <a:noFill/>
              </a:ln>
              <a:solidFill>
                <a:schemeClr val="tx1"/>
              </a:solidFill>
              <a:effectLst/>
              <a:latin typeface="Arial" pitchFamily="34" charset="0"/>
            </a:endParaRPr>
          </a:p>
          <a:p>
            <a:pPr marL="0" marR="0" lvl="0" indent="457200" algn="just" defTabSz="914400" rtl="0" eaLnBrk="0" fontAlgn="base" latinLnBrk="0" hangingPunct="0">
              <a:lnSpc>
                <a:spcPct val="100000"/>
              </a:lnSpc>
              <a:spcBef>
                <a:spcPct val="0"/>
              </a:spcBef>
              <a:spcAft>
                <a:spcPct val="0"/>
              </a:spcAft>
              <a:buClrTx/>
              <a:buSzTx/>
              <a:buFontTx/>
              <a:buNone/>
              <a:tabLst/>
            </a:pPr>
            <a:r>
              <a:rPr kumimoji="0" lang="uk-UA" sz="22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Розв’язок. Події, які можуть відбутися під час даного експерименту – є впорядковані пари чисел. Перше число випадає на першому кубику, друге – на другому. Множину подій краще представити за допомогою таблиці. Маємо 5 клітинок, де сума очок дорівнює 6. Отже,  всього подій 36 і з них сприятливих – 5. Значить </a:t>
            </a:r>
            <a:r>
              <a:rPr kumimoji="0" lang="en-US" sz="22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n</a:t>
            </a:r>
            <a:r>
              <a:rPr kumimoji="0" lang="ru-RU" sz="22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=36, </a:t>
            </a:r>
            <a:r>
              <a:rPr kumimoji="0" lang="en-US" sz="22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m</a:t>
            </a:r>
            <a:r>
              <a:rPr kumimoji="0" lang="ru-RU" sz="22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 5. </a:t>
            </a:r>
            <a:r>
              <a:rPr kumimoji="0" lang="uk-UA" sz="22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Р(А</a:t>
            </a:r>
            <a:r>
              <a:rPr kumimoji="0" lang="ru-RU" sz="22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 =5/36 </a:t>
            </a:r>
            <a:r>
              <a:rPr kumimoji="0" lang="uk-UA" sz="22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 </a:t>
            </a:r>
            <a:endParaRPr kumimoji="0" lang="uk-UA" sz="2200" b="1" i="0" u="none" strike="noStrike" cap="none" normalizeH="0" baseline="0" dirty="0" smtClean="0">
              <a:ln>
                <a:noFill/>
              </a:ln>
              <a:solidFill>
                <a:schemeClr val="tx1"/>
              </a:solidFill>
              <a:effectLst/>
              <a:latin typeface="Arial" pitchFamily="34" charset="0"/>
            </a:endParaRPr>
          </a:p>
        </p:txBody>
      </p:sp>
      <p:pic>
        <p:nvPicPr>
          <p:cNvPr id="78849" name="Picture 1"/>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457200"/>
            <a:ext cx="190500" cy="390525"/>
          </a:xfrm>
          <a:prstGeom prst="rect">
            <a:avLst/>
          </a:prstGeom>
          <a:noFill/>
        </p:spPr>
      </p:pic>
      <p:sp>
        <p:nvSpPr>
          <p:cNvPr id="78851" name="Rectangle 3"/>
          <p:cNvSpPr>
            <a:spLocks noChangeArrowheads="1"/>
          </p:cNvSpPr>
          <p:nvPr/>
        </p:nvSpPr>
        <p:spPr bwMode="auto">
          <a:xfrm>
            <a:off x="457200" y="8477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78853"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78852" name="Picture 4"/>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0" y="0"/>
            <a:ext cx="257175" cy="523875"/>
          </a:xfrm>
          <a:prstGeom prst="rect">
            <a:avLst/>
          </a:prstGeom>
          <a:noFill/>
        </p:spPr>
      </p:pic>
      <p:graphicFrame>
        <p:nvGraphicFramePr>
          <p:cNvPr id="10" name="Таблица 9"/>
          <p:cNvGraphicFramePr>
            <a:graphicFrameLocks noGrp="1"/>
          </p:cNvGraphicFramePr>
          <p:nvPr/>
        </p:nvGraphicFramePr>
        <p:xfrm>
          <a:off x="1763688" y="3717032"/>
          <a:ext cx="6095999" cy="2880360"/>
        </p:xfrm>
        <a:graphic>
          <a:graphicData uri="http://schemas.openxmlformats.org/drawingml/2006/table">
            <a:tbl>
              <a:tblPr/>
              <a:tblGrid>
                <a:gridCol w="870857"/>
                <a:gridCol w="870857"/>
                <a:gridCol w="870857"/>
                <a:gridCol w="870857"/>
                <a:gridCol w="870857"/>
                <a:gridCol w="870857"/>
                <a:gridCol w="870857"/>
              </a:tblGrid>
              <a:tr h="0">
                <a:tc>
                  <a:txBody>
                    <a:bodyPr/>
                    <a:lstStyle/>
                    <a:p>
                      <a:pPr marL="457200" algn="just">
                        <a:lnSpc>
                          <a:spcPct val="150000"/>
                        </a:lnSpc>
                        <a:spcAft>
                          <a:spcPts val="0"/>
                        </a:spcAft>
                      </a:pPr>
                      <a:endParaRPr lang="uk-UA" sz="1800" b="1" dirty="0">
                        <a:solidFill>
                          <a:srgbClr val="0F243E"/>
                        </a:solidFill>
                        <a:latin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0"/>
                        </a:spcAft>
                      </a:pPr>
                      <a:r>
                        <a:rPr lang="uk-UA" sz="1800" b="1" dirty="0">
                          <a:solidFill>
                            <a:srgbClr val="0F243E"/>
                          </a:solidFill>
                          <a:latin typeface="Times New Roman"/>
                        </a:rPr>
                        <a:t>1</a:t>
                      </a:r>
                      <a:endParaRPr lang="ru-RU" sz="1800" b="1" dirty="0">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0"/>
                        </a:spcAft>
                      </a:pPr>
                      <a:r>
                        <a:rPr lang="uk-UA" sz="1800" b="1" dirty="0">
                          <a:solidFill>
                            <a:srgbClr val="0F243E"/>
                          </a:solidFill>
                          <a:latin typeface="Times New Roman"/>
                        </a:rPr>
                        <a:t>2</a:t>
                      </a:r>
                      <a:endParaRPr lang="ru-RU" sz="1800" b="1" dirty="0">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0"/>
                        </a:spcAft>
                      </a:pPr>
                      <a:r>
                        <a:rPr lang="uk-UA" sz="1800" b="1">
                          <a:solidFill>
                            <a:srgbClr val="0F243E"/>
                          </a:solidFill>
                          <a:latin typeface="Times New Roman"/>
                        </a:rPr>
                        <a:t>3</a:t>
                      </a:r>
                      <a:endParaRPr lang="ru-RU" sz="1800" b="1">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0"/>
                        </a:spcAft>
                      </a:pPr>
                      <a:r>
                        <a:rPr lang="uk-UA" sz="1800" b="1">
                          <a:solidFill>
                            <a:srgbClr val="0F243E"/>
                          </a:solidFill>
                          <a:latin typeface="Times New Roman"/>
                        </a:rPr>
                        <a:t>4</a:t>
                      </a:r>
                      <a:endParaRPr lang="ru-RU" sz="1800" b="1">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0"/>
                        </a:spcAft>
                      </a:pPr>
                      <a:r>
                        <a:rPr lang="uk-UA" sz="1800" b="1">
                          <a:solidFill>
                            <a:srgbClr val="0F243E"/>
                          </a:solidFill>
                          <a:latin typeface="Times New Roman"/>
                        </a:rPr>
                        <a:t>5</a:t>
                      </a:r>
                      <a:endParaRPr lang="ru-RU" sz="1800" b="1">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0"/>
                        </a:spcAft>
                      </a:pPr>
                      <a:r>
                        <a:rPr lang="uk-UA" sz="1800" b="1">
                          <a:solidFill>
                            <a:srgbClr val="0F243E"/>
                          </a:solidFill>
                          <a:latin typeface="Times New Roman"/>
                        </a:rPr>
                        <a:t>6</a:t>
                      </a:r>
                      <a:endParaRPr lang="ru-RU" sz="1800" b="1">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457200" algn="just">
                        <a:lnSpc>
                          <a:spcPct val="150000"/>
                        </a:lnSpc>
                        <a:spcAft>
                          <a:spcPts val="0"/>
                        </a:spcAft>
                      </a:pPr>
                      <a:r>
                        <a:rPr lang="uk-UA" sz="1800" b="1">
                          <a:solidFill>
                            <a:srgbClr val="0F243E"/>
                          </a:solidFill>
                          <a:latin typeface="Times New Roman"/>
                        </a:rPr>
                        <a:t>1</a:t>
                      </a:r>
                      <a:endParaRPr lang="ru-RU" sz="1800" b="1">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0"/>
                        </a:spcAft>
                      </a:pPr>
                      <a:r>
                        <a:rPr lang="uk-UA" sz="1800" b="1" dirty="0">
                          <a:solidFill>
                            <a:srgbClr val="0F243E"/>
                          </a:solidFill>
                          <a:latin typeface="Times New Roman"/>
                        </a:rPr>
                        <a:t>2</a:t>
                      </a:r>
                      <a:endParaRPr lang="ru-RU" sz="1800" b="1" dirty="0">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0"/>
                        </a:spcAft>
                      </a:pPr>
                      <a:r>
                        <a:rPr lang="uk-UA" sz="1800" b="1" dirty="0">
                          <a:solidFill>
                            <a:srgbClr val="0F243E"/>
                          </a:solidFill>
                          <a:latin typeface="Times New Roman"/>
                        </a:rPr>
                        <a:t>3</a:t>
                      </a:r>
                      <a:endParaRPr lang="ru-RU" sz="1800" b="1" dirty="0">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0"/>
                        </a:spcAft>
                      </a:pPr>
                      <a:r>
                        <a:rPr lang="uk-UA" sz="1800" b="1" dirty="0">
                          <a:solidFill>
                            <a:srgbClr val="0F243E"/>
                          </a:solidFill>
                          <a:latin typeface="Times New Roman"/>
                        </a:rPr>
                        <a:t>4</a:t>
                      </a:r>
                      <a:endParaRPr lang="ru-RU" sz="1800" b="1" dirty="0">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0"/>
                        </a:spcAft>
                      </a:pPr>
                      <a:r>
                        <a:rPr lang="uk-UA" sz="1800" b="1" dirty="0">
                          <a:solidFill>
                            <a:srgbClr val="0F243E"/>
                          </a:solidFill>
                          <a:latin typeface="Times New Roman"/>
                        </a:rPr>
                        <a:t>5</a:t>
                      </a:r>
                      <a:endParaRPr lang="ru-RU" sz="1800" b="1" dirty="0">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0"/>
                        </a:spcAft>
                      </a:pPr>
                      <a:r>
                        <a:rPr lang="uk-UA" sz="1800" b="1">
                          <a:solidFill>
                            <a:srgbClr val="FF0000"/>
                          </a:solidFill>
                          <a:latin typeface="Times New Roman"/>
                        </a:rPr>
                        <a:t>6</a:t>
                      </a:r>
                      <a:endParaRPr lang="ru-RU" sz="1800" b="1">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0"/>
                        </a:spcAft>
                      </a:pPr>
                      <a:r>
                        <a:rPr lang="uk-UA" sz="1800" b="1">
                          <a:solidFill>
                            <a:srgbClr val="0F243E"/>
                          </a:solidFill>
                          <a:latin typeface="Times New Roman"/>
                        </a:rPr>
                        <a:t>7</a:t>
                      </a:r>
                      <a:endParaRPr lang="ru-RU" sz="1800" b="1">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457200" algn="just">
                        <a:lnSpc>
                          <a:spcPct val="150000"/>
                        </a:lnSpc>
                        <a:spcAft>
                          <a:spcPts val="0"/>
                        </a:spcAft>
                      </a:pPr>
                      <a:r>
                        <a:rPr lang="uk-UA" sz="1800" b="1">
                          <a:solidFill>
                            <a:srgbClr val="0F243E"/>
                          </a:solidFill>
                          <a:latin typeface="Times New Roman"/>
                        </a:rPr>
                        <a:t>2</a:t>
                      </a:r>
                      <a:endParaRPr lang="ru-RU" sz="1800" b="1">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0"/>
                        </a:spcAft>
                      </a:pPr>
                      <a:r>
                        <a:rPr lang="uk-UA" sz="1800" b="1">
                          <a:solidFill>
                            <a:srgbClr val="0F243E"/>
                          </a:solidFill>
                          <a:latin typeface="Times New Roman"/>
                        </a:rPr>
                        <a:t>3</a:t>
                      </a:r>
                      <a:endParaRPr lang="ru-RU" sz="1800" b="1">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0"/>
                        </a:spcAft>
                      </a:pPr>
                      <a:r>
                        <a:rPr lang="uk-UA" sz="1800" b="1">
                          <a:solidFill>
                            <a:srgbClr val="0F243E"/>
                          </a:solidFill>
                          <a:latin typeface="Times New Roman"/>
                        </a:rPr>
                        <a:t>4</a:t>
                      </a:r>
                      <a:endParaRPr lang="ru-RU" sz="1800" b="1">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0"/>
                        </a:spcAft>
                      </a:pPr>
                      <a:r>
                        <a:rPr lang="uk-UA" sz="1800" b="1" dirty="0">
                          <a:solidFill>
                            <a:srgbClr val="0F243E"/>
                          </a:solidFill>
                          <a:latin typeface="Times New Roman"/>
                        </a:rPr>
                        <a:t>5</a:t>
                      </a:r>
                      <a:endParaRPr lang="ru-RU" sz="1800" b="1" dirty="0">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0"/>
                        </a:spcAft>
                      </a:pPr>
                      <a:r>
                        <a:rPr lang="uk-UA" sz="1800" b="1" dirty="0">
                          <a:solidFill>
                            <a:srgbClr val="FF0000"/>
                          </a:solidFill>
                          <a:latin typeface="Times New Roman"/>
                        </a:rPr>
                        <a:t>6</a:t>
                      </a:r>
                      <a:endParaRPr lang="ru-RU" sz="1800" b="1" dirty="0">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0"/>
                        </a:spcAft>
                      </a:pPr>
                      <a:r>
                        <a:rPr lang="uk-UA" sz="1800" b="1">
                          <a:solidFill>
                            <a:srgbClr val="0F243E"/>
                          </a:solidFill>
                          <a:latin typeface="Times New Roman"/>
                        </a:rPr>
                        <a:t>7</a:t>
                      </a:r>
                      <a:endParaRPr lang="ru-RU" sz="1800" b="1">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0"/>
                        </a:spcAft>
                      </a:pPr>
                      <a:r>
                        <a:rPr lang="uk-UA" sz="1800" b="1">
                          <a:solidFill>
                            <a:srgbClr val="0F243E"/>
                          </a:solidFill>
                          <a:latin typeface="Times New Roman"/>
                        </a:rPr>
                        <a:t>8</a:t>
                      </a:r>
                      <a:endParaRPr lang="ru-RU" sz="1800" b="1">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457200" algn="just">
                        <a:lnSpc>
                          <a:spcPct val="150000"/>
                        </a:lnSpc>
                        <a:spcAft>
                          <a:spcPts val="0"/>
                        </a:spcAft>
                      </a:pPr>
                      <a:r>
                        <a:rPr lang="uk-UA" sz="1800" b="1">
                          <a:solidFill>
                            <a:srgbClr val="0F243E"/>
                          </a:solidFill>
                          <a:latin typeface="Times New Roman"/>
                        </a:rPr>
                        <a:t>3</a:t>
                      </a:r>
                      <a:endParaRPr lang="ru-RU" sz="1800" b="1">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0"/>
                        </a:spcAft>
                      </a:pPr>
                      <a:r>
                        <a:rPr lang="uk-UA" sz="1800" b="1">
                          <a:solidFill>
                            <a:srgbClr val="0F243E"/>
                          </a:solidFill>
                          <a:latin typeface="Times New Roman"/>
                        </a:rPr>
                        <a:t>4</a:t>
                      </a:r>
                      <a:endParaRPr lang="ru-RU" sz="1800" b="1">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0"/>
                        </a:spcAft>
                      </a:pPr>
                      <a:r>
                        <a:rPr lang="uk-UA" sz="1800" b="1">
                          <a:solidFill>
                            <a:srgbClr val="0F243E"/>
                          </a:solidFill>
                          <a:latin typeface="Times New Roman"/>
                        </a:rPr>
                        <a:t>5</a:t>
                      </a:r>
                      <a:endParaRPr lang="ru-RU" sz="1800" b="1">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0"/>
                        </a:spcAft>
                      </a:pPr>
                      <a:r>
                        <a:rPr lang="uk-UA" sz="1800" b="1">
                          <a:solidFill>
                            <a:srgbClr val="FF0000"/>
                          </a:solidFill>
                          <a:latin typeface="Times New Roman"/>
                        </a:rPr>
                        <a:t>6</a:t>
                      </a:r>
                      <a:endParaRPr lang="ru-RU" sz="1800" b="1">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0"/>
                        </a:spcAft>
                      </a:pPr>
                      <a:r>
                        <a:rPr lang="uk-UA" sz="1800" b="1" dirty="0">
                          <a:solidFill>
                            <a:srgbClr val="0F243E"/>
                          </a:solidFill>
                          <a:latin typeface="Times New Roman"/>
                        </a:rPr>
                        <a:t>7</a:t>
                      </a:r>
                      <a:endParaRPr lang="ru-RU" sz="1800" b="1" dirty="0">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0"/>
                        </a:spcAft>
                      </a:pPr>
                      <a:r>
                        <a:rPr lang="uk-UA" sz="1800" b="1" dirty="0">
                          <a:solidFill>
                            <a:srgbClr val="0F243E"/>
                          </a:solidFill>
                          <a:latin typeface="Times New Roman"/>
                        </a:rPr>
                        <a:t>8</a:t>
                      </a:r>
                      <a:endParaRPr lang="ru-RU" sz="1800" b="1" dirty="0">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0"/>
                        </a:spcAft>
                      </a:pPr>
                      <a:r>
                        <a:rPr lang="uk-UA" sz="1800" b="1">
                          <a:solidFill>
                            <a:srgbClr val="0F243E"/>
                          </a:solidFill>
                          <a:latin typeface="Times New Roman"/>
                        </a:rPr>
                        <a:t>9</a:t>
                      </a:r>
                      <a:endParaRPr lang="ru-RU" sz="1800" b="1">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457200" algn="just">
                        <a:lnSpc>
                          <a:spcPct val="150000"/>
                        </a:lnSpc>
                        <a:spcAft>
                          <a:spcPts val="0"/>
                        </a:spcAft>
                      </a:pPr>
                      <a:r>
                        <a:rPr lang="uk-UA" sz="1800" b="1">
                          <a:solidFill>
                            <a:srgbClr val="0F243E"/>
                          </a:solidFill>
                          <a:latin typeface="Times New Roman"/>
                        </a:rPr>
                        <a:t>4</a:t>
                      </a:r>
                      <a:endParaRPr lang="ru-RU" sz="1800" b="1">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0"/>
                        </a:spcAft>
                      </a:pPr>
                      <a:r>
                        <a:rPr lang="uk-UA" sz="1800" b="1">
                          <a:solidFill>
                            <a:srgbClr val="0F243E"/>
                          </a:solidFill>
                          <a:latin typeface="Times New Roman"/>
                        </a:rPr>
                        <a:t>5</a:t>
                      </a:r>
                      <a:endParaRPr lang="ru-RU" sz="1800" b="1">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0"/>
                        </a:spcAft>
                      </a:pPr>
                      <a:r>
                        <a:rPr lang="uk-UA" sz="1800" b="1">
                          <a:solidFill>
                            <a:srgbClr val="FF0000"/>
                          </a:solidFill>
                          <a:latin typeface="Times New Roman"/>
                        </a:rPr>
                        <a:t>6</a:t>
                      </a:r>
                      <a:endParaRPr lang="ru-RU" sz="1800" b="1">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0"/>
                        </a:spcAft>
                      </a:pPr>
                      <a:r>
                        <a:rPr lang="uk-UA" sz="1800" b="1">
                          <a:solidFill>
                            <a:srgbClr val="0F243E"/>
                          </a:solidFill>
                          <a:latin typeface="Times New Roman"/>
                        </a:rPr>
                        <a:t>7</a:t>
                      </a:r>
                      <a:endParaRPr lang="ru-RU" sz="1800" b="1">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0"/>
                        </a:spcAft>
                      </a:pPr>
                      <a:r>
                        <a:rPr lang="uk-UA" sz="1800" b="1">
                          <a:solidFill>
                            <a:srgbClr val="0F243E"/>
                          </a:solidFill>
                          <a:latin typeface="Times New Roman"/>
                        </a:rPr>
                        <a:t>8</a:t>
                      </a:r>
                      <a:endParaRPr lang="ru-RU" sz="1800" b="1">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0"/>
                        </a:spcAft>
                      </a:pPr>
                      <a:r>
                        <a:rPr lang="uk-UA" sz="1800" b="1" dirty="0">
                          <a:solidFill>
                            <a:srgbClr val="0F243E"/>
                          </a:solidFill>
                          <a:latin typeface="Times New Roman"/>
                        </a:rPr>
                        <a:t>9</a:t>
                      </a:r>
                      <a:endParaRPr lang="ru-RU" sz="1800" b="1" dirty="0">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0"/>
                        </a:spcAft>
                      </a:pPr>
                      <a:r>
                        <a:rPr lang="uk-UA" sz="1800" b="1">
                          <a:solidFill>
                            <a:srgbClr val="0F243E"/>
                          </a:solidFill>
                          <a:latin typeface="Times New Roman"/>
                        </a:rPr>
                        <a:t>10</a:t>
                      </a:r>
                      <a:endParaRPr lang="ru-RU" sz="1800" b="1">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457200" algn="just">
                        <a:lnSpc>
                          <a:spcPct val="150000"/>
                        </a:lnSpc>
                        <a:spcAft>
                          <a:spcPts val="0"/>
                        </a:spcAft>
                      </a:pPr>
                      <a:r>
                        <a:rPr lang="uk-UA" sz="1800" b="1">
                          <a:solidFill>
                            <a:srgbClr val="0F243E"/>
                          </a:solidFill>
                          <a:latin typeface="Times New Roman"/>
                        </a:rPr>
                        <a:t>5</a:t>
                      </a:r>
                      <a:endParaRPr lang="ru-RU" sz="1800" b="1">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0"/>
                        </a:spcAft>
                      </a:pPr>
                      <a:r>
                        <a:rPr lang="uk-UA" sz="1800" b="1">
                          <a:solidFill>
                            <a:srgbClr val="FF0000"/>
                          </a:solidFill>
                          <a:latin typeface="Times New Roman"/>
                        </a:rPr>
                        <a:t>6</a:t>
                      </a:r>
                      <a:endParaRPr lang="ru-RU" sz="1800" b="1">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0"/>
                        </a:spcAft>
                      </a:pPr>
                      <a:r>
                        <a:rPr lang="uk-UA" sz="1800" b="1">
                          <a:solidFill>
                            <a:srgbClr val="0F243E"/>
                          </a:solidFill>
                          <a:latin typeface="Times New Roman"/>
                        </a:rPr>
                        <a:t>7</a:t>
                      </a:r>
                      <a:endParaRPr lang="ru-RU" sz="1800" b="1">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0"/>
                        </a:spcAft>
                      </a:pPr>
                      <a:r>
                        <a:rPr lang="uk-UA" sz="1800" b="1">
                          <a:solidFill>
                            <a:srgbClr val="0F243E"/>
                          </a:solidFill>
                          <a:latin typeface="Times New Roman"/>
                        </a:rPr>
                        <a:t>8</a:t>
                      </a:r>
                      <a:endParaRPr lang="ru-RU" sz="1800" b="1">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0"/>
                        </a:spcAft>
                      </a:pPr>
                      <a:r>
                        <a:rPr lang="uk-UA" sz="1800" b="1">
                          <a:solidFill>
                            <a:srgbClr val="0F243E"/>
                          </a:solidFill>
                          <a:latin typeface="Times New Roman"/>
                        </a:rPr>
                        <a:t>9</a:t>
                      </a:r>
                      <a:endParaRPr lang="ru-RU" sz="1800" b="1">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0"/>
                        </a:spcAft>
                      </a:pPr>
                      <a:r>
                        <a:rPr lang="uk-UA" sz="1800" b="1" dirty="0">
                          <a:solidFill>
                            <a:srgbClr val="0F243E"/>
                          </a:solidFill>
                          <a:latin typeface="Times New Roman"/>
                        </a:rPr>
                        <a:t>10</a:t>
                      </a:r>
                      <a:endParaRPr lang="ru-RU" sz="1800" b="1" dirty="0">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0"/>
                        </a:spcAft>
                      </a:pPr>
                      <a:r>
                        <a:rPr lang="uk-UA" sz="1800" b="1" dirty="0">
                          <a:solidFill>
                            <a:srgbClr val="0F243E"/>
                          </a:solidFill>
                          <a:latin typeface="Times New Roman"/>
                        </a:rPr>
                        <a:t>11</a:t>
                      </a:r>
                      <a:endParaRPr lang="ru-RU" sz="1800" b="1" dirty="0">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457200" algn="just">
                        <a:lnSpc>
                          <a:spcPct val="150000"/>
                        </a:lnSpc>
                        <a:spcAft>
                          <a:spcPts val="0"/>
                        </a:spcAft>
                      </a:pPr>
                      <a:r>
                        <a:rPr lang="uk-UA" sz="1800" b="1">
                          <a:solidFill>
                            <a:srgbClr val="0F243E"/>
                          </a:solidFill>
                          <a:latin typeface="Times New Roman"/>
                        </a:rPr>
                        <a:t>6</a:t>
                      </a:r>
                      <a:endParaRPr lang="ru-RU" sz="1800" b="1">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0"/>
                        </a:spcAft>
                      </a:pPr>
                      <a:r>
                        <a:rPr lang="uk-UA" sz="1800" b="1">
                          <a:solidFill>
                            <a:srgbClr val="0F243E"/>
                          </a:solidFill>
                          <a:latin typeface="Times New Roman"/>
                        </a:rPr>
                        <a:t>7</a:t>
                      </a:r>
                      <a:endParaRPr lang="ru-RU" sz="1800" b="1">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0"/>
                        </a:spcAft>
                      </a:pPr>
                      <a:r>
                        <a:rPr lang="uk-UA" sz="1800" b="1">
                          <a:solidFill>
                            <a:srgbClr val="0F243E"/>
                          </a:solidFill>
                          <a:latin typeface="Times New Roman"/>
                        </a:rPr>
                        <a:t>8</a:t>
                      </a:r>
                      <a:endParaRPr lang="ru-RU" sz="1800" b="1">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0"/>
                        </a:spcAft>
                      </a:pPr>
                      <a:r>
                        <a:rPr lang="uk-UA" sz="1800" b="1">
                          <a:solidFill>
                            <a:srgbClr val="0F243E"/>
                          </a:solidFill>
                          <a:latin typeface="Times New Roman"/>
                        </a:rPr>
                        <a:t>9</a:t>
                      </a:r>
                      <a:endParaRPr lang="ru-RU" sz="1800" b="1">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0"/>
                        </a:spcAft>
                      </a:pPr>
                      <a:r>
                        <a:rPr lang="uk-UA" sz="1800" b="1">
                          <a:solidFill>
                            <a:srgbClr val="0F243E"/>
                          </a:solidFill>
                          <a:latin typeface="Times New Roman"/>
                        </a:rPr>
                        <a:t>10</a:t>
                      </a:r>
                      <a:endParaRPr lang="ru-RU" sz="1800" b="1">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0"/>
                        </a:spcAft>
                      </a:pPr>
                      <a:r>
                        <a:rPr lang="uk-UA" sz="1800" b="1">
                          <a:solidFill>
                            <a:srgbClr val="0F243E"/>
                          </a:solidFill>
                          <a:latin typeface="Times New Roman"/>
                        </a:rPr>
                        <a:t>11</a:t>
                      </a:r>
                      <a:endParaRPr lang="ru-RU" sz="1800" b="1">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50000"/>
                        </a:lnSpc>
                        <a:spcAft>
                          <a:spcPts val="0"/>
                        </a:spcAft>
                      </a:pPr>
                      <a:r>
                        <a:rPr lang="uk-UA" sz="1800" b="1" dirty="0">
                          <a:solidFill>
                            <a:srgbClr val="0F243E"/>
                          </a:solidFill>
                          <a:latin typeface="Times New Roman"/>
                        </a:rPr>
                        <a:t>12</a:t>
                      </a:r>
                      <a:endParaRPr lang="ru-RU" sz="1800" b="1" dirty="0">
                        <a:solidFill>
                          <a:srgbClr val="000000"/>
                        </a:solidFill>
                        <a:latin typeface="Arial Unicode M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8850">
                                            <p:txEl>
                                              <p:pRg st="1" end="1"/>
                                            </p:txEl>
                                          </p:spTgt>
                                        </p:tgtEl>
                                        <p:attrNameLst>
                                          <p:attrName>style.visibility</p:attrName>
                                        </p:attrNameLst>
                                      </p:cBhvr>
                                      <p:to>
                                        <p:strVal val="visible"/>
                                      </p:to>
                                    </p:set>
                                    <p:animEffect transition="in" filter="wipe(down)">
                                      <p:cBhvr>
                                        <p:cTn id="7" dur="500"/>
                                        <p:tgtEl>
                                          <p:spTgt spid="7885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Багетная рамка 4"/>
          <p:cNvSpPr/>
          <p:nvPr/>
        </p:nvSpPr>
        <p:spPr>
          <a:xfrm>
            <a:off x="0" y="0"/>
            <a:ext cx="9144000" cy="6858000"/>
          </a:xfrm>
          <a:prstGeom prst="bevel">
            <a:avLst>
              <a:gd name="adj" fmla="val 4295"/>
            </a:avLst>
          </a:prstGeom>
          <a:noFill/>
          <a:ln w="85725" cmpd="tri">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7826" name="Rectangle 2"/>
          <p:cNvSpPr>
            <a:spLocks noChangeArrowheads="1"/>
          </p:cNvSpPr>
          <p:nvPr/>
        </p:nvSpPr>
        <p:spPr bwMode="auto">
          <a:xfrm>
            <a:off x="323528" y="958662"/>
            <a:ext cx="8460432"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 defTabSz="914400" rtl="0" eaLnBrk="1" fontAlgn="base" latinLnBrk="0" hangingPunct="1">
              <a:lnSpc>
                <a:spcPct val="100000"/>
              </a:lnSpc>
              <a:spcBef>
                <a:spcPct val="0"/>
              </a:spcBef>
              <a:spcAft>
                <a:spcPct val="0"/>
              </a:spcAft>
              <a:buClrTx/>
              <a:buSzTx/>
              <a:buFontTx/>
              <a:buNone/>
              <a:tabLst/>
            </a:pPr>
            <a:r>
              <a:rPr kumimoji="0" lang="uk-UA" sz="24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Задача. Підкидаються одночасно два кубика. Яка ймовірність того, що сума очок, що випали, більше 10?</a:t>
            </a:r>
            <a:endParaRPr kumimoji="0" lang="ru-RU" sz="2400" b="1" i="0" u="none" strike="noStrike" cap="none" normalizeH="0" baseline="0" dirty="0" smtClean="0">
              <a:ln>
                <a:noFill/>
              </a:ln>
              <a:solidFill>
                <a:schemeClr val="tx1"/>
              </a:solidFill>
              <a:effectLst/>
              <a:latin typeface="Arial" pitchFamily="34" charset="0"/>
            </a:endParaRPr>
          </a:p>
          <a:p>
            <a:pPr marL="0" marR="0" lvl="0" indent="457200" algn="just" defTabSz="914400" rtl="0" eaLnBrk="0" fontAlgn="base" latinLnBrk="0" hangingPunct="0">
              <a:lnSpc>
                <a:spcPct val="100000"/>
              </a:lnSpc>
              <a:spcBef>
                <a:spcPct val="0"/>
              </a:spcBef>
              <a:spcAft>
                <a:spcPct val="0"/>
              </a:spcAft>
              <a:buClrTx/>
              <a:buSzTx/>
              <a:buFontTx/>
              <a:buNone/>
              <a:tabLst/>
            </a:pPr>
            <a:r>
              <a:rPr kumimoji="0" lang="uk-UA" sz="24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Розв’язок. Події, які можуть відбутися під час даного експерименту – є впорядковані пари чисел. Перше число випадає на першому кубику, друге – на другому. Маємо 3 клітинки, де сума очок більша за 10. Отже,  всього подій 36 і з них сприятливих – 3. Значить </a:t>
            </a:r>
            <a:r>
              <a:rPr kumimoji="0" lang="en-US" sz="24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n</a:t>
            </a:r>
            <a:r>
              <a:rPr kumimoji="0" lang="ru-RU" sz="24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=36, </a:t>
            </a:r>
            <a:r>
              <a:rPr kumimoji="0" lang="en-US" sz="24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m</a:t>
            </a:r>
            <a:r>
              <a:rPr kumimoji="0" lang="ru-RU" sz="24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 </a:t>
            </a:r>
            <a:r>
              <a:rPr kumimoji="0" lang="uk-UA" sz="24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3</a:t>
            </a:r>
            <a:r>
              <a:rPr kumimoji="0" lang="ru-RU" sz="24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 </a:t>
            </a:r>
            <a:r>
              <a:rPr kumimoji="0" lang="uk-UA" sz="24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Р(А</a:t>
            </a:r>
            <a:r>
              <a:rPr kumimoji="0" lang="ru-RU" sz="24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 = 3/36=1/12</a:t>
            </a:r>
            <a:r>
              <a:rPr kumimoji="0" lang="uk-UA" sz="24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 </a:t>
            </a:r>
            <a:endParaRPr kumimoji="0" lang="uk-UA" sz="2400" b="1" i="0" u="none" strike="noStrike" cap="none" normalizeH="0" baseline="0" dirty="0" smtClean="0">
              <a:ln>
                <a:noFill/>
              </a:ln>
              <a:solidFill>
                <a:schemeClr val="tx1"/>
              </a:solidFill>
              <a:effectLst/>
              <a:latin typeface="Arial" pitchFamily="34" charset="0"/>
            </a:endParaRPr>
          </a:p>
        </p:txBody>
      </p:sp>
      <p:sp>
        <p:nvSpPr>
          <p:cNvPr id="77827" name="Rectangle 3"/>
          <p:cNvSpPr>
            <a:spLocks noChangeArrowheads="1"/>
          </p:cNvSpPr>
          <p:nvPr/>
        </p:nvSpPr>
        <p:spPr bwMode="auto">
          <a:xfrm>
            <a:off x="457200" y="8477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graphicFrame>
        <p:nvGraphicFramePr>
          <p:cNvPr id="8" name="Таблица 7"/>
          <p:cNvGraphicFramePr>
            <a:graphicFrameLocks noGrp="1"/>
          </p:cNvGraphicFramePr>
          <p:nvPr/>
        </p:nvGraphicFramePr>
        <p:xfrm>
          <a:off x="1979712" y="3717032"/>
          <a:ext cx="6095999" cy="2560320"/>
        </p:xfrm>
        <a:graphic>
          <a:graphicData uri="http://schemas.openxmlformats.org/drawingml/2006/table">
            <a:tbl>
              <a:tblPr>
                <a:tableStyleId>{8A107856-5554-42FB-B03E-39F5DBC370BA}</a:tableStyleId>
              </a:tblPr>
              <a:tblGrid>
                <a:gridCol w="870857"/>
                <a:gridCol w="870857"/>
                <a:gridCol w="870857"/>
                <a:gridCol w="870857"/>
                <a:gridCol w="870857"/>
                <a:gridCol w="870857"/>
                <a:gridCol w="870857"/>
              </a:tblGrid>
              <a:tr h="0">
                <a:tc>
                  <a:txBody>
                    <a:bodyPr/>
                    <a:lstStyle/>
                    <a:p>
                      <a:pPr marL="457200" algn="just">
                        <a:lnSpc>
                          <a:spcPct val="150000"/>
                        </a:lnSpc>
                        <a:spcAft>
                          <a:spcPts val="0"/>
                        </a:spcAft>
                      </a:pPr>
                      <a:endParaRPr lang="uk-UA" sz="1600" b="1" dirty="0">
                        <a:solidFill>
                          <a:srgbClr val="0F243E"/>
                        </a:solidFill>
                        <a:latin typeface="Times New Roman"/>
                      </a:endParaRPr>
                    </a:p>
                  </a:txBody>
                  <a:tcPr marL="68580" marR="68580" marT="0" marB="0"/>
                </a:tc>
                <a:tc>
                  <a:txBody>
                    <a:bodyPr/>
                    <a:lstStyle/>
                    <a:p>
                      <a:pPr marL="457200" algn="just">
                        <a:lnSpc>
                          <a:spcPct val="150000"/>
                        </a:lnSpc>
                        <a:spcAft>
                          <a:spcPts val="0"/>
                        </a:spcAft>
                      </a:pPr>
                      <a:r>
                        <a:rPr lang="uk-UA" sz="1600" b="1" dirty="0"/>
                        <a:t>1</a:t>
                      </a:r>
                      <a:endParaRPr lang="ru-RU" sz="1600" b="1" dirty="0">
                        <a:solidFill>
                          <a:srgbClr val="000000"/>
                        </a:solidFill>
                        <a:latin typeface="Arial Unicode MS"/>
                      </a:endParaRPr>
                    </a:p>
                  </a:txBody>
                  <a:tcPr marL="68580" marR="68580" marT="0" marB="0"/>
                </a:tc>
                <a:tc>
                  <a:txBody>
                    <a:bodyPr/>
                    <a:lstStyle/>
                    <a:p>
                      <a:pPr marL="457200" algn="just">
                        <a:lnSpc>
                          <a:spcPct val="150000"/>
                        </a:lnSpc>
                        <a:spcAft>
                          <a:spcPts val="0"/>
                        </a:spcAft>
                      </a:pPr>
                      <a:r>
                        <a:rPr lang="uk-UA" sz="1600" b="1" dirty="0"/>
                        <a:t>2</a:t>
                      </a:r>
                      <a:endParaRPr lang="ru-RU" sz="1600" b="1" dirty="0">
                        <a:solidFill>
                          <a:srgbClr val="000000"/>
                        </a:solidFill>
                        <a:latin typeface="Arial Unicode MS"/>
                      </a:endParaRPr>
                    </a:p>
                  </a:txBody>
                  <a:tcPr marL="68580" marR="68580" marT="0" marB="0"/>
                </a:tc>
                <a:tc>
                  <a:txBody>
                    <a:bodyPr/>
                    <a:lstStyle/>
                    <a:p>
                      <a:pPr marL="457200" algn="just">
                        <a:lnSpc>
                          <a:spcPct val="150000"/>
                        </a:lnSpc>
                        <a:spcAft>
                          <a:spcPts val="0"/>
                        </a:spcAft>
                      </a:pPr>
                      <a:r>
                        <a:rPr lang="uk-UA" sz="1600" b="1" dirty="0"/>
                        <a:t>3</a:t>
                      </a:r>
                      <a:endParaRPr lang="ru-RU" sz="1600" b="1" dirty="0">
                        <a:solidFill>
                          <a:srgbClr val="000000"/>
                        </a:solidFill>
                        <a:latin typeface="Arial Unicode MS"/>
                      </a:endParaRPr>
                    </a:p>
                  </a:txBody>
                  <a:tcPr marL="68580" marR="68580" marT="0" marB="0"/>
                </a:tc>
                <a:tc>
                  <a:txBody>
                    <a:bodyPr/>
                    <a:lstStyle/>
                    <a:p>
                      <a:pPr marL="457200" algn="just">
                        <a:lnSpc>
                          <a:spcPct val="150000"/>
                        </a:lnSpc>
                        <a:spcAft>
                          <a:spcPts val="0"/>
                        </a:spcAft>
                      </a:pPr>
                      <a:r>
                        <a:rPr lang="uk-UA" sz="1600" b="1" dirty="0"/>
                        <a:t>4</a:t>
                      </a:r>
                      <a:endParaRPr lang="ru-RU" sz="1600" b="1" dirty="0">
                        <a:solidFill>
                          <a:srgbClr val="000000"/>
                        </a:solidFill>
                        <a:latin typeface="Arial Unicode MS"/>
                      </a:endParaRPr>
                    </a:p>
                  </a:txBody>
                  <a:tcPr marL="68580" marR="68580" marT="0" marB="0"/>
                </a:tc>
                <a:tc>
                  <a:txBody>
                    <a:bodyPr/>
                    <a:lstStyle/>
                    <a:p>
                      <a:pPr marL="457200" algn="just">
                        <a:lnSpc>
                          <a:spcPct val="150000"/>
                        </a:lnSpc>
                        <a:spcAft>
                          <a:spcPts val="0"/>
                        </a:spcAft>
                      </a:pPr>
                      <a:r>
                        <a:rPr lang="uk-UA" sz="1600" b="1" dirty="0"/>
                        <a:t>5</a:t>
                      </a:r>
                      <a:endParaRPr lang="ru-RU" sz="1600" b="1" dirty="0">
                        <a:solidFill>
                          <a:srgbClr val="000000"/>
                        </a:solidFill>
                        <a:latin typeface="Arial Unicode MS"/>
                      </a:endParaRPr>
                    </a:p>
                  </a:txBody>
                  <a:tcPr marL="68580" marR="68580" marT="0" marB="0"/>
                </a:tc>
                <a:tc>
                  <a:txBody>
                    <a:bodyPr/>
                    <a:lstStyle/>
                    <a:p>
                      <a:pPr marL="457200" algn="just">
                        <a:lnSpc>
                          <a:spcPct val="150000"/>
                        </a:lnSpc>
                        <a:spcAft>
                          <a:spcPts val="0"/>
                        </a:spcAft>
                      </a:pPr>
                      <a:r>
                        <a:rPr lang="uk-UA" sz="1600" b="1"/>
                        <a:t>6</a:t>
                      </a:r>
                      <a:endParaRPr lang="ru-RU" sz="1600" b="1">
                        <a:solidFill>
                          <a:srgbClr val="000000"/>
                        </a:solidFill>
                        <a:latin typeface="Arial Unicode MS"/>
                      </a:endParaRPr>
                    </a:p>
                  </a:txBody>
                  <a:tcPr marL="68580" marR="68580" marT="0" marB="0"/>
                </a:tc>
              </a:tr>
              <a:tr h="0">
                <a:tc>
                  <a:txBody>
                    <a:bodyPr/>
                    <a:lstStyle/>
                    <a:p>
                      <a:pPr marL="457200" algn="just">
                        <a:lnSpc>
                          <a:spcPct val="150000"/>
                        </a:lnSpc>
                        <a:spcAft>
                          <a:spcPts val="0"/>
                        </a:spcAft>
                      </a:pPr>
                      <a:r>
                        <a:rPr lang="uk-UA" sz="1600" b="1"/>
                        <a:t>1</a:t>
                      </a:r>
                      <a:endParaRPr lang="ru-RU" sz="1600" b="1">
                        <a:solidFill>
                          <a:srgbClr val="000000"/>
                        </a:solidFill>
                        <a:latin typeface="Arial Unicode MS"/>
                      </a:endParaRPr>
                    </a:p>
                  </a:txBody>
                  <a:tcPr marL="68580" marR="68580" marT="0" marB="0"/>
                </a:tc>
                <a:tc>
                  <a:txBody>
                    <a:bodyPr/>
                    <a:lstStyle/>
                    <a:p>
                      <a:pPr marL="457200" algn="just">
                        <a:lnSpc>
                          <a:spcPct val="150000"/>
                        </a:lnSpc>
                        <a:spcAft>
                          <a:spcPts val="0"/>
                        </a:spcAft>
                      </a:pPr>
                      <a:r>
                        <a:rPr lang="uk-UA" sz="1600" b="1" dirty="0"/>
                        <a:t>2</a:t>
                      </a:r>
                      <a:endParaRPr lang="ru-RU" sz="1600" b="1" dirty="0">
                        <a:solidFill>
                          <a:srgbClr val="000000"/>
                        </a:solidFill>
                        <a:latin typeface="Arial Unicode MS"/>
                      </a:endParaRPr>
                    </a:p>
                  </a:txBody>
                  <a:tcPr marL="68580" marR="68580" marT="0" marB="0"/>
                </a:tc>
                <a:tc>
                  <a:txBody>
                    <a:bodyPr/>
                    <a:lstStyle/>
                    <a:p>
                      <a:pPr marL="457200" algn="just">
                        <a:lnSpc>
                          <a:spcPct val="150000"/>
                        </a:lnSpc>
                        <a:spcAft>
                          <a:spcPts val="0"/>
                        </a:spcAft>
                      </a:pPr>
                      <a:r>
                        <a:rPr lang="uk-UA" sz="1600" b="1" dirty="0"/>
                        <a:t>3</a:t>
                      </a:r>
                      <a:endParaRPr lang="ru-RU" sz="1600" b="1" dirty="0">
                        <a:solidFill>
                          <a:srgbClr val="000000"/>
                        </a:solidFill>
                        <a:latin typeface="Arial Unicode MS"/>
                      </a:endParaRPr>
                    </a:p>
                  </a:txBody>
                  <a:tcPr marL="68580" marR="68580" marT="0" marB="0"/>
                </a:tc>
                <a:tc>
                  <a:txBody>
                    <a:bodyPr/>
                    <a:lstStyle/>
                    <a:p>
                      <a:pPr marL="457200" algn="just">
                        <a:lnSpc>
                          <a:spcPct val="150000"/>
                        </a:lnSpc>
                        <a:spcAft>
                          <a:spcPts val="0"/>
                        </a:spcAft>
                      </a:pPr>
                      <a:r>
                        <a:rPr lang="uk-UA" sz="1600" b="1" dirty="0"/>
                        <a:t>4</a:t>
                      </a:r>
                      <a:endParaRPr lang="ru-RU" sz="1600" b="1" dirty="0">
                        <a:solidFill>
                          <a:srgbClr val="000000"/>
                        </a:solidFill>
                        <a:latin typeface="Arial Unicode MS"/>
                      </a:endParaRPr>
                    </a:p>
                  </a:txBody>
                  <a:tcPr marL="68580" marR="68580" marT="0" marB="0"/>
                </a:tc>
                <a:tc>
                  <a:txBody>
                    <a:bodyPr/>
                    <a:lstStyle/>
                    <a:p>
                      <a:pPr marL="457200" algn="just">
                        <a:lnSpc>
                          <a:spcPct val="150000"/>
                        </a:lnSpc>
                        <a:spcAft>
                          <a:spcPts val="0"/>
                        </a:spcAft>
                      </a:pPr>
                      <a:r>
                        <a:rPr lang="uk-UA" sz="1600" b="1" dirty="0"/>
                        <a:t>5</a:t>
                      </a:r>
                      <a:endParaRPr lang="ru-RU" sz="1600" b="1" dirty="0">
                        <a:solidFill>
                          <a:srgbClr val="000000"/>
                        </a:solidFill>
                        <a:latin typeface="Arial Unicode MS"/>
                      </a:endParaRPr>
                    </a:p>
                  </a:txBody>
                  <a:tcPr marL="68580" marR="68580" marT="0" marB="0"/>
                </a:tc>
                <a:tc>
                  <a:txBody>
                    <a:bodyPr/>
                    <a:lstStyle/>
                    <a:p>
                      <a:pPr marL="457200" algn="just">
                        <a:lnSpc>
                          <a:spcPct val="150000"/>
                        </a:lnSpc>
                        <a:spcAft>
                          <a:spcPts val="0"/>
                        </a:spcAft>
                      </a:pPr>
                      <a:r>
                        <a:rPr lang="uk-UA" sz="1600" b="1" dirty="0"/>
                        <a:t>6</a:t>
                      </a:r>
                      <a:endParaRPr lang="ru-RU" sz="1600" b="1" dirty="0">
                        <a:solidFill>
                          <a:srgbClr val="000000"/>
                        </a:solidFill>
                        <a:latin typeface="Arial Unicode MS"/>
                      </a:endParaRPr>
                    </a:p>
                  </a:txBody>
                  <a:tcPr marL="68580" marR="68580" marT="0" marB="0"/>
                </a:tc>
                <a:tc>
                  <a:txBody>
                    <a:bodyPr/>
                    <a:lstStyle/>
                    <a:p>
                      <a:pPr marL="457200" algn="just">
                        <a:lnSpc>
                          <a:spcPct val="150000"/>
                        </a:lnSpc>
                        <a:spcAft>
                          <a:spcPts val="0"/>
                        </a:spcAft>
                      </a:pPr>
                      <a:r>
                        <a:rPr lang="uk-UA" sz="1600" b="1" dirty="0"/>
                        <a:t>7</a:t>
                      </a:r>
                      <a:endParaRPr lang="ru-RU" sz="1600" b="1" dirty="0">
                        <a:solidFill>
                          <a:srgbClr val="000000"/>
                        </a:solidFill>
                        <a:latin typeface="Arial Unicode MS"/>
                      </a:endParaRPr>
                    </a:p>
                  </a:txBody>
                  <a:tcPr marL="68580" marR="68580" marT="0" marB="0"/>
                </a:tc>
              </a:tr>
              <a:tr h="0">
                <a:tc>
                  <a:txBody>
                    <a:bodyPr/>
                    <a:lstStyle/>
                    <a:p>
                      <a:pPr marL="457200" algn="just">
                        <a:lnSpc>
                          <a:spcPct val="150000"/>
                        </a:lnSpc>
                        <a:spcAft>
                          <a:spcPts val="0"/>
                        </a:spcAft>
                      </a:pPr>
                      <a:r>
                        <a:rPr lang="uk-UA" sz="1600" b="1"/>
                        <a:t>2</a:t>
                      </a:r>
                      <a:endParaRPr lang="ru-RU" sz="1600" b="1">
                        <a:solidFill>
                          <a:srgbClr val="000000"/>
                        </a:solidFill>
                        <a:latin typeface="Arial Unicode MS"/>
                      </a:endParaRPr>
                    </a:p>
                  </a:txBody>
                  <a:tcPr marL="68580" marR="68580" marT="0" marB="0"/>
                </a:tc>
                <a:tc>
                  <a:txBody>
                    <a:bodyPr/>
                    <a:lstStyle/>
                    <a:p>
                      <a:pPr marL="457200" algn="just">
                        <a:lnSpc>
                          <a:spcPct val="150000"/>
                        </a:lnSpc>
                        <a:spcAft>
                          <a:spcPts val="0"/>
                        </a:spcAft>
                      </a:pPr>
                      <a:r>
                        <a:rPr lang="uk-UA" sz="1600" b="1"/>
                        <a:t>3</a:t>
                      </a:r>
                      <a:endParaRPr lang="ru-RU" sz="1600" b="1">
                        <a:solidFill>
                          <a:srgbClr val="000000"/>
                        </a:solidFill>
                        <a:latin typeface="Arial Unicode MS"/>
                      </a:endParaRPr>
                    </a:p>
                  </a:txBody>
                  <a:tcPr marL="68580" marR="68580" marT="0" marB="0"/>
                </a:tc>
                <a:tc>
                  <a:txBody>
                    <a:bodyPr/>
                    <a:lstStyle/>
                    <a:p>
                      <a:pPr marL="457200" algn="just">
                        <a:lnSpc>
                          <a:spcPct val="150000"/>
                        </a:lnSpc>
                        <a:spcAft>
                          <a:spcPts val="0"/>
                        </a:spcAft>
                      </a:pPr>
                      <a:r>
                        <a:rPr lang="uk-UA" sz="1600" b="1" dirty="0"/>
                        <a:t>4</a:t>
                      </a:r>
                      <a:endParaRPr lang="ru-RU" sz="1600" b="1" dirty="0">
                        <a:solidFill>
                          <a:srgbClr val="000000"/>
                        </a:solidFill>
                        <a:latin typeface="Arial Unicode MS"/>
                      </a:endParaRPr>
                    </a:p>
                  </a:txBody>
                  <a:tcPr marL="68580" marR="68580" marT="0" marB="0"/>
                </a:tc>
                <a:tc>
                  <a:txBody>
                    <a:bodyPr/>
                    <a:lstStyle/>
                    <a:p>
                      <a:pPr marL="457200" algn="just">
                        <a:lnSpc>
                          <a:spcPct val="150000"/>
                        </a:lnSpc>
                        <a:spcAft>
                          <a:spcPts val="0"/>
                        </a:spcAft>
                      </a:pPr>
                      <a:r>
                        <a:rPr lang="uk-UA" sz="1600" b="1" dirty="0"/>
                        <a:t>5</a:t>
                      </a:r>
                      <a:endParaRPr lang="ru-RU" sz="1600" b="1" dirty="0">
                        <a:solidFill>
                          <a:srgbClr val="000000"/>
                        </a:solidFill>
                        <a:latin typeface="Arial Unicode MS"/>
                      </a:endParaRPr>
                    </a:p>
                  </a:txBody>
                  <a:tcPr marL="68580" marR="68580" marT="0" marB="0"/>
                </a:tc>
                <a:tc>
                  <a:txBody>
                    <a:bodyPr/>
                    <a:lstStyle/>
                    <a:p>
                      <a:pPr marL="457200" algn="just">
                        <a:lnSpc>
                          <a:spcPct val="150000"/>
                        </a:lnSpc>
                        <a:spcAft>
                          <a:spcPts val="0"/>
                        </a:spcAft>
                      </a:pPr>
                      <a:r>
                        <a:rPr lang="uk-UA" sz="1600" b="1" dirty="0"/>
                        <a:t>6</a:t>
                      </a:r>
                      <a:endParaRPr lang="ru-RU" sz="1600" b="1" dirty="0">
                        <a:solidFill>
                          <a:srgbClr val="000000"/>
                        </a:solidFill>
                        <a:latin typeface="Arial Unicode MS"/>
                      </a:endParaRPr>
                    </a:p>
                  </a:txBody>
                  <a:tcPr marL="68580" marR="68580" marT="0" marB="0"/>
                </a:tc>
                <a:tc>
                  <a:txBody>
                    <a:bodyPr/>
                    <a:lstStyle/>
                    <a:p>
                      <a:pPr marL="457200" algn="just">
                        <a:lnSpc>
                          <a:spcPct val="150000"/>
                        </a:lnSpc>
                        <a:spcAft>
                          <a:spcPts val="0"/>
                        </a:spcAft>
                      </a:pPr>
                      <a:r>
                        <a:rPr lang="uk-UA" sz="1600" b="1" dirty="0"/>
                        <a:t>7</a:t>
                      </a:r>
                      <a:endParaRPr lang="ru-RU" sz="1600" b="1" dirty="0">
                        <a:solidFill>
                          <a:srgbClr val="000000"/>
                        </a:solidFill>
                        <a:latin typeface="Arial Unicode MS"/>
                      </a:endParaRPr>
                    </a:p>
                  </a:txBody>
                  <a:tcPr marL="68580" marR="68580" marT="0" marB="0"/>
                </a:tc>
                <a:tc>
                  <a:txBody>
                    <a:bodyPr/>
                    <a:lstStyle/>
                    <a:p>
                      <a:pPr marL="457200" algn="just">
                        <a:lnSpc>
                          <a:spcPct val="150000"/>
                        </a:lnSpc>
                        <a:spcAft>
                          <a:spcPts val="0"/>
                        </a:spcAft>
                      </a:pPr>
                      <a:r>
                        <a:rPr lang="uk-UA" sz="1600" b="1" dirty="0"/>
                        <a:t>8</a:t>
                      </a:r>
                      <a:endParaRPr lang="ru-RU" sz="1600" b="1" dirty="0">
                        <a:solidFill>
                          <a:srgbClr val="000000"/>
                        </a:solidFill>
                        <a:latin typeface="Arial Unicode MS"/>
                      </a:endParaRPr>
                    </a:p>
                  </a:txBody>
                  <a:tcPr marL="68580" marR="68580" marT="0" marB="0"/>
                </a:tc>
              </a:tr>
              <a:tr h="0">
                <a:tc>
                  <a:txBody>
                    <a:bodyPr/>
                    <a:lstStyle/>
                    <a:p>
                      <a:pPr marL="457200" algn="just">
                        <a:lnSpc>
                          <a:spcPct val="150000"/>
                        </a:lnSpc>
                        <a:spcAft>
                          <a:spcPts val="0"/>
                        </a:spcAft>
                      </a:pPr>
                      <a:r>
                        <a:rPr lang="uk-UA" sz="1600" b="1"/>
                        <a:t>3</a:t>
                      </a:r>
                      <a:endParaRPr lang="ru-RU" sz="1600" b="1">
                        <a:solidFill>
                          <a:srgbClr val="000000"/>
                        </a:solidFill>
                        <a:latin typeface="Arial Unicode MS"/>
                      </a:endParaRPr>
                    </a:p>
                  </a:txBody>
                  <a:tcPr marL="68580" marR="68580" marT="0" marB="0"/>
                </a:tc>
                <a:tc>
                  <a:txBody>
                    <a:bodyPr/>
                    <a:lstStyle/>
                    <a:p>
                      <a:pPr marL="457200" algn="just">
                        <a:lnSpc>
                          <a:spcPct val="150000"/>
                        </a:lnSpc>
                        <a:spcAft>
                          <a:spcPts val="0"/>
                        </a:spcAft>
                      </a:pPr>
                      <a:r>
                        <a:rPr lang="uk-UA" sz="1600" b="1"/>
                        <a:t>4</a:t>
                      </a:r>
                      <a:endParaRPr lang="ru-RU" sz="1600" b="1">
                        <a:solidFill>
                          <a:srgbClr val="000000"/>
                        </a:solidFill>
                        <a:latin typeface="Arial Unicode MS"/>
                      </a:endParaRPr>
                    </a:p>
                  </a:txBody>
                  <a:tcPr marL="68580" marR="68580" marT="0" marB="0"/>
                </a:tc>
                <a:tc>
                  <a:txBody>
                    <a:bodyPr/>
                    <a:lstStyle/>
                    <a:p>
                      <a:pPr marL="457200" algn="just">
                        <a:lnSpc>
                          <a:spcPct val="150000"/>
                        </a:lnSpc>
                        <a:spcAft>
                          <a:spcPts val="0"/>
                        </a:spcAft>
                      </a:pPr>
                      <a:r>
                        <a:rPr lang="uk-UA" sz="1600" b="1" dirty="0"/>
                        <a:t>5</a:t>
                      </a:r>
                      <a:endParaRPr lang="ru-RU" sz="1600" b="1" dirty="0">
                        <a:solidFill>
                          <a:srgbClr val="000000"/>
                        </a:solidFill>
                        <a:latin typeface="Arial Unicode MS"/>
                      </a:endParaRPr>
                    </a:p>
                  </a:txBody>
                  <a:tcPr marL="68580" marR="68580" marT="0" marB="0"/>
                </a:tc>
                <a:tc>
                  <a:txBody>
                    <a:bodyPr/>
                    <a:lstStyle/>
                    <a:p>
                      <a:pPr marL="457200" algn="just">
                        <a:lnSpc>
                          <a:spcPct val="150000"/>
                        </a:lnSpc>
                        <a:spcAft>
                          <a:spcPts val="0"/>
                        </a:spcAft>
                      </a:pPr>
                      <a:r>
                        <a:rPr lang="uk-UA" sz="1600" b="1" dirty="0"/>
                        <a:t>6</a:t>
                      </a:r>
                      <a:endParaRPr lang="ru-RU" sz="1600" b="1" dirty="0">
                        <a:solidFill>
                          <a:srgbClr val="000000"/>
                        </a:solidFill>
                        <a:latin typeface="Arial Unicode MS"/>
                      </a:endParaRPr>
                    </a:p>
                  </a:txBody>
                  <a:tcPr marL="68580" marR="68580" marT="0" marB="0"/>
                </a:tc>
                <a:tc>
                  <a:txBody>
                    <a:bodyPr/>
                    <a:lstStyle/>
                    <a:p>
                      <a:pPr marL="457200" algn="just">
                        <a:lnSpc>
                          <a:spcPct val="150000"/>
                        </a:lnSpc>
                        <a:spcAft>
                          <a:spcPts val="0"/>
                        </a:spcAft>
                      </a:pPr>
                      <a:r>
                        <a:rPr lang="uk-UA" sz="1600" b="1" dirty="0"/>
                        <a:t>7</a:t>
                      </a:r>
                      <a:endParaRPr lang="ru-RU" sz="1600" b="1" dirty="0">
                        <a:solidFill>
                          <a:srgbClr val="000000"/>
                        </a:solidFill>
                        <a:latin typeface="Arial Unicode MS"/>
                      </a:endParaRPr>
                    </a:p>
                  </a:txBody>
                  <a:tcPr marL="68580" marR="68580" marT="0" marB="0"/>
                </a:tc>
                <a:tc>
                  <a:txBody>
                    <a:bodyPr/>
                    <a:lstStyle/>
                    <a:p>
                      <a:pPr marL="457200" algn="just">
                        <a:lnSpc>
                          <a:spcPct val="150000"/>
                        </a:lnSpc>
                        <a:spcAft>
                          <a:spcPts val="0"/>
                        </a:spcAft>
                      </a:pPr>
                      <a:r>
                        <a:rPr lang="uk-UA" sz="1600" b="1" dirty="0"/>
                        <a:t>8</a:t>
                      </a:r>
                      <a:endParaRPr lang="ru-RU" sz="1600" b="1" dirty="0">
                        <a:solidFill>
                          <a:srgbClr val="000000"/>
                        </a:solidFill>
                        <a:latin typeface="Arial Unicode MS"/>
                      </a:endParaRPr>
                    </a:p>
                  </a:txBody>
                  <a:tcPr marL="68580" marR="68580" marT="0" marB="0"/>
                </a:tc>
                <a:tc>
                  <a:txBody>
                    <a:bodyPr/>
                    <a:lstStyle/>
                    <a:p>
                      <a:pPr marL="457200" algn="just">
                        <a:lnSpc>
                          <a:spcPct val="150000"/>
                        </a:lnSpc>
                        <a:spcAft>
                          <a:spcPts val="0"/>
                        </a:spcAft>
                      </a:pPr>
                      <a:r>
                        <a:rPr lang="uk-UA" sz="1600" b="1" dirty="0"/>
                        <a:t>9</a:t>
                      </a:r>
                      <a:endParaRPr lang="ru-RU" sz="1600" b="1" dirty="0">
                        <a:solidFill>
                          <a:srgbClr val="000000"/>
                        </a:solidFill>
                        <a:latin typeface="Arial Unicode MS"/>
                      </a:endParaRPr>
                    </a:p>
                  </a:txBody>
                  <a:tcPr marL="68580" marR="68580" marT="0" marB="0"/>
                </a:tc>
              </a:tr>
              <a:tr h="0">
                <a:tc>
                  <a:txBody>
                    <a:bodyPr/>
                    <a:lstStyle/>
                    <a:p>
                      <a:pPr marL="457200" algn="just">
                        <a:lnSpc>
                          <a:spcPct val="150000"/>
                        </a:lnSpc>
                        <a:spcAft>
                          <a:spcPts val="0"/>
                        </a:spcAft>
                      </a:pPr>
                      <a:r>
                        <a:rPr lang="uk-UA" sz="1600" b="1"/>
                        <a:t>4</a:t>
                      </a:r>
                      <a:endParaRPr lang="ru-RU" sz="1600" b="1">
                        <a:solidFill>
                          <a:srgbClr val="000000"/>
                        </a:solidFill>
                        <a:latin typeface="Arial Unicode MS"/>
                      </a:endParaRPr>
                    </a:p>
                  </a:txBody>
                  <a:tcPr marL="68580" marR="68580" marT="0" marB="0"/>
                </a:tc>
                <a:tc>
                  <a:txBody>
                    <a:bodyPr/>
                    <a:lstStyle/>
                    <a:p>
                      <a:pPr marL="457200" algn="just">
                        <a:lnSpc>
                          <a:spcPct val="150000"/>
                        </a:lnSpc>
                        <a:spcAft>
                          <a:spcPts val="0"/>
                        </a:spcAft>
                      </a:pPr>
                      <a:r>
                        <a:rPr lang="uk-UA" sz="1600" b="1"/>
                        <a:t>5</a:t>
                      </a:r>
                      <a:endParaRPr lang="ru-RU" sz="1600" b="1">
                        <a:solidFill>
                          <a:srgbClr val="000000"/>
                        </a:solidFill>
                        <a:latin typeface="Arial Unicode MS"/>
                      </a:endParaRPr>
                    </a:p>
                  </a:txBody>
                  <a:tcPr marL="68580" marR="68580" marT="0" marB="0"/>
                </a:tc>
                <a:tc>
                  <a:txBody>
                    <a:bodyPr/>
                    <a:lstStyle/>
                    <a:p>
                      <a:pPr marL="457200" algn="just">
                        <a:lnSpc>
                          <a:spcPct val="150000"/>
                        </a:lnSpc>
                        <a:spcAft>
                          <a:spcPts val="0"/>
                        </a:spcAft>
                      </a:pPr>
                      <a:r>
                        <a:rPr lang="uk-UA" sz="1600" b="1"/>
                        <a:t>6</a:t>
                      </a:r>
                      <a:endParaRPr lang="ru-RU" sz="1600" b="1">
                        <a:solidFill>
                          <a:srgbClr val="000000"/>
                        </a:solidFill>
                        <a:latin typeface="Arial Unicode MS"/>
                      </a:endParaRPr>
                    </a:p>
                  </a:txBody>
                  <a:tcPr marL="68580" marR="68580" marT="0" marB="0"/>
                </a:tc>
                <a:tc>
                  <a:txBody>
                    <a:bodyPr/>
                    <a:lstStyle/>
                    <a:p>
                      <a:pPr marL="457200" algn="just">
                        <a:lnSpc>
                          <a:spcPct val="150000"/>
                        </a:lnSpc>
                        <a:spcAft>
                          <a:spcPts val="0"/>
                        </a:spcAft>
                      </a:pPr>
                      <a:r>
                        <a:rPr lang="uk-UA" sz="1600" b="1"/>
                        <a:t>7</a:t>
                      </a:r>
                      <a:endParaRPr lang="ru-RU" sz="1600" b="1">
                        <a:solidFill>
                          <a:srgbClr val="000000"/>
                        </a:solidFill>
                        <a:latin typeface="Arial Unicode MS"/>
                      </a:endParaRPr>
                    </a:p>
                  </a:txBody>
                  <a:tcPr marL="68580" marR="68580" marT="0" marB="0"/>
                </a:tc>
                <a:tc>
                  <a:txBody>
                    <a:bodyPr/>
                    <a:lstStyle/>
                    <a:p>
                      <a:pPr marL="457200" algn="just">
                        <a:lnSpc>
                          <a:spcPct val="150000"/>
                        </a:lnSpc>
                        <a:spcAft>
                          <a:spcPts val="0"/>
                        </a:spcAft>
                      </a:pPr>
                      <a:r>
                        <a:rPr lang="uk-UA" sz="1600" b="1" dirty="0"/>
                        <a:t>8</a:t>
                      </a:r>
                      <a:endParaRPr lang="ru-RU" sz="1600" b="1" dirty="0">
                        <a:solidFill>
                          <a:srgbClr val="000000"/>
                        </a:solidFill>
                        <a:latin typeface="Arial Unicode MS"/>
                      </a:endParaRPr>
                    </a:p>
                  </a:txBody>
                  <a:tcPr marL="68580" marR="68580" marT="0" marB="0"/>
                </a:tc>
                <a:tc>
                  <a:txBody>
                    <a:bodyPr/>
                    <a:lstStyle/>
                    <a:p>
                      <a:pPr marL="457200" algn="just">
                        <a:lnSpc>
                          <a:spcPct val="150000"/>
                        </a:lnSpc>
                        <a:spcAft>
                          <a:spcPts val="0"/>
                        </a:spcAft>
                      </a:pPr>
                      <a:r>
                        <a:rPr lang="uk-UA" sz="1600" b="1" dirty="0"/>
                        <a:t>9</a:t>
                      </a:r>
                      <a:endParaRPr lang="ru-RU" sz="1600" b="1" dirty="0">
                        <a:solidFill>
                          <a:srgbClr val="000000"/>
                        </a:solidFill>
                        <a:latin typeface="Arial Unicode MS"/>
                      </a:endParaRPr>
                    </a:p>
                  </a:txBody>
                  <a:tcPr marL="68580" marR="68580" marT="0" marB="0"/>
                </a:tc>
                <a:tc>
                  <a:txBody>
                    <a:bodyPr/>
                    <a:lstStyle/>
                    <a:p>
                      <a:pPr marL="457200" algn="just">
                        <a:lnSpc>
                          <a:spcPct val="150000"/>
                        </a:lnSpc>
                        <a:spcAft>
                          <a:spcPts val="0"/>
                        </a:spcAft>
                      </a:pPr>
                      <a:r>
                        <a:rPr lang="uk-UA" sz="1600" b="1" dirty="0"/>
                        <a:t>10</a:t>
                      </a:r>
                      <a:endParaRPr lang="ru-RU" sz="1600" b="1" dirty="0">
                        <a:solidFill>
                          <a:srgbClr val="000000"/>
                        </a:solidFill>
                        <a:latin typeface="Arial Unicode MS"/>
                      </a:endParaRPr>
                    </a:p>
                  </a:txBody>
                  <a:tcPr marL="68580" marR="68580" marT="0" marB="0"/>
                </a:tc>
              </a:tr>
              <a:tr h="0">
                <a:tc>
                  <a:txBody>
                    <a:bodyPr/>
                    <a:lstStyle/>
                    <a:p>
                      <a:pPr marL="457200" algn="just">
                        <a:lnSpc>
                          <a:spcPct val="150000"/>
                        </a:lnSpc>
                        <a:spcAft>
                          <a:spcPts val="0"/>
                        </a:spcAft>
                      </a:pPr>
                      <a:r>
                        <a:rPr lang="uk-UA" sz="1600" b="1"/>
                        <a:t>5</a:t>
                      </a:r>
                      <a:endParaRPr lang="ru-RU" sz="1600" b="1">
                        <a:solidFill>
                          <a:srgbClr val="000000"/>
                        </a:solidFill>
                        <a:latin typeface="Arial Unicode MS"/>
                      </a:endParaRPr>
                    </a:p>
                  </a:txBody>
                  <a:tcPr marL="68580" marR="68580" marT="0" marB="0"/>
                </a:tc>
                <a:tc>
                  <a:txBody>
                    <a:bodyPr/>
                    <a:lstStyle/>
                    <a:p>
                      <a:pPr marL="457200" algn="just">
                        <a:lnSpc>
                          <a:spcPct val="150000"/>
                        </a:lnSpc>
                        <a:spcAft>
                          <a:spcPts val="0"/>
                        </a:spcAft>
                      </a:pPr>
                      <a:r>
                        <a:rPr lang="uk-UA" sz="1600" b="1"/>
                        <a:t>6</a:t>
                      </a:r>
                      <a:endParaRPr lang="ru-RU" sz="1600" b="1">
                        <a:solidFill>
                          <a:srgbClr val="000000"/>
                        </a:solidFill>
                        <a:latin typeface="Arial Unicode MS"/>
                      </a:endParaRPr>
                    </a:p>
                  </a:txBody>
                  <a:tcPr marL="68580" marR="68580" marT="0" marB="0"/>
                </a:tc>
                <a:tc>
                  <a:txBody>
                    <a:bodyPr/>
                    <a:lstStyle/>
                    <a:p>
                      <a:pPr marL="457200" algn="just">
                        <a:lnSpc>
                          <a:spcPct val="150000"/>
                        </a:lnSpc>
                        <a:spcAft>
                          <a:spcPts val="0"/>
                        </a:spcAft>
                      </a:pPr>
                      <a:r>
                        <a:rPr lang="uk-UA" sz="1600" b="1"/>
                        <a:t>7</a:t>
                      </a:r>
                      <a:endParaRPr lang="ru-RU" sz="1600" b="1">
                        <a:solidFill>
                          <a:srgbClr val="000000"/>
                        </a:solidFill>
                        <a:latin typeface="Arial Unicode MS"/>
                      </a:endParaRPr>
                    </a:p>
                  </a:txBody>
                  <a:tcPr marL="68580" marR="68580" marT="0" marB="0"/>
                </a:tc>
                <a:tc>
                  <a:txBody>
                    <a:bodyPr/>
                    <a:lstStyle/>
                    <a:p>
                      <a:pPr marL="457200" algn="just">
                        <a:lnSpc>
                          <a:spcPct val="150000"/>
                        </a:lnSpc>
                        <a:spcAft>
                          <a:spcPts val="0"/>
                        </a:spcAft>
                      </a:pPr>
                      <a:r>
                        <a:rPr lang="uk-UA" sz="1600" b="1"/>
                        <a:t>8</a:t>
                      </a:r>
                      <a:endParaRPr lang="ru-RU" sz="1600" b="1">
                        <a:solidFill>
                          <a:srgbClr val="000000"/>
                        </a:solidFill>
                        <a:latin typeface="Arial Unicode MS"/>
                      </a:endParaRPr>
                    </a:p>
                  </a:txBody>
                  <a:tcPr marL="68580" marR="68580" marT="0" marB="0"/>
                </a:tc>
                <a:tc>
                  <a:txBody>
                    <a:bodyPr/>
                    <a:lstStyle/>
                    <a:p>
                      <a:pPr marL="457200" algn="just">
                        <a:lnSpc>
                          <a:spcPct val="150000"/>
                        </a:lnSpc>
                        <a:spcAft>
                          <a:spcPts val="0"/>
                        </a:spcAft>
                      </a:pPr>
                      <a:r>
                        <a:rPr lang="uk-UA" sz="1600" b="1" dirty="0"/>
                        <a:t>9</a:t>
                      </a:r>
                      <a:endParaRPr lang="ru-RU" sz="1600" b="1" dirty="0">
                        <a:solidFill>
                          <a:srgbClr val="000000"/>
                        </a:solidFill>
                        <a:latin typeface="Arial Unicode MS"/>
                      </a:endParaRPr>
                    </a:p>
                  </a:txBody>
                  <a:tcPr marL="68580" marR="68580" marT="0" marB="0"/>
                </a:tc>
                <a:tc>
                  <a:txBody>
                    <a:bodyPr/>
                    <a:lstStyle/>
                    <a:p>
                      <a:pPr marL="457200" algn="just">
                        <a:lnSpc>
                          <a:spcPct val="150000"/>
                        </a:lnSpc>
                        <a:spcAft>
                          <a:spcPts val="0"/>
                        </a:spcAft>
                      </a:pPr>
                      <a:r>
                        <a:rPr lang="uk-UA" sz="1600" b="1" dirty="0"/>
                        <a:t>10</a:t>
                      </a:r>
                      <a:endParaRPr lang="ru-RU" sz="1600" b="1" dirty="0">
                        <a:solidFill>
                          <a:srgbClr val="000000"/>
                        </a:solidFill>
                        <a:latin typeface="Arial Unicode MS"/>
                      </a:endParaRPr>
                    </a:p>
                  </a:txBody>
                  <a:tcPr marL="68580" marR="68580" marT="0" marB="0"/>
                </a:tc>
                <a:tc>
                  <a:txBody>
                    <a:bodyPr/>
                    <a:lstStyle/>
                    <a:p>
                      <a:pPr marL="457200" algn="just">
                        <a:lnSpc>
                          <a:spcPct val="150000"/>
                        </a:lnSpc>
                        <a:spcAft>
                          <a:spcPts val="0"/>
                        </a:spcAft>
                      </a:pPr>
                      <a:r>
                        <a:rPr lang="uk-UA" sz="1600" b="1" dirty="0"/>
                        <a:t>11</a:t>
                      </a:r>
                      <a:endParaRPr lang="ru-RU" sz="1600" b="1" dirty="0">
                        <a:solidFill>
                          <a:srgbClr val="000000"/>
                        </a:solidFill>
                        <a:latin typeface="Arial Unicode MS"/>
                      </a:endParaRPr>
                    </a:p>
                  </a:txBody>
                  <a:tcPr marL="68580" marR="68580" marT="0" marB="0"/>
                </a:tc>
              </a:tr>
              <a:tr h="0">
                <a:tc>
                  <a:txBody>
                    <a:bodyPr/>
                    <a:lstStyle/>
                    <a:p>
                      <a:pPr marL="457200" algn="just">
                        <a:lnSpc>
                          <a:spcPct val="150000"/>
                        </a:lnSpc>
                        <a:spcAft>
                          <a:spcPts val="0"/>
                        </a:spcAft>
                      </a:pPr>
                      <a:r>
                        <a:rPr lang="uk-UA" sz="1600" b="1"/>
                        <a:t>6</a:t>
                      </a:r>
                      <a:endParaRPr lang="ru-RU" sz="1600" b="1">
                        <a:solidFill>
                          <a:srgbClr val="000000"/>
                        </a:solidFill>
                        <a:latin typeface="Arial Unicode MS"/>
                      </a:endParaRPr>
                    </a:p>
                  </a:txBody>
                  <a:tcPr marL="68580" marR="68580" marT="0" marB="0"/>
                </a:tc>
                <a:tc>
                  <a:txBody>
                    <a:bodyPr/>
                    <a:lstStyle/>
                    <a:p>
                      <a:pPr marL="457200" algn="just">
                        <a:lnSpc>
                          <a:spcPct val="150000"/>
                        </a:lnSpc>
                        <a:spcAft>
                          <a:spcPts val="0"/>
                        </a:spcAft>
                      </a:pPr>
                      <a:r>
                        <a:rPr lang="uk-UA" sz="1600" b="1"/>
                        <a:t>7</a:t>
                      </a:r>
                      <a:endParaRPr lang="ru-RU" sz="1600" b="1">
                        <a:solidFill>
                          <a:srgbClr val="000000"/>
                        </a:solidFill>
                        <a:latin typeface="Arial Unicode MS"/>
                      </a:endParaRPr>
                    </a:p>
                  </a:txBody>
                  <a:tcPr marL="68580" marR="68580" marT="0" marB="0"/>
                </a:tc>
                <a:tc>
                  <a:txBody>
                    <a:bodyPr/>
                    <a:lstStyle/>
                    <a:p>
                      <a:pPr marL="457200" algn="just">
                        <a:lnSpc>
                          <a:spcPct val="150000"/>
                        </a:lnSpc>
                        <a:spcAft>
                          <a:spcPts val="0"/>
                        </a:spcAft>
                      </a:pPr>
                      <a:r>
                        <a:rPr lang="uk-UA" sz="1600" b="1"/>
                        <a:t>8</a:t>
                      </a:r>
                      <a:endParaRPr lang="ru-RU" sz="1600" b="1">
                        <a:solidFill>
                          <a:srgbClr val="000000"/>
                        </a:solidFill>
                        <a:latin typeface="Arial Unicode MS"/>
                      </a:endParaRPr>
                    </a:p>
                  </a:txBody>
                  <a:tcPr marL="68580" marR="68580" marT="0" marB="0"/>
                </a:tc>
                <a:tc>
                  <a:txBody>
                    <a:bodyPr/>
                    <a:lstStyle/>
                    <a:p>
                      <a:pPr marL="457200" algn="just">
                        <a:lnSpc>
                          <a:spcPct val="150000"/>
                        </a:lnSpc>
                        <a:spcAft>
                          <a:spcPts val="0"/>
                        </a:spcAft>
                      </a:pPr>
                      <a:r>
                        <a:rPr lang="uk-UA" sz="1600" b="1"/>
                        <a:t>9</a:t>
                      </a:r>
                      <a:endParaRPr lang="ru-RU" sz="1600" b="1">
                        <a:solidFill>
                          <a:srgbClr val="000000"/>
                        </a:solidFill>
                        <a:latin typeface="Arial Unicode MS"/>
                      </a:endParaRPr>
                    </a:p>
                  </a:txBody>
                  <a:tcPr marL="68580" marR="68580" marT="0" marB="0"/>
                </a:tc>
                <a:tc>
                  <a:txBody>
                    <a:bodyPr/>
                    <a:lstStyle/>
                    <a:p>
                      <a:pPr marL="457200" algn="just">
                        <a:lnSpc>
                          <a:spcPct val="150000"/>
                        </a:lnSpc>
                        <a:spcAft>
                          <a:spcPts val="0"/>
                        </a:spcAft>
                      </a:pPr>
                      <a:r>
                        <a:rPr lang="uk-UA" sz="1600" b="1"/>
                        <a:t>10</a:t>
                      </a:r>
                      <a:endParaRPr lang="ru-RU" sz="1600" b="1">
                        <a:solidFill>
                          <a:srgbClr val="000000"/>
                        </a:solidFill>
                        <a:latin typeface="Arial Unicode MS"/>
                      </a:endParaRPr>
                    </a:p>
                  </a:txBody>
                  <a:tcPr marL="68580" marR="68580" marT="0" marB="0"/>
                </a:tc>
                <a:tc>
                  <a:txBody>
                    <a:bodyPr/>
                    <a:lstStyle/>
                    <a:p>
                      <a:pPr marL="457200" algn="just">
                        <a:lnSpc>
                          <a:spcPct val="150000"/>
                        </a:lnSpc>
                        <a:spcAft>
                          <a:spcPts val="0"/>
                        </a:spcAft>
                      </a:pPr>
                      <a:r>
                        <a:rPr lang="uk-UA" sz="1600" b="1" dirty="0"/>
                        <a:t>11</a:t>
                      </a:r>
                      <a:endParaRPr lang="ru-RU" sz="1600" b="1" dirty="0">
                        <a:solidFill>
                          <a:srgbClr val="000000"/>
                        </a:solidFill>
                        <a:latin typeface="Arial Unicode MS"/>
                      </a:endParaRPr>
                    </a:p>
                  </a:txBody>
                  <a:tcPr marL="68580" marR="68580" marT="0" marB="0"/>
                </a:tc>
                <a:tc>
                  <a:txBody>
                    <a:bodyPr/>
                    <a:lstStyle/>
                    <a:p>
                      <a:pPr marL="457200" algn="just">
                        <a:lnSpc>
                          <a:spcPct val="150000"/>
                        </a:lnSpc>
                        <a:spcAft>
                          <a:spcPts val="0"/>
                        </a:spcAft>
                      </a:pPr>
                      <a:r>
                        <a:rPr lang="uk-UA" sz="1600" b="1" dirty="0"/>
                        <a:t>12</a:t>
                      </a:r>
                      <a:endParaRPr lang="ru-RU" sz="1600" b="1" dirty="0">
                        <a:solidFill>
                          <a:srgbClr val="000000"/>
                        </a:solidFill>
                        <a:latin typeface="Arial Unicode MS"/>
                      </a:endParaRPr>
                    </a:p>
                  </a:txBody>
                  <a:tcPr marL="68580" marR="68580" marT="0" marB="0"/>
                </a:tc>
              </a:tr>
            </a:tbl>
          </a:graphicData>
        </a:graphic>
      </p:graphicFrame>
      <p:sp>
        <p:nvSpPr>
          <p:cNvPr id="9" name="Прямоугольник 8"/>
          <p:cNvSpPr/>
          <p:nvPr/>
        </p:nvSpPr>
        <p:spPr>
          <a:xfrm>
            <a:off x="2195736" y="260648"/>
            <a:ext cx="5573018" cy="923330"/>
          </a:xfrm>
          <a:prstGeom prst="rect">
            <a:avLst/>
          </a:prstGeom>
          <a:noFill/>
        </p:spPr>
        <p:txBody>
          <a:bodyPr wrap="square" lIns="91440" tIns="45720" rIns="91440" bIns="45720">
            <a:spAutoFit/>
          </a:bodyPr>
          <a:lstStyle/>
          <a:p>
            <a:pPr algn="ctr"/>
            <a:r>
              <a:rPr lang="uk-UA"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ГРУПОВА РОБОТА</a:t>
            </a: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7826">
                                            <p:txEl>
                                              <p:pRg st="1" end="1"/>
                                            </p:txEl>
                                          </p:spTgt>
                                        </p:tgtEl>
                                        <p:attrNameLst>
                                          <p:attrName>style.visibility</p:attrName>
                                        </p:attrNameLst>
                                      </p:cBhvr>
                                      <p:to>
                                        <p:strVal val="visible"/>
                                      </p:to>
                                    </p:set>
                                    <p:animEffect transition="in" filter="wipe(down)">
                                      <p:cBhvr>
                                        <p:cTn id="7" dur="500"/>
                                        <p:tgtEl>
                                          <p:spTgt spid="7782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http://obzorcasino.org/Image/BigImage/cubik.gif"/>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51520" y="476672"/>
            <a:ext cx="744562" cy="792088"/>
          </a:xfrm>
          <a:prstGeom prst="rect">
            <a:avLst/>
          </a:prstGeom>
          <a:noFill/>
        </p:spPr>
      </p:pic>
      <p:pic>
        <p:nvPicPr>
          <p:cNvPr id="3" name="Picture 10" descr="http://obzorcasino.org/Image/BigImage/cubik.gif"/>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6736293">
            <a:off x="674085" y="502661"/>
            <a:ext cx="740281" cy="787533"/>
          </a:xfrm>
          <a:prstGeom prst="rect">
            <a:avLst/>
          </a:prstGeom>
          <a:noFill/>
        </p:spPr>
      </p:pic>
      <p:sp>
        <p:nvSpPr>
          <p:cNvPr id="5" name="Багетная рамка 4"/>
          <p:cNvSpPr/>
          <p:nvPr/>
        </p:nvSpPr>
        <p:spPr>
          <a:xfrm>
            <a:off x="0" y="0"/>
            <a:ext cx="9144000" cy="6858000"/>
          </a:xfrm>
          <a:prstGeom prst="bevel">
            <a:avLst>
              <a:gd name="adj" fmla="val 4295"/>
            </a:avLst>
          </a:prstGeom>
          <a:noFill/>
          <a:ln w="85725" cmpd="tri">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p:cNvSpPr/>
          <p:nvPr/>
        </p:nvSpPr>
        <p:spPr>
          <a:xfrm>
            <a:off x="1403648" y="476672"/>
            <a:ext cx="6696744" cy="461665"/>
          </a:xfrm>
          <a:prstGeom prst="rect">
            <a:avLst/>
          </a:prstGeom>
        </p:spPr>
        <p:txBody>
          <a:bodyPr wrap="square">
            <a:spAutoFit/>
          </a:bodyPr>
          <a:lstStyle/>
          <a:p>
            <a:pPr algn="ctr"/>
            <a:r>
              <a:rPr lang="uk-UA" sz="2400" b="1" dirty="0" smtClean="0">
                <a:solidFill>
                  <a:schemeClr val="accent2">
                    <a:lumMod val="50000"/>
                  </a:schemeClr>
                </a:solidFill>
                <a:latin typeface="Arial Black" pitchFamily="34" charset="0"/>
              </a:rPr>
              <a:t>Хвилина відпочинку</a:t>
            </a:r>
            <a:endParaRPr lang="ru-RU" sz="2400" dirty="0">
              <a:solidFill>
                <a:schemeClr val="accent2">
                  <a:lumMod val="50000"/>
                </a:schemeClr>
              </a:solidFill>
              <a:latin typeface="Arial Black" pitchFamily="34" charset="0"/>
            </a:endParaRPr>
          </a:p>
        </p:txBody>
      </p:sp>
      <p:pic>
        <p:nvPicPr>
          <p:cNvPr id="7" name="Рисунок 6" descr="C:\Documents and Settings\Admin\Мои документы\Мои рисунки\Рисунок2.png"/>
          <p:cNvPicPr/>
          <p:nvPr/>
        </p:nvPicPr>
        <p:blipFill>
          <a:blip r:embed="rId3" cstate="print"/>
          <a:srcRect/>
          <a:stretch>
            <a:fillRect/>
          </a:stretch>
        </p:blipFill>
        <p:spPr bwMode="auto">
          <a:xfrm>
            <a:off x="1475656" y="548680"/>
            <a:ext cx="3456384" cy="2736304"/>
          </a:xfrm>
          <a:prstGeom prst="rect">
            <a:avLst/>
          </a:prstGeom>
          <a:noFill/>
          <a:ln w="9525">
            <a:noFill/>
            <a:miter lim="800000"/>
            <a:headEnd/>
            <a:tailEnd/>
          </a:ln>
        </p:spPr>
      </p:pic>
      <p:sp>
        <p:nvSpPr>
          <p:cNvPr id="7680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76803" name="Rectangle 3"/>
          <p:cNvSpPr>
            <a:spLocks noChangeArrowheads="1"/>
          </p:cNvSpPr>
          <p:nvPr/>
        </p:nvSpPr>
        <p:spPr bwMode="auto">
          <a:xfrm>
            <a:off x="395536" y="3140968"/>
            <a:ext cx="8291264" cy="31700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uk-UA" sz="2000" b="1" i="0" u="none" strike="noStrike" cap="none" normalizeH="0" baseline="0" dirty="0" smtClean="0">
                <a:ln>
                  <a:noFill/>
                </a:ln>
                <a:solidFill>
                  <a:srgbClr val="C00000"/>
                </a:solidFill>
                <a:effectLst/>
                <a:latin typeface="Times New Roman" pitchFamily="18" charset="0"/>
                <a:ea typeface="Arial Unicode MS" pitchFamily="34" charset="-128"/>
                <a:cs typeface="Times New Roman" pitchFamily="18" charset="0"/>
              </a:rPr>
              <a:t>Задача «Парадокс де Мере».</a:t>
            </a:r>
          </a:p>
          <a:p>
            <a:pPr marL="0" marR="0" lvl="0" indent="450850" algn="just" defTabSz="914400" rtl="0" eaLnBrk="1" fontAlgn="base" latinLnBrk="0" hangingPunct="1">
              <a:lnSpc>
                <a:spcPct val="100000"/>
              </a:lnSpc>
              <a:spcBef>
                <a:spcPct val="0"/>
              </a:spcBef>
              <a:spcAft>
                <a:spcPct val="0"/>
              </a:spcAft>
              <a:buClrTx/>
              <a:buSzTx/>
              <a:buFontTx/>
              <a:buNone/>
              <a:tabLst/>
            </a:pPr>
            <a:r>
              <a:rPr kumimoji="0" lang="uk-UA" sz="2000" b="1" i="0" u="none" strike="noStrike" cap="none" normalizeH="0" baseline="0" dirty="0" smtClean="0">
                <a:ln>
                  <a:noFill/>
                </a:ln>
                <a:solidFill>
                  <a:srgbClr val="C00000"/>
                </a:solidFill>
                <a:effectLst/>
                <a:latin typeface="Times New Roman" pitchFamily="18" charset="0"/>
                <a:ea typeface="Arial Unicode MS" pitchFamily="34" charset="-128"/>
                <a:cs typeface="Times New Roman" pitchFamily="18" charset="0"/>
              </a:rPr>
              <a:t> </a:t>
            </a:r>
            <a:r>
              <a:rPr kumimoji="0" lang="uk-UA" sz="2000" b="1" i="0" u="none" strike="noStrike" cap="none" normalizeH="0" baseline="0" dirty="0" smtClean="0">
                <a:ln>
                  <a:noFill/>
                </a:ln>
                <a:solidFill>
                  <a:srgbClr val="000000"/>
                </a:solidFill>
                <a:effectLst/>
                <a:latin typeface="Times New Roman" pitchFamily="18" charset="0"/>
                <a:ea typeface="Arial Unicode MS" pitchFamily="34" charset="-128"/>
                <a:cs typeface="Times New Roman" pitchFamily="18" charset="0"/>
              </a:rPr>
              <a:t>Друг </a:t>
            </a:r>
            <a:r>
              <a:rPr kumimoji="0" lang="uk-UA" sz="2000" b="1" i="0" u="none" strike="noStrike" cap="none" normalizeH="0" baseline="0" dirty="0" err="1" smtClean="0">
                <a:ln>
                  <a:noFill/>
                </a:ln>
                <a:solidFill>
                  <a:srgbClr val="000000"/>
                </a:solidFill>
                <a:effectLst/>
                <a:latin typeface="Times New Roman" pitchFamily="18" charset="0"/>
                <a:ea typeface="Arial Unicode MS" pitchFamily="34" charset="-128"/>
                <a:cs typeface="Times New Roman" pitchFamily="18" charset="0"/>
              </a:rPr>
              <a:t>Блеза</a:t>
            </a:r>
            <a:r>
              <a:rPr kumimoji="0" lang="uk-UA" sz="2000" b="1" i="0" u="none" strike="noStrike" cap="none" normalizeH="0" baseline="0" dirty="0" smtClean="0">
                <a:ln>
                  <a:noFill/>
                </a:ln>
                <a:solidFill>
                  <a:srgbClr val="000000"/>
                </a:solidFill>
                <a:effectLst/>
                <a:latin typeface="Times New Roman" pitchFamily="18" charset="0"/>
                <a:ea typeface="Arial Unicode MS" pitchFamily="34" charset="-128"/>
                <a:cs typeface="Times New Roman" pitchFamily="18" charset="0"/>
              </a:rPr>
              <a:t> Паскаля, кавалер де Мере, пристрасний гравець у кості, помітив, що при багаторазовому киданні трьох костей сума очок, яка дорівнює 11, випадає частіше, ніж сума очок, що дорівнює 12, хоч на думку де Мере обидві комбінації очок повинні мати однакову ймовірність. При цьому де Мере міркував так: 11 очок можна дістати шістьма різними способами: 6+4+1, 6+3+2, 5+5+1, 5+4+2, 5+3+3, 4+4+3. І 12 очок теж можна дістати шістьма способами: 6+5+1, 6+4+2, 6+3+3, 5+5+2, 5+4+3, 4+4+4.  Яка  помилка у міркуванні де Мере? </a:t>
            </a:r>
            <a:endParaRPr kumimoji="0" lang="uk-UA" sz="2000" b="1"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http://obzorcasino.org/Image/BigImage/cubik.gif"/>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51520" y="476672"/>
            <a:ext cx="744562" cy="792088"/>
          </a:xfrm>
          <a:prstGeom prst="rect">
            <a:avLst/>
          </a:prstGeom>
          <a:noFill/>
        </p:spPr>
      </p:pic>
      <p:pic>
        <p:nvPicPr>
          <p:cNvPr id="3" name="Picture 10" descr="http://obzorcasino.org/Image/BigImage/cubik.gif"/>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6736293">
            <a:off x="674085" y="502661"/>
            <a:ext cx="740281" cy="787533"/>
          </a:xfrm>
          <a:prstGeom prst="rect">
            <a:avLst/>
          </a:prstGeom>
          <a:noFill/>
        </p:spPr>
      </p:pic>
      <p:sp>
        <p:nvSpPr>
          <p:cNvPr id="5" name="Багетная рамка 4"/>
          <p:cNvSpPr/>
          <p:nvPr/>
        </p:nvSpPr>
        <p:spPr>
          <a:xfrm>
            <a:off x="0" y="0"/>
            <a:ext cx="9144000" cy="6858000"/>
          </a:xfrm>
          <a:prstGeom prst="bevel">
            <a:avLst>
              <a:gd name="adj" fmla="val 4295"/>
            </a:avLst>
          </a:prstGeom>
          <a:noFill/>
          <a:ln w="85725" cmpd="tri">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 name="Рисунок 5" descr="0257191188"/>
          <p:cNvPicPr/>
          <p:nvPr/>
        </p:nvPicPr>
        <p:blipFill>
          <a:blip r:embed="rId3" cstate="print"/>
          <a:srcRect/>
          <a:stretch>
            <a:fillRect/>
          </a:stretch>
        </p:blipFill>
        <p:spPr bwMode="auto">
          <a:xfrm>
            <a:off x="5868144" y="332656"/>
            <a:ext cx="2989580" cy="3771900"/>
          </a:xfrm>
          <a:prstGeom prst="rect">
            <a:avLst/>
          </a:prstGeom>
          <a:noFill/>
          <a:ln w="9525">
            <a:noFill/>
            <a:miter lim="800000"/>
            <a:headEnd/>
            <a:tailEnd/>
          </a:ln>
          <a:effectLst/>
        </p:spPr>
      </p:pic>
      <p:sp>
        <p:nvSpPr>
          <p:cNvPr id="75777" name="Rectangle 1"/>
          <p:cNvSpPr>
            <a:spLocks noChangeArrowheads="1"/>
          </p:cNvSpPr>
          <p:nvPr/>
        </p:nvSpPr>
        <p:spPr bwMode="auto">
          <a:xfrm>
            <a:off x="467544" y="1700808"/>
            <a:ext cx="5184576"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uk-UA" sz="2400" b="1" i="0" u="none" strike="noStrike" cap="none" normalizeH="0" baseline="0" dirty="0" smtClean="0">
                <a:ln>
                  <a:noFill/>
                </a:ln>
                <a:solidFill>
                  <a:srgbClr val="000000"/>
                </a:solidFill>
                <a:effectLst/>
                <a:latin typeface="Times New Roman" pitchFamily="18" charset="0"/>
                <a:ea typeface="Arial Unicode MS" pitchFamily="34" charset="-128"/>
                <a:cs typeface="Times New Roman" pitchFamily="18" charset="0"/>
              </a:rPr>
              <a:t>На помилку де Мере вказав </a:t>
            </a:r>
            <a:r>
              <a:rPr kumimoji="0" lang="uk-UA" sz="2400" b="1" i="0" u="none" strike="noStrike" cap="none" normalizeH="0" baseline="0" dirty="0" err="1" smtClean="0">
                <a:ln>
                  <a:noFill/>
                </a:ln>
                <a:solidFill>
                  <a:srgbClr val="000000"/>
                </a:solidFill>
                <a:effectLst/>
                <a:latin typeface="Times New Roman" pitchFamily="18" charset="0"/>
                <a:ea typeface="Arial Unicode MS" pitchFamily="34" charset="-128"/>
                <a:cs typeface="Times New Roman" pitchFamily="18" charset="0"/>
              </a:rPr>
              <a:t>Блез</a:t>
            </a:r>
            <a:r>
              <a:rPr kumimoji="0" lang="uk-UA" sz="2400" b="1" i="0" u="none" strike="noStrike" cap="none" normalizeH="0" baseline="0" dirty="0" smtClean="0">
                <a:ln>
                  <a:noFill/>
                </a:ln>
                <a:solidFill>
                  <a:srgbClr val="000000"/>
                </a:solidFill>
                <a:effectLst/>
                <a:latin typeface="Times New Roman" pitchFamily="18" charset="0"/>
                <a:ea typeface="Arial Unicode MS" pitchFamily="34" charset="-128"/>
                <a:cs typeface="Times New Roman" pitchFamily="18" charset="0"/>
              </a:rPr>
              <a:t> Паскаль.</a:t>
            </a:r>
            <a:endParaRPr kumimoji="0" lang="ru-RU" sz="2400" b="1" i="0" u="none" strike="noStrike" cap="none" normalizeH="0" baseline="0" dirty="0" smtClean="0">
              <a:ln>
                <a:noFill/>
              </a:ln>
              <a:solidFill>
                <a:schemeClr val="tx1"/>
              </a:solidFill>
              <a:effectLst/>
              <a:latin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uk-UA" sz="2400" b="1" i="0" u="none" strike="noStrike" cap="none" normalizeH="0" baseline="0" dirty="0" smtClean="0">
                <a:ln>
                  <a:noFill/>
                </a:ln>
                <a:solidFill>
                  <a:srgbClr val="000000"/>
                </a:solidFill>
                <a:effectLst/>
                <a:latin typeface="Times New Roman" pitchFamily="18" charset="0"/>
                <a:ea typeface="Arial Unicode MS" pitchFamily="34" charset="-128"/>
                <a:cs typeface="Times New Roman" pitchFamily="18" charset="0"/>
              </a:rPr>
              <a:t> Слід враховувати не лише очки, які випадають, а й ту обставину на яких саме кубиках вони випадають. Тоді підраховано, що сумі очок 11 сприяє 27 результатів, а сумі очок 12 – 25 результатів. Цим і пояснюється помічена де Мере тенденція до частішої появи в сумі 11 очок). Бажаючі переберете вдома всі можливі способи.</a:t>
            </a:r>
            <a:endParaRPr kumimoji="0" lang="uk-UA" sz="2400" b="1" i="0" u="none" strike="noStrike" cap="none" normalizeH="0" baseline="0" dirty="0" smtClean="0">
              <a:ln>
                <a:noFill/>
              </a:ln>
              <a:solidFill>
                <a:schemeClr val="tx1"/>
              </a:solidFill>
              <a:effectLst/>
              <a:latin typeface="Arial" pitchFamily="34" charset="0"/>
            </a:endParaRPr>
          </a:p>
        </p:txBody>
      </p:sp>
      <p:sp>
        <p:nvSpPr>
          <p:cNvPr id="7" name="Прямоугольник 6"/>
          <p:cNvSpPr/>
          <p:nvPr/>
        </p:nvSpPr>
        <p:spPr>
          <a:xfrm>
            <a:off x="6300192" y="4149080"/>
            <a:ext cx="2089418" cy="830997"/>
          </a:xfrm>
          <a:prstGeom prst="rect">
            <a:avLst/>
          </a:prstGeom>
        </p:spPr>
        <p:txBody>
          <a:bodyPr wrap="none">
            <a:spAutoFit/>
          </a:bodyPr>
          <a:lstStyle/>
          <a:p>
            <a:pPr algn="ctr"/>
            <a:r>
              <a:rPr lang="uk-UA" sz="2400" b="1" dirty="0" err="1" smtClean="0">
                <a:solidFill>
                  <a:srgbClr val="C00000"/>
                </a:solidFill>
                <a:latin typeface="Times New Roman" pitchFamily="18" charset="0"/>
                <a:ea typeface="Arial Unicode MS" pitchFamily="34" charset="-128"/>
                <a:cs typeface="Times New Roman" pitchFamily="18" charset="0"/>
              </a:rPr>
              <a:t>Блез</a:t>
            </a:r>
            <a:r>
              <a:rPr lang="uk-UA" sz="2400" b="1" dirty="0" smtClean="0">
                <a:solidFill>
                  <a:srgbClr val="C00000"/>
                </a:solidFill>
                <a:latin typeface="Times New Roman" pitchFamily="18" charset="0"/>
                <a:ea typeface="Arial Unicode MS" pitchFamily="34" charset="-128"/>
                <a:cs typeface="Times New Roman" pitchFamily="18" charset="0"/>
              </a:rPr>
              <a:t> Паскаль</a:t>
            </a:r>
          </a:p>
          <a:p>
            <a:pPr algn="ctr"/>
            <a:r>
              <a:rPr lang="uk-UA" sz="2400" b="1" dirty="0" smtClean="0">
                <a:solidFill>
                  <a:srgbClr val="C00000"/>
                </a:solidFill>
                <a:latin typeface="Times New Roman" pitchFamily="18" charset="0"/>
                <a:ea typeface="Arial Unicode MS" pitchFamily="34" charset="-128"/>
                <a:cs typeface="Times New Roman" pitchFamily="18" charset="0"/>
              </a:rPr>
              <a:t>1623-1662</a:t>
            </a:r>
            <a:endParaRPr lang="ru-RU" dirty="0">
              <a:solidFill>
                <a:srgbClr val="C00000"/>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http://obzorcasino.org/Image/BigImage/cubik.gif"/>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51520" y="476672"/>
            <a:ext cx="744562" cy="792088"/>
          </a:xfrm>
          <a:prstGeom prst="rect">
            <a:avLst/>
          </a:prstGeom>
          <a:noFill/>
        </p:spPr>
      </p:pic>
      <p:pic>
        <p:nvPicPr>
          <p:cNvPr id="3" name="Picture 10" descr="http://obzorcasino.org/Image/BigImage/cubik.gif"/>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6736293">
            <a:off x="674085" y="502661"/>
            <a:ext cx="740281" cy="787533"/>
          </a:xfrm>
          <a:prstGeom prst="rect">
            <a:avLst/>
          </a:prstGeom>
          <a:noFill/>
        </p:spPr>
      </p:pic>
      <p:sp>
        <p:nvSpPr>
          <p:cNvPr id="5" name="Багетная рамка 4"/>
          <p:cNvSpPr/>
          <p:nvPr/>
        </p:nvSpPr>
        <p:spPr>
          <a:xfrm>
            <a:off x="0" y="0"/>
            <a:ext cx="9144000" cy="6858000"/>
          </a:xfrm>
          <a:prstGeom prst="bevel">
            <a:avLst>
              <a:gd name="adj" fmla="val 4295"/>
            </a:avLst>
          </a:prstGeom>
          <a:noFill/>
          <a:ln w="85725" cmpd="tri">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 name="Рисунок 5"/>
          <p:cNvPicPr/>
          <p:nvPr/>
        </p:nvPicPr>
        <p:blipFill>
          <a:blip r:embed="rId3" cstate="print"/>
          <a:srcRect/>
          <a:stretch>
            <a:fillRect/>
          </a:stretch>
        </p:blipFill>
        <p:spPr bwMode="auto">
          <a:xfrm>
            <a:off x="251520" y="332656"/>
            <a:ext cx="8640960" cy="6192688"/>
          </a:xfrm>
          <a:prstGeom prst="rect">
            <a:avLst/>
          </a:prstGeom>
          <a:noFill/>
          <a:ln w="9525">
            <a:noFill/>
            <a:miter lim="800000"/>
            <a:headEnd/>
            <a:tailEnd/>
          </a:ln>
        </p:spPr>
      </p:pic>
      <p:sp>
        <p:nvSpPr>
          <p:cNvPr id="7" name="Прямоугольник 6"/>
          <p:cNvSpPr/>
          <p:nvPr/>
        </p:nvSpPr>
        <p:spPr>
          <a:xfrm>
            <a:off x="1691680" y="404664"/>
            <a:ext cx="4932040" cy="769441"/>
          </a:xfrm>
          <a:prstGeom prst="rect">
            <a:avLst/>
          </a:prstGeom>
          <a:noFill/>
        </p:spPr>
        <p:txBody>
          <a:bodyPr wrap="square" lIns="91440" tIns="45720" rIns="91440" bIns="45720">
            <a:spAutoFit/>
          </a:bodyPr>
          <a:lstStyle/>
          <a:p>
            <a:pPr algn="ctr"/>
            <a:r>
              <a:rPr lang="uk-UA" sz="4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itchFamily="34" charset="0"/>
              </a:rPr>
              <a:t>ГРА В КАРТИ</a:t>
            </a:r>
            <a:endParaRPr lang="ru-RU" sz="4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itchFamily="34" charset="0"/>
            </a:endParaRPr>
          </a:p>
        </p:txBody>
      </p:sp>
      <p:pic>
        <p:nvPicPr>
          <p:cNvPr id="74755" name="Picture 3"/>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0" y="457200"/>
            <a:ext cx="190500" cy="390525"/>
          </a:xfrm>
          <a:prstGeom prst="rect">
            <a:avLst/>
          </a:prstGeom>
          <a:noFill/>
        </p:spPr>
      </p:pic>
      <p:pic>
        <p:nvPicPr>
          <p:cNvPr id="74754" name="Picture 2"/>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0" y="847725"/>
            <a:ext cx="95250" cy="390525"/>
          </a:xfrm>
          <a:prstGeom prst="rect">
            <a:avLst/>
          </a:prstGeom>
          <a:noFill/>
        </p:spPr>
      </p:pic>
      <p:sp>
        <p:nvSpPr>
          <p:cNvPr id="74757" name="Rectangle 5"/>
          <p:cNvSpPr>
            <a:spLocks noChangeArrowheads="1"/>
          </p:cNvSpPr>
          <p:nvPr/>
        </p:nvSpPr>
        <p:spPr bwMode="auto">
          <a:xfrm>
            <a:off x="457200" y="8477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57200" algn="just" defTabSz="914400" rtl="0" eaLnBrk="1" fontAlgn="base" latinLnBrk="0" hangingPunct="1">
              <a:lnSpc>
                <a:spcPct val="100000"/>
              </a:lnSpc>
              <a:spcBef>
                <a:spcPct val="0"/>
              </a:spcBef>
              <a:spcAft>
                <a:spcPct val="0"/>
              </a:spcAft>
              <a:buClrTx/>
              <a:buSzTx/>
              <a:buFontTx/>
              <a:buNone/>
              <a:tabLst/>
            </a:pPr>
            <a:r>
              <a:rPr kumimoji="0" lang="uk-UA" sz="1800" b="0" i="0" u="none" strike="noStrike" cap="none" normalizeH="0" baseline="0" smtClean="0">
                <a:ln>
                  <a:noFill/>
                </a:ln>
                <a:solidFill>
                  <a:srgbClr val="0F243E"/>
                </a:solidFill>
                <a:effectLst/>
                <a:latin typeface="Times New Roman" pitchFamily="18" charset="0"/>
                <a:ea typeface="Arial Unicode MS" pitchFamily="34" charset="-128"/>
                <a:cs typeface="Times New Roman" pitchFamily="18" charset="0"/>
              </a:rPr>
              <a:t> = </a:t>
            </a:r>
            <a:endParaRPr kumimoji="0" lang="uk-UA" sz="1800" b="0" i="0" u="none" strike="noStrike" cap="none" normalizeH="0" baseline="0" smtClean="0">
              <a:ln>
                <a:noFill/>
              </a:ln>
              <a:solidFill>
                <a:schemeClr val="tx1"/>
              </a:solidFill>
              <a:effectLst/>
              <a:latin typeface="Arial" pitchFamily="34" charset="0"/>
            </a:endParaRPr>
          </a:p>
        </p:txBody>
      </p:sp>
      <p:sp>
        <p:nvSpPr>
          <p:cNvPr id="74758" name="Rectangle 6"/>
          <p:cNvSpPr>
            <a:spLocks noChangeArrowheads="1"/>
          </p:cNvSpPr>
          <p:nvPr/>
        </p:nvSpPr>
        <p:spPr bwMode="auto">
          <a:xfrm>
            <a:off x="457200" y="1238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Багетная рамка 4"/>
          <p:cNvSpPr/>
          <p:nvPr/>
        </p:nvSpPr>
        <p:spPr>
          <a:xfrm>
            <a:off x="0" y="0"/>
            <a:ext cx="9144000" cy="6858000"/>
          </a:xfrm>
          <a:prstGeom prst="bevel">
            <a:avLst>
              <a:gd name="adj" fmla="val 4295"/>
            </a:avLst>
          </a:prstGeom>
          <a:noFill/>
          <a:ln w="85725" cmpd="tri">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3729" name="Rectangle 1"/>
          <p:cNvSpPr>
            <a:spLocks noChangeArrowheads="1"/>
          </p:cNvSpPr>
          <p:nvPr/>
        </p:nvSpPr>
        <p:spPr bwMode="auto">
          <a:xfrm>
            <a:off x="323528" y="369332"/>
            <a:ext cx="8532440" cy="75405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 defTabSz="914400" rtl="0" eaLnBrk="1" fontAlgn="base" latinLnBrk="0" hangingPunct="1">
              <a:lnSpc>
                <a:spcPct val="100000"/>
              </a:lnSpc>
              <a:spcBef>
                <a:spcPct val="0"/>
              </a:spcBef>
              <a:spcAft>
                <a:spcPct val="0"/>
              </a:spcAft>
              <a:buClrTx/>
              <a:buSzTx/>
              <a:buFontTx/>
              <a:buNone/>
              <a:tabLst/>
            </a:pPr>
            <a:r>
              <a:rPr kumimoji="0" lang="uk-UA"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Задача.  </a:t>
            </a:r>
            <a:r>
              <a:rPr kumimoji="0" lang="ru-RU"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В колод</a:t>
            </a:r>
            <a:r>
              <a:rPr kumimoji="0" lang="uk-UA"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і</a:t>
            </a:r>
            <a:r>
              <a:rPr kumimoji="0" lang="ru-RU"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 52 карт</a:t>
            </a:r>
            <a:r>
              <a:rPr kumimoji="0" lang="uk-UA"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и</a:t>
            </a:r>
            <a:r>
              <a:rPr kumimoji="0" lang="ru-RU"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 </a:t>
            </a:r>
            <a:r>
              <a:rPr kumimoji="0" lang="uk-UA"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Гравець навмання витягує</a:t>
            </a:r>
            <a:r>
              <a:rPr kumimoji="0" lang="ru-RU"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 3 карт</a:t>
            </a:r>
            <a:r>
              <a:rPr kumimoji="0" lang="uk-UA"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и</a:t>
            </a:r>
            <a:r>
              <a:rPr kumimoji="0" lang="ru-RU"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 </a:t>
            </a:r>
            <a:r>
              <a:rPr kumimoji="0" lang="uk-UA"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Яка ймовірність того, що витягнуті карти будуть трійка, сімка та</a:t>
            </a:r>
            <a:r>
              <a:rPr kumimoji="0" lang="ru-RU"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 туз (</a:t>
            </a:r>
            <a:r>
              <a:rPr kumimoji="0" lang="uk-UA"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подія</a:t>
            </a:r>
            <a:r>
              <a:rPr kumimoji="0" lang="ru-RU"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 А)?</a:t>
            </a:r>
          </a:p>
          <a:p>
            <a:pPr marL="0" marR="0" lvl="0" indent="457200" defTabSz="914400" rtl="0" eaLnBrk="1" fontAlgn="base" latinLnBrk="0" hangingPunct="1">
              <a:lnSpc>
                <a:spcPct val="100000"/>
              </a:lnSpc>
              <a:spcBef>
                <a:spcPct val="0"/>
              </a:spcBef>
              <a:spcAft>
                <a:spcPct val="0"/>
              </a:spcAft>
              <a:buClrTx/>
              <a:buSzTx/>
              <a:buFontTx/>
              <a:buNone/>
              <a:tabLst/>
            </a:pPr>
            <a:r>
              <a:rPr lang="uk-UA" sz="2800" b="1" dirty="0" smtClean="0">
                <a:solidFill>
                  <a:srgbClr val="0F243E"/>
                </a:solidFill>
                <a:latin typeface="Times New Roman" pitchFamily="18" charset="0"/>
                <a:ea typeface="Arial Unicode MS" pitchFamily="34" charset="-128"/>
                <a:cs typeface="Times New Roman" pitchFamily="18" charset="0"/>
              </a:rPr>
              <a:t>Розв’язок: </a:t>
            </a:r>
            <a:r>
              <a:rPr lang="uk-UA" sz="2800" dirty="0" smtClean="0">
                <a:solidFill>
                  <a:srgbClr val="0F243E"/>
                </a:solidFill>
                <a:latin typeface="Times New Roman" pitchFamily="18" charset="0"/>
                <a:ea typeface="Arial Unicode MS" pitchFamily="34" charset="-128"/>
                <a:cs typeface="Times New Roman" pitchFamily="18" charset="0"/>
              </a:rPr>
              <a:t>Всього можливих варіантів     </a:t>
            </a:r>
            <a:r>
              <a:rPr lang="uk-UA" sz="2800" dirty="0" smtClean="0">
                <a:latin typeface="Times New Roman" pitchFamily="18" charset="0"/>
                <a:cs typeface="Times New Roman" pitchFamily="18" charset="0"/>
              </a:rPr>
              <a:t>Витягнути одну трійку з чотирьох карт (трійок) колоди існує  </a:t>
            </a:r>
            <a:r>
              <a:rPr lang="uk-UA" sz="2800" b="1" dirty="0" smtClean="0">
                <a:latin typeface="Times New Roman" pitchFamily="18" charset="0"/>
                <a:cs typeface="Times New Roman" pitchFamily="18" charset="0"/>
              </a:rPr>
              <a:t>     </a:t>
            </a:r>
            <a:r>
              <a:rPr lang="uk-UA" sz="2800" dirty="0" smtClean="0">
                <a:latin typeface="Times New Roman" pitchFamily="18" charset="0"/>
                <a:cs typeface="Times New Roman" pitchFamily="18" charset="0"/>
              </a:rPr>
              <a:t>способів,  одну сімку        , одного туза        способів</a:t>
            </a:r>
          </a:p>
          <a:p>
            <a:pPr lvl="0" indent="457200" fontAlgn="base">
              <a:spcBef>
                <a:spcPct val="0"/>
              </a:spcBef>
              <a:spcAft>
                <a:spcPct val="0"/>
              </a:spcAft>
            </a:pPr>
            <a:endParaRPr lang="uk-UA" sz="2800" b="1" dirty="0" smtClean="0">
              <a:solidFill>
                <a:srgbClr val="0F243E"/>
              </a:solidFill>
              <a:latin typeface="Times New Roman" pitchFamily="18" charset="0"/>
              <a:ea typeface="Arial Unicode MS" pitchFamily="34" charset="-128"/>
              <a:cs typeface="Times New Roman" pitchFamily="18" charset="0"/>
            </a:endParaRPr>
          </a:p>
          <a:p>
            <a:pPr lvl="0" indent="457200" fontAlgn="base">
              <a:spcBef>
                <a:spcPct val="0"/>
              </a:spcBef>
              <a:spcAft>
                <a:spcPct val="0"/>
              </a:spcAft>
            </a:pPr>
            <a:r>
              <a:rPr lang="uk-UA" sz="2800" dirty="0" smtClean="0">
                <a:solidFill>
                  <a:srgbClr val="0F243E"/>
                </a:solidFill>
                <a:latin typeface="Times New Roman" pitchFamily="18" charset="0"/>
                <a:ea typeface="Arial Unicode MS" pitchFamily="34" charset="-128"/>
                <a:cs typeface="Times New Roman" pitchFamily="18" charset="0"/>
              </a:rPr>
              <a:t>Сприятливих подій: </a:t>
            </a:r>
          </a:p>
          <a:p>
            <a:pPr lvl="0" indent="457200" fontAlgn="base">
              <a:spcBef>
                <a:spcPct val="0"/>
              </a:spcBef>
              <a:spcAft>
                <a:spcPct val="0"/>
              </a:spcAft>
            </a:pPr>
            <a:endParaRPr lang="uk-UA" sz="2800" dirty="0" smtClean="0">
              <a:solidFill>
                <a:srgbClr val="0F243E"/>
              </a:solidFill>
              <a:latin typeface="Times New Roman" pitchFamily="18" charset="0"/>
              <a:ea typeface="Arial Unicode MS" pitchFamily="34" charset="-128"/>
              <a:cs typeface="Times New Roman" pitchFamily="18" charset="0"/>
            </a:endParaRPr>
          </a:p>
          <a:p>
            <a:pPr lvl="0" indent="457200" fontAlgn="base">
              <a:spcBef>
                <a:spcPct val="0"/>
              </a:spcBef>
              <a:spcAft>
                <a:spcPct val="0"/>
              </a:spcAft>
            </a:pPr>
            <a:r>
              <a:rPr lang="uk-UA" sz="3600" dirty="0" smtClean="0">
                <a:solidFill>
                  <a:srgbClr val="0F243E"/>
                </a:solidFill>
                <a:latin typeface="Times New Roman" pitchFamily="18" charset="0"/>
                <a:ea typeface="Arial Unicode MS" pitchFamily="34" charset="-128"/>
                <a:cs typeface="Times New Roman" pitchFamily="18" charset="0"/>
              </a:rPr>
              <a:t>Р(А)=</a:t>
            </a:r>
          </a:p>
          <a:p>
            <a:pPr lvl="0" indent="457200" fontAlgn="base">
              <a:spcBef>
                <a:spcPct val="0"/>
              </a:spcBef>
              <a:spcAft>
                <a:spcPct val="0"/>
              </a:spcAft>
            </a:pPr>
            <a:endParaRPr lang="uk-UA" sz="2800" dirty="0" smtClean="0">
              <a:solidFill>
                <a:srgbClr val="0F243E"/>
              </a:solidFill>
              <a:latin typeface="Times New Roman" pitchFamily="18" charset="0"/>
              <a:ea typeface="Arial Unicode MS" pitchFamily="34" charset="-128"/>
              <a:cs typeface="Times New Roman" pitchFamily="18" charset="0"/>
            </a:endParaRPr>
          </a:p>
          <a:p>
            <a:pPr lvl="0" indent="457200" fontAlgn="base">
              <a:spcBef>
                <a:spcPct val="0"/>
              </a:spcBef>
              <a:spcAft>
                <a:spcPct val="0"/>
              </a:spcAft>
            </a:pPr>
            <a:endParaRPr lang="uk-UA" sz="2800" dirty="0" smtClean="0">
              <a:solidFill>
                <a:srgbClr val="0F243E"/>
              </a:solidFill>
              <a:latin typeface="Times New Roman" pitchFamily="18" charset="0"/>
              <a:ea typeface="Arial Unicode MS" pitchFamily="34" charset="-128"/>
              <a:cs typeface="Times New Roman" pitchFamily="18" charset="0"/>
            </a:endParaRPr>
          </a:p>
          <a:p>
            <a:pPr marL="0" marR="0" lvl="0" indent="457200" defTabSz="914400" rtl="0" eaLnBrk="1" fontAlgn="base" latinLnBrk="0" hangingPunct="1">
              <a:lnSpc>
                <a:spcPct val="100000"/>
              </a:lnSpc>
              <a:spcBef>
                <a:spcPct val="0"/>
              </a:spcBef>
              <a:spcAft>
                <a:spcPct val="0"/>
              </a:spcAft>
              <a:buClrTx/>
              <a:buSzTx/>
              <a:buFontTx/>
              <a:buNone/>
              <a:tabLst/>
            </a:pPr>
            <a:endParaRPr lang="uk-UA" sz="2800" b="1" dirty="0" smtClean="0">
              <a:solidFill>
                <a:srgbClr val="0F243E"/>
              </a:solidFill>
              <a:latin typeface="Times New Roman" pitchFamily="18" charset="0"/>
              <a:ea typeface="Arial Unicode MS" pitchFamily="34" charset="-128"/>
              <a:cs typeface="Times New Roman" pitchFamily="18" charset="0"/>
            </a:endParaRPr>
          </a:p>
          <a:p>
            <a:pPr marL="0" marR="0" lvl="0" indent="457200" algn="ctr" defTabSz="914400" rtl="0" eaLnBrk="1" fontAlgn="base" latinLnBrk="0" hangingPunct="1">
              <a:lnSpc>
                <a:spcPct val="100000"/>
              </a:lnSpc>
              <a:spcBef>
                <a:spcPct val="0"/>
              </a:spcBef>
              <a:spcAft>
                <a:spcPct val="0"/>
              </a:spcAft>
              <a:buClrTx/>
              <a:buSzTx/>
              <a:buFontTx/>
              <a:buNone/>
              <a:tabLst/>
            </a:pPr>
            <a:endParaRPr kumimoji="0" lang="ru-RU"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endParaRPr>
          </a:p>
          <a:p>
            <a:pPr marL="0" marR="0" lvl="0" indent="457200" algn="just" defTabSz="914400" rtl="0" eaLnBrk="1" fontAlgn="base" latinLnBrk="0" hangingPunct="1">
              <a:lnSpc>
                <a:spcPct val="100000"/>
              </a:lnSpc>
              <a:spcBef>
                <a:spcPct val="0"/>
              </a:spcBef>
              <a:spcAft>
                <a:spcPct val="0"/>
              </a:spcAft>
              <a:buClrTx/>
              <a:buSzTx/>
              <a:buFontTx/>
              <a:buNone/>
              <a:tabLst/>
            </a:pPr>
            <a:endParaRPr kumimoji="0" lang="ru-RU" sz="2800" b="1" i="0" u="none" strike="noStrike" cap="none" normalizeH="0" baseline="0" dirty="0" smtClean="0">
              <a:ln>
                <a:noFill/>
              </a:ln>
              <a:solidFill>
                <a:schemeClr val="tx1"/>
              </a:solidFill>
              <a:effectLst/>
              <a:latin typeface="Arial" pitchFamily="34" charset="0"/>
            </a:endParaRPr>
          </a:p>
        </p:txBody>
      </p:sp>
      <p:graphicFrame>
        <p:nvGraphicFramePr>
          <p:cNvPr id="21" name="Объект 20"/>
          <p:cNvGraphicFramePr>
            <a:graphicFrameLocks noChangeAspect="1"/>
          </p:cNvGraphicFramePr>
          <p:nvPr/>
        </p:nvGraphicFramePr>
        <p:xfrm>
          <a:off x="6948264" y="2060848"/>
          <a:ext cx="576064" cy="633313"/>
        </p:xfrm>
        <a:graphic>
          <a:graphicData uri="http://schemas.openxmlformats.org/presentationml/2006/ole">
            <p:oleObj spid="_x0000_s15376" name="Формула" r:id="rId3" imgW="291960" imgH="279360" progId="Equation.3">
              <p:embed/>
            </p:oleObj>
          </a:graphicData>
        </a:graphic>
      </p:graphicFrame>
      <p:graphicFrame>
        <p:nvGraphicFramePr>
          <p:cNvPr id="22" name="Объект 21"/>
          <p:cNvGraphicFramePr>
            <a:graphicFrameLocks noChangeAspect="1"/>
          </p:cNvGraphicFramePr>
          <p:nvPr/>
        </p:nvGraphicFramePr>
        <p:xfrm>
          <a:off x="2339752" y="2996952"/>
          <a:ext cx="510602" cy="561662"/>
        </p:xfrm>
        <a:graphic>
          <a:graphicData uri="http://schemas.openxmlformats.org/presentationml/2006/ole">
            <p:oleObj spid="_x0000_s15377" name="Формула" r:id="rId4" imgW="253800" imgH="279360" progId="Equation.3">
              <p:embed/>
            </p:oleObj>
          </a:graphicData>
        </a:graphic>
      </p:graphicFrame>
      <p:graphicFrame>
        <p:nvGraphicFramePr>
          <p:cNvPr id="23" name="Объект 22"/>
          <p:cNvGraphicFramePr>
            <a:graphicFrameLocks noChangeAspect="1"/>
          </p:cNvGraphicFramePr>
          <p:nvPr/>
        </p:nvGraphicFramePr>
        <p:xfrm>
          <a:off x="6228184" y="2924944"/>
          <a:ext cx="576064" cy="633670"/>
        </p:xfrm>
        <a:graphic>
          <a:graphicData uri="http://schemas.openxmlformats.org/presentationml/2006/ole">
            <p:oleObj spid="_x0000_s15378" name="Формула" r:id="rId5" imgW="253800" imgH="279360" progId="Equation.3">
              <p:embed/>
            </p:oleObj>
          </a:graphicData>
        </a:graphic>
      </p:graphicFrame>
      <p:graphicFrame>
        <p:nvGraphicFramePr>
          <p:cNvPr id="24" name="Объект 23"/>
          <p:cNvGraphicFramePr>
            <a:graphicFrameLocks noChangeAspect="1"/>
          </p:cNvGraphicFramePr>
          <p:nvPr/>
        </p:nvGraphicFramePr>
        <p:xfrm>
          <a:off x="1187624" y="3356992"/>
          <a:ext cx="510602" cy="561662"/>
        </p:xfrm>
        <a:graphic>
          <a:graphicData uri="http://schemas.openxmlformats.org/presentationml/2006/ole">
            <p:oleObj spid="_x0000_s15379" name="Формула" r:id="rId6" imgW="253800" imgH="279360" progId="Equation.3">
              <p:embed/>
            </p:oleObj>
          </a:graphicData>
        </a:graphic>
      </p:graphicFrame>
      <p:graphicFrame>
        <p:nvGraphicFramePr>
          <p:cNvPr id="25" name="Объект 24"/>
          <p:cNvGraphicFramePr>
            <a:graphicFrameLocks noChangeAspect="1"/>
          </p:cNvGraphicFramePr>
          <p:nvPr/>
        </p:nvGraphicFramePr>
        <p:xfrm>
          <a:off x="4932040" y="4293096"/>
          <a:ext cx="576064" cy="633670"/>
        </p:xfrm>
        <a:graphic>
          <a:graphicData uri="http://schemas.openxmlformats.org/presentationml/2006/ole">
            <p:oleObj spid="_x0000_s15380" name="Формула" r:id="rId7" imgW="253800" imgH="279360" progId="Equation.3">
              <p:embed/>
            </p:oleObj>
          </a:graphicData>
        </a:graphic>
      </p:graphicFrame>
      <p:graphicFrame>
        <p:nvGraphicFramePr>
          <p:cNvPr id="26" name="Объект 25"/>
          <p:cNvGraphicFramePr>
            <a:graphicFrameLocks noChangeAspect="1"/>
          </p:cNvGraphicFramePr>
          <p:nvPr/>
        </p:nvGraphicFramePr>
        <p:xfrm>
          <a:off x="5580112" y="4283945"/>
          <a:ext cx="792088" cy="657223"/>
        </p:xfrm>
        <a:graphic>
          <a:graphicData uri="http://schemas.openxmlformats.org/presentationml/2006/ole">
            <p:oleObj spid="_x0000_s15381" name="Формула" r:id="rId8" imgW="253800" imgH="279360" progId="Equation.3">
              <p:embed/>
            </p:oleObj>
          </a:graphicData>
        </a:graphic>
      </p:graphicFrame>
      <p:graphicFrame>
        <p:nvGraphicFramePr>
          <p:cNvPr id="27" name="Объект 26"/>
          <p:cNvGraphicFramePr>
            <a:graphicFrameLocks noChangeAspect="1"/>
          </p:cNvGraphicFramePr>
          <p:nvPr/>
        </p:nvGraphicFramePr>
        <p:xfrm>
          <a:off x="4139952" y="4293096"/>
          <a:ext cx="510602" cy="561662"/>
        </p:xfrm>
        <a:graphic>
          <a:graphicData uri="http://schemas.openxmlformats.org/presentationml/2006/ole">
            <p:oleObj spid="_x0000_s15382" name="Формула" r:id="rId9" imgW="253800" imgH="279360" progId="Equation.3">
              <p:embed/>
            </p:oleObj>
          </a:graphicData>
        </a:graphic>
      </p:graphicFrame>
      <p:graphicFrame>
        <p:nvGraphicFramePr>
          <p:cNvPr id="28" name="Объект 27"/>
          <p:cNvGraphicFramePr>
            <a:graphicFrameLocks noChangeAspect="1"/>
          </p:cNvGraphicFramePr>
          <p:nvPr/>
        </p:nvGraphicFramePr>
        <p:xfrm>
          <a:off x="4716016" y="4509120"/>
          <a:ext cx="114300" cy="114300"/>
        </p:xfrm>
        <a:graphic>
          <a:graphicData uri="http://schemas.openxmlformats.org/presentationml/2006/ole">
            <p:oleObj spid="_x0000_s15383" name="Формула" r:id="rId10" imgW="114120" imgH="114120" progId="Equation.3">
              <p:embed/>
            </p:oleObj>
          </a:graphicData>
        </a:graphic>
      </p:graphicFrame>
      <p:graphicFrame>
        <p:nvGraphicFramePr>
          <p:cNvPr id="29" name="Объект 28"/>
          <p:cNvGraphicFramePr>
            <a:graphicFrameLocks noChangeAspect="1"/>
          </p:cNvGraphicFramePr>
          <p:nvPr/>
        </p:nvGraphicFramePr>
        <p:xfrm>
          <a:off x="5508104" y="4581128"/>
          <a:ext cx="114300" cy="114300"/>
        </p:xfrm>
        <a:graphic>
          <a:graphicData uri="http://schemas.openxmlformats.org/presentationml/2006/ole">
            <p:oleObj spid="_x0000_s15384" name="Формула" r:id="rId11" imgW="114120" imgH="114120" progId="Equation.3">
              <p:embed/>
            </p:oleObj>
          </a:graphicData>
        </a:graphic>
      </p:graphicFrame>
      <p:graphicFrame>
        <p:nvGraphicFramePr>
          <p:cNvPr id="31" name="Объект 30"/>
          <p:cNvGraphicFramePr>
            <a:graphicFrameLocks noChangeAspect="1"/>
          </p:cNvGraphicFramePr>
          <p:nvPr/>
        </p:nvGraphicFramePr>
        <p:xfrm>
          <a:off x="2195736" y="4941168"/>
          <a:ext cx="4176464" cy="1116124"/>
        </p:xfrm>
        <a:graphic>
          <a:graphicData uri="http://schemas.openxmlformats.org/presentationml/2006/ole">
            <p:oleObj spid="_x0000_s15386" name="Формула" r:id="rId12" imgW="1473120" imgH="393480" progId="Equation.3">
              <p:embed/>
            </p:oleObj>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051720" y="116632"/>
            <a:ext cx="5479706" cy="923330"/>
          </a:xfrm>
          <a:prstGeom prst="rect">
            <a:avLst/>
          </a:prstGeom>
          <a:noFill/>
        </p:spPr>
        <p:txBody>
          <a:bodyPr wrap="none" lIns="91440" tIns="45720" rIns="91440" bIns="45720">
            <a:spAutoFit/>
          </a:bodyPr>
          <a:lstStyle/>
          <a:p>
            <a:pPr algn="ctr"/>
            <a:r>
              <a:rPr lang="uk-UA"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ГРУПОВА РОБОТА</a:t>
            </a: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4337" name="Rectangle 1"/>
          <p:cNvSpPr>
            <a:spLocks noChangeArrowheads="1"/>
          </p:cNvSpPr>
          <p:nvPr/>
        </p:nvSpPr>
        <p:spPr bwMode="auto">
          <a:xfrm>
            <a:off x="251520" y="919173"/>
            <a:ext cx="8640960" cy="71096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 defTabSz="914400" rtl="0" eaLnBrk="1" fontAlgn="base" latinLnBrk="0" hangingPunct="1">
              <a:lnSpc>
                <a:spcPct val="100000"/>
              </a:lnSpc>
              <a:spcBef>
                <a:spcPct val="0"/>
              </a:spcBef>
              <a:spcAft>
                <a:spcPct val="0"/>
              </a:spcAft>
              <a:buClrTx/>
              <a:buSzTx/>
              <a:buFontTx/>
              <a:buNone/>
              <a:tabLst/>
            </a:pPr>
            <a:r>
              <a:rPr kumimoji="0" lang="uk-UA" sz="2800" b="1" i="0" u="none" strike="noStrike" cap="none" normalizeH="0" baseline="0" dirty="0" smtClean="0">
                <a:ln>
                  <a:noFill/>
                </a:ln>
                <a:solidFill>
                  <a:srgbClr val="C00000"/>
                </a:solidFill>
                <a:effectLst/>
                <a:latin typeface="Times New Roman" pitchFamily="18" charset="0"/>
                <a:ea typeface="Arial Unicode MS" pitchFamily="34" charset="-128"/>
                <a:cs typeface="Times New Roman" pitchFamily="18" charset="0"/>
              </a:rPr>
              <a:t>Задача 3</a:t>
            </a:r>
            <a:r>
              <a:rPr kumimoji="0" lang="uk-UA"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 У колоді 36 карт. Навмання витягують 6 карт. Яка ймовірність того, що серед цих карт будуть 2 тузи, 2 королі і 2 дами любої масті?</a:t>
            </a:r>
          </a:p>
          <a:p>
            <a:pPr marL="0" marR="0" lvl="0" indent="457200" algn="just" defTabSz="914400" rtl="0" eaLnBrk="1" fontAlgn="base" latinLnBrk="0" hangingPunct="1">
              <a:lnSpc>
                <a:spcPct val="100000"/>
              </a:lnSpc>
              <a:spcBef>
                <a:spcPct val="0"/>
              </a:spcBef>
              <a:spcAft>
                <a:spcPct val="0"/>
              </a:spcAft>
              <a:buClrTx/>
              <a:buSzTx/>
              <a:buFontTx/>
              <a:buNone/>
              <a:tabLst/>
            </a:pPr>
            <a:r>
              <a:rPr lang="uk-UA" sz="2800" b="1" dirty="0" smtClean="0">
                <a:solidFill>
                  <a:srgbClr val="0F243E"/>
                </a:solidFill>
                <a:latin typeface="Times New Roman" pitchFamily="18" charset="0"/>
                <a:ea typeface="Arial Unicode MS" pitchFamily="34" charset="-128"/>
                <a:cs typeface="Times New Roman" pitchFamily="18" charset="0"/>
              </a:rPr>
              <a:t>Розв’язок: </a:t>
            </a:r>
          </a:p>
          <a:p>
            <a:pPr lvl="0" fontAlgn="base">
              <a:spcBef>
                <a:spcPct val="0"/>
              </a:spcBef>
              <a:spcAft>
                <a:spcPct val="0"/>
              </a:spcAft>
            </a:pPr>
            <a:r>
              <a:rPr lang="uk-UA" sz="2800" b="1" dirty="0" smtClean="0">
                <a:solidFill>
                  <a:srgbClr val="0F243E"/>
                </a:solidFill>
                <a:latin typeface="Times New Roman" pitchFamily="18" charset="0"/>
                <a:ea typeface="Arial Unicode MS" pitchFamily="34" charset="-128"/>
                <a:cs typeface="Times New Roman" pitchFamily="18" charset="0"/>
              </a:rPr>
              <a:t>Всього способів витягти 6 карт з 36 -         , витягти </a:t>
            </a:r>
            <a:r>
              <a:rPr lang="uk-UA" sz="2800" b="1" dirty="0" smtClean="0">
                <a:latin typeface="Times New Roman" pitchFamily="18" charset="0"/>
                <a:cs typeface="Times New Roman" pitchFamily="18" charset="0"/>
              </a:rPr>
              <a:t>2</a:t>
            </a:r>
          </a:p>
          <a:p>
            <a:pPr lvl="0" fontAlgn="base">
              <a:spcBef>
                <a:spcPct val="0"/>
              </a:spcBef>
              <a:spcAft>
                <a:spcPct val="0"/>
              </a:spcAft>
            </a:pPr>
            <a:endParaRPr lang="uk-UA" sz="2800" b="1" dirty="0" smtClean="0">
              <a:latin typeface="Times New Roman" pitchFamily="18" charset="0"/>
              <a:cs typeface="Times New Roman" pitchFamily="18" charset="0"/>
            </a:endParaRPr>
          </a:p>
          <a:p>
            <a:pPr lvl="0" fontAlgn="base">
              <a:spcBef>
                <a:spcPct val="0"/>
              </a:spcBef>
              <a:spcAft>
                <a:spcPct val="0"/>
              </a:spcAft>
            </a:pPr>
            <a:r>
              <a:rPr lang="uk-UA" sz="2800" b="1" dirty="0" smtClean="0">
                <a:latin typeface="Times New Roman" pitchFamily="18" charset="0"/>
                <a:cs typeface="Times New Roman" pitchFamily="18" charset="0"/>
              </a:rPr>
              <a:t> тузи, 2 королі і 2 дами любої масті</a:t>
            </a:r>
          </a:p>
          <a:p>
            <a:pPr lvl="0" fontAlgn="base">
              <a:spcBef>
                <a:spcPct val="0"/>
              </a:spcBef>
              <a:spcAft>
                <a:spcPct val="0"/>
              </a:spcAft>
            </a:pPr>
            <a:endParaRPr lang="uk-UA" sz="2800" b="1" dirty="0" smtClean="0">
              <a:latin typeface="Times New Roman" pitchFamily="18" charset="0"/>
              <a:cs typeface="Times New Roman" pitchFamily="18" charset="0"/>
            </a:endParaRPr>
          </a:p>
          <a:p>
            <a:pPr lvl="0" fontAlgn="base">
              <a:spcBef>
                <a:spcPct val="0"/>
              </a:spcBef>
              <a:spcAft>
                <a:spcPct val="0"/>
              </a:spcAft>
            </a:pPr>
            <a:endParaRPr lang="uk-UA" sz="2800" b="1" dirty="0" smtClean="0">
              <a:latin typeface="Times New Roman" pitchFamily="18" charset="0"/>
              <a:cs typeface="Times New Roman" pitchFamily="18" charset="0"/>
            </a:endParaRPr>
          </a:p>
          <a:p>
            <a:pPr lvl="0" fontAlgn="base">
              <a:spcBef>
                <a:spcPct val="0"/>
              </a:spcBef>
              <a:spcAft>
                <a:spcPct val="0"/>
              </a:spcAft>
            </a:pPr>
            <a:endParaRPr lang="uk-UA" sz="2800" b="1" dirty="0" smtClean="0">
              <a:latin typeface="Times New Roman" pitchFamily="18" charset="0"/>
              <a:cs typeface="Times New Roman" pitchFamily="18" charset="0"/>
            </a:endParaRPr>
          </a:p>
          <a:p>
            <a:pPr lvl="0" fontAlgn="base">
              <a:spcBef>
                <a:spcPct val="0"/>
              </a:spcBef>
              <a:spcAft>
                <a:spcPct val="0"/>
              </a:spcAft>
            </a:pPr>
            <a:r>
              <a:rPr lang="uk-UA" sz="3600" b="1" dirty="0" smtClean="0">
                <a:latin typeface="Times New Roman" pitchFamily="18" charset="0"/>
                <a:cs typeface="Times New Roman" pitchFamily="18" charset="0"/>
              </a:rPr>
              <a:t>Р(А)= </a:t>
            </a:r>
          </a:p>
          <a:p>
            <a:pPr lvl="0" fontAlgn="base">
              <a:spcBef>
                <a:spcPct val="0"/>
              </a:spcBef>
              <a:spcAft>
                <a:spcPct val="0"/>
              </a:spcAft>
            </a:pPr>
            <a:endParaRPr lang="uk-UA" sz="2800" b="1" dirty="0" smtClean="0">
              <a:latin typeface="Times New Roman" pitchFamily="18" charset="0"/>
              <a:cs typeface="Times New Roman" pitchFamily="18" charset="0"/>
            </a:endParaRPr>
          </a:p>
          <a:p>
            <a:pPr lvl="0" fontAlgn="base">
              <a:spcBef>
                <a:spcPct val="0"/>
              </a:spcBef>
              <a:spcAft>
                <a:spcPct val="0"/>
              </a:spcAft>
            </a:pPr>
            <a:endParaRPr lang="uk-UA" sz="2800" b="1" dirty="0" smtClean="0">
              <a:latin typeface="Times New Roman" pitchFamily="18" charset="0"/>
              <a:cs typeface="Times New Roman" pitchFamily="18" charset="0"/>
            </a:endParaRPr>
          </a:p>
          <a:p>
            <a:pPr lvl="0" fontAlgn="base">
              <a:spcBef>
                <a:spcPct val="0"/>
              </a:spcBef>
              <a:spcAft>
                <a:spcPct val="0"/>
              </a:spcAft>
            </a:pPr>
            <a:endParaRPr lang="uk-UA" sz="2800" b="1" dirty="0" smtClean="0">
              <a:latin typeface="Times New Roman" pitchFamily="18" charset="0"/>
              <a:cs typeface="Times New Roman" pitchFamily="18" charset="0"/>
            </a:endParaRPr>
          </a:p>
          <a:p>
            <a:pPr lvl="0" fontAlgn="base">
              <a:spcBef>
                <a:spcPct val="0"/>
              </a:spcBef>
              <a:spcAft>
                <a:spcPct val="0"/>
              </a:spcAft>
            </a:pPr>
            <a:endParaRPr lang="uk-UA" sz="2800" b="1" dirty="0" smtClean="0">
              <a:latin typeface="Times New Roman" pitchFamily="18" charset="0"/>
              <a:cs typeface="Times New Roman" pitchFamily="18" charset="0"/>
            </a:endParaRPr>
          </a:p>
          <a:p>
            <a:pPr lvl="0" indent="457200" algn="just" fontAlgn="base">
              <a:spcBef>
                <a:spcPct val="0"/>
              </a:spcBef>
              <a:spcAft>
                <a:spcPct val="0"/>
              </a:spcAft>
            </a:pPr>
            <a:endParaRPr kumimoji="0" lang="uk-UA" sz="2800" b="1" i="0" u="none" strike="noStrike" cap="none" normalizeH="0" baseline="0" dirty="0" smtClean="0">
              <a:ln>
                <a:noFill/>
              </a:ln>
              <a:solidFill>
                <a:schemeClr val="tx1"/>
              </a:solidFill>
              <a:effectLst/>
              <a:latin typeface="Times New Roman" pitchFamily="18" charset="0"/>
              <a:cs typeface="Times New Roman" pitchFamily="18" charset="0"/>
            </a:endParaRPr>
          </a:p>
        </p:txBody>
      </p:sp>
      <p:graphicFrame>
        <p:nvGraphicFramePr>
          <p:cNvPr id="4" name="Объект 3"/>
          <p:cNvGraphicFramePr>
            <a:graphicFrameLocks noChangeAspect="1"/>
          </p:cNvGraphicFramePr>
          <p:nvPr/>
        </p:nvGraphicFramePr>
        <p:xfrm>
          <a:off x="6228184" y="2564904"/>
          <a:ext cx="794122" cy="759595"/>
        </p:xfrm>
        <a:graphic>
          <a:graphicData uri="http://schemas.openxmlformats.org/presentationml/2006/ole">
            <p:oleObj spid="_x0000_s14338" name="Формула" r:id="rId3" imgW="291960" imgH="279360" progId="Equation.3">
              <p:embed/>
            </p:oleObj>
          </a:graphicData>
        </a:graphic>
      </p:graphicFrame>
      <p:graphicFrame>
        <p:nvGraphicFramePr>
          <p:cNvPr id="5" name="Объект 4"/>
          <p:cNvGraphicFramePr>
            <a:graphicFrameLocks noChangeAspect="1"/>
          </p:cNvGraphicFramePr>
          <p:nvPr/>
        </p:nvGraphicFramePr>
        <p:xfrm>
          <a:off x="6084168" y="3429000"/>
          <a:ext cx="2232248" cy="701564"/>
        </p:xfrm>
        <a:graphic>
          <a:graphicData uri="http://schemas.openxmlformats.org/presentationml/2006/ole">
            <p:oleObj spid="_x0000_s14339" name="Формула" r:id="rId4" imgW="888840" imgH="279360" progId="Equation.3">
              <p:embed/>
            </p:oleObj>
          </a:graphicData>
        </a:graphic>
      </p:graphicFrame>
      <p:graphicFrame>
        <p:nvGraphicFramePr>
          <p:cNvPr id="6" name="Объект 5"/>
          <p:cNvGraphicFramePr>
            <a:graphicFrameLocks noChangeAspect="1"/>
          </p:cNvGraphicFramePr>
          <p:nvPr/>
        </p:nvGraphicFramePr>
        <p:xfrm>
          <a:off x="1835696" y="5013176"/>
          <a:ext cx="6393880" cy="1094171"/>
        </p:xfrm>
        <a:graphic>
          <a:graphicData uri="http://schemas.openxmlformats.org/presentationml/2006/ole">
            <p:oleObj spid="_x0000_s14340" name="Формула" r:id="rId5" imgW="2628720" imgH="53316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337">
                                            <p:txEl>
                                              <p:pRg st="1" end="1"/>
                                            </p:txEl>
                                          </p:spTgt>
                                        </p:tgtEl>
                                        <p:attrNameLst>
                                          <p:attrName>style.visibility</p:attrName>
                                        </p:attrNameLst>
                                      </p:cBhvr>
                                      <p:to>
                                        <p:strVal val="visible"/>
                                      </p:to>
                                    </p:set>
                                    <p:animEffect transition="in" filter="wipe(down)">
                                      <p:cBhvr>
                                        <p:cTn id="7" dur="500"/>
                                        <p:tgtEl>
                                          <p:spTgt spid="14337">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14337">
                                            <p:txEl>
                                              <p:pRg st="2" end="2"/>
                                            </p:txEl>
                                          </p:spTgt>
                                        </p:tgtEl>
                                        <p:attrNameLst>
                                          <p:attrName>style.visibility</p:attrName>
                                        </p:attrNameLst>
                                      </p:cBhvr>
                                      <p:to>
                                        <p:strVal val="visible"/>
                                      </p:to>
                                    </p:set>
                                    <p:animEffect transition="in" filter="wipe(down)">
                                      <p:cBhvr>
                                        <p:cTn id="10" dur="500"/>
                                        <p:tgtEl>
                                          <p:spTgt spid="14337">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14337">
                                            <p:txEl>
                                              <p:pRg st="4" end="4"/>
                                            </p:txEl>
                                          </p:spTgt>
                                        </p:tgtEl>
                                        <p:attrNameLst>
                                          <p:attrName>style.visibility</p:attrName>
                                        </p:attrNameLst>
                                      </p:cBhvr>
                                      <p:to>
                                        <p:strVal val="visible"/>
                                      </p:to>
                                    </p:set>
                                    <p:animEffect transition="in" filter="wipe(down)">
                                      <p:cBhvr>
                                        <p:cTn id="13" dur="500"/>
                                        <p:tgtEl>
                                          <p:spTgt spid="14337">
                                            <p:txEl>
                                              <p:pRg st="4" end="4"/>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par>
                                <p:cTn id="17" presetID="22" presetClass="entr" presetSubtype="4"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14337">
                                            <p:txEl>
                                              <p:pRg st="8" end="8"/>
                                            </p:txEl>
                                          </p:spTgt>
                                        </p:tgtEl>
                                        <p:attrNameLst>
                                          <p:attrName>style.visibility</p:attrName>
                                        </p:attrNameLst>
                                      </p:cBhvr>
                                      <p:to>
                                        <p:strVal val="visible"/>
                                      </p:to>
                                    </p:set>
                                    <p:animEffect transition="in" filter="wipe(down)">
                                      <p:cBhvr>
                                        <p:cTn id="24" dur="500"/>
                                        <p:tgtEl>
                                          <p:spTgt spid="14337">
                                            <p:txEl>
                                              <p:pRg st="8" end="8"/>
                                            </p:txEl>
                                          </p:spTgt>
                                        </p:tgtEl>
                                      </p:cBhvr>
                                    </p:animEffect>
                                  </p:childTnLst>
                                </p:cTn>
                              </p:par>
                              <p:par>
                                <p:cTn id="25" presetID="22" presetClass="entr" presetSubtype="4"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115616" y="4869160"/>
            <a:ext cx="360040" cy="528059"/>
          </a:xfrm>
          <a:prstGeom prst="rect">
            <a:avLst/>
          </a:prstGeom>
          <a:noFill/>
        </p:spPr>
      </p:pic>
      <p:pic>
        <p:nvPicPr>
          <p:cNvPr id="57345" name="Picture 1"/>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115616" y="5373216"/>
            <a:ext cx="972547" cy="497582"/>
          </a:xfrm>
          <a:prstGeom prst="rect">
            <a:avLst/>
          </a:prstGeom>
          <a:noFill/>
        </p:spPr>
      </p:pic>
      <p:sp>
        <p:nvSpPr>
          <p:cNvPr id="57347" name="Rectangle 3"/>
          <p:cNvSpPr>
            <a:spLocks noChangeArrowheads="1"/>
          </p:cNvSpPr>
          <p:nvPr/>
        </p:nvSpPr>
        <p:spPr bwMode="auto">
          <a:xfrm>
            <a:off x="1259632" y="440378"/>
            <a:ext cx="7560840"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l" defTabSz="914400" rtl="0" eaLnBrk="1" fontAlgn="base" latinLnBrk="0" hangingPunct="1">
              <a:lnSpc>
                <a:spcPct val="100000"/>
              </a:lnSpc>
              <a:spcBef>
                <a:spcPct val="0"/>
              </a:spcBef>
              <a:spcAft>
                <a:spcPct val="0"/>
              </a:spcAft>
              <a:buClrTx/>
              <a:buSzTx/>
              <a:buFontTx/>
              <a:buNone/>
              <a:tabLst/>
            </a:pPr>
            <a:r>
              <a:rPr kumimoji="0" lang="uk-UA" sz="24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№2. Проводиться експеримент по підкиданню двох монет.</a:t>
            </a:r>
          </a:p>
          <a:p>
            <a:pPr marL="0" marR="0" lvl="0" indent="450850" algn="l" defTabSz="914400" rtl="0" eaLnBrk="1" fontAlgn="base" latinLnBrk="0" hangingPunct="1">
              <a:lnSpc>
                <a:spcPct val="100000"/>
              </a:lnSpc>
              <a:spcBef>
                <a:spcPct val="0"/>
              </a:spcBef>
              <a:spcAft>
                <a:spcPct val="0"/>
              </a:spcAft>
              <a:buClrTx/>
              <a:buSzTx/>
              <a:buFontTx/>
              <a:buNone/>
              <a:tabLst/>
            </a:pPr>
            <a:r>
              <a:rPr kumimoji="0" lang="uk-UA" sz="24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 </a:t>
            </a:r>
            <a:r>
              <a:rPr kumimoji="0" lang="uk-UA" sz="2400" b="1" i="1"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Розглядаються такі події:</a:t>
            </a:r>
            <a:endParaRPr kumimoji="0" lang="ru-RU" sz="2400" b="1" i="1"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uk-UA" sz="2400" b="1" i="1"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А – випав «герб» на першій монеті;</a:t>
            </a:r>
            <a:endParaRPr kumimoji="0" lang="ru-RU" sz="2400" b="1" i="1"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uk-UA" sz="2400" b="1" i="1"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В – випало «число» на першій монеті;</a:t>
            </a:r>
            <a:endParaRPr kumimoji="0" lang="ru-RU" sz="2400" b="1" i="1"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uk-UA" sz="2400" b="1" i="1"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С – випав «герб» на другій монеті;</a:t>
            </a:r>
            <a:endParaRPr kumimoji="0" lang="ru-RU" sz="2400" b="1" i="1"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1" i="1"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D </a:t>
            </a:r>
            <a:r>
              <a:rPr kumimoji="0" lang="uk-UA" sz="2400" b="1" i="1"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 випало «число» на другій монеті.</a:t>
            </a:r>
            <a:endParaRPr kumimoji="0" lang="ru-RU" sz="2400" b="1" i="1"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uk-UA" sz="2400" b="1" i="1"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Що означають події?</a:t>
            </a:r>
            <a:endParaRPr kumimoji="0" lang="ru-RU" sz="2400" b="1" i="1" u="none" strike="noStrike" cap="none" normalizeH="0" baseline="0" dirty="0" smtClean="0">
              <a:ln>
                <a:noFill/>
              </a:ln>
              <a:solidFill>
                <a:schemeClr val="tx1"/>
              </a:solidFill>
              <a:effectLst/>
              <a:latin typeface="Arial" pitchFamily="34" charset="0"/>
            </a:endParaRPr>
          </a:p>
        </p:txBody>
      </p:sp>
      <p:sp>
        <p:nvSpPr>
          <p:cNvPr id="7" name="Прямоугольник 6"/>
          <p:cNvSpPr/>
          <p:nvPr/>
        </p:nvSpPr>
        <p:spPr>
          <a:xfrm>
            <a:off x="1547664" y="4941168"/>
            <a:ext cx="5760640" cy="461665"/>
          </a:xfrm>
          <a:prstGeom prst="rect">
            <a:avLst/>
          </a:prstGeom>
        </p:spPr>
        <p:txBody>
          <a:bodyPr wrap="square">
            <a:spAutoFit/>
          </a:bodyPr>
          <a:lstStyle/>
          <a:p>
            <a:pPr lvl="0" fontAlgn="base">
              <a:spcBef>
                <a:spcPct val="0"/>
              </a:spcBef>
              <a:spcAft>
                <a:spcPct val="0"/>
              </a:spcAft>
            </a:pPr>
            <a:r>
              <a:rPr lang="uk-UA" sz="2400" b="1" dirty="0" smtClean="0">
                <a:solidFill>
                  <a:srgbClr val="C00000"/>
                </a:solidFill>
                <a:latin typeface="Times New Roman" pitchFamily="18" charset="0"/>
                <a:ea typeface="Arial Unicode MS" pitchFamily="34" charset="-128"/>
                <a:cs typeface="Times New Roman" pitchFamily="18" charset="0"/>
              </a:rPr>
              <a:t>  – на першій монеті випало </a:t>
            </a:r>
            <a:r>
              <a:rPr lang="uk-UA" sz="2400" b="1" dirty="0" err="1" smtClean="0">
                <a:solidFill>
                  <a:srgbClr val="C00000"/>
                </a:solidFill>
                <a:latin typeface="Times New Roman" pitchFamily="18" charset="0"/>
                <a:ea typeface="Arial Unicode MS" pitchFamily="34" charset="-128"/>
                <a:cs typeface="Times New Roman" pitchFamily="18" charset="0"/>
              </a:rPr>
              <a:t>“число”</a:t>
            </a:r>
            <a:r>
              <a:rPr lang="uk-UA" sz="2400" b="1" dirty="0" smtClean="0">
                <a:solidFill>
                  <a:srgbClr val="C00000"/>
                </a:solidFill>
                <a:latin typeface="Times New Roman" pitchFamily="18" charset="0"/>
                <a:ea typeface="Arial Unicode MS" pitchFamily="34" charset="-128"/>
                <a:cs typeface="Times New Roman" pitchFamily="18" charset="0"/>
              </a:rPr>
              <a:t>; </a:t>
            </a:r>
            <a:endParaRPr lang="ru-RU" sz="2400" b="1" dirty="0" smtClean="0">
              <a:solidFill>
                <a:srgbClr val="C00000"/>
              </a:solidFill>
              <a:latin typeface="Arial" pitchFamily="34" charset="0"/>
            </a:endParaRPr>
          </a:p>
        </p:txBody>
      </p:sp>
      <p:sp>
        <p:nvSpPr>
          <p:cNvPr id="8" name="Прямоугольник 7"/>
          <p:cNvSpPr/>
          <p:nvPr/>
        </p:nvSpPr>
        <p:spPr>
          <a:xfrm>
            <a:off x="2123728" y="5445224"/>
            <a:ext cx="6840760" cy="830997"/>
          </a:xfrm>
          <a:prstGeom prst="rect">
            <a:avLst/>
          </a:prstGeom>
        </p:spPr>
        <p:txBody>
          <a:bodyPr wrap="square">
            <a:spAutoFit/>
          </a:bodyPr>
          <a:lstStyle/>
          <a:p>
            <a:r>
              <a:rPr lang="uk-UA" sz="2400" b="1" dirty="0" smtClean="0">
                <a:solidFill>
                  <a:srgbClr val="C00000"/>
                </a:solidFill>
                <a:latin typeface="Times New Roman" pitchFamily="18" charset="0"/>
                <a:ea typeface="Arial Unicode MS" pitchFamily="34" charset="-128"/>
                <a:cs typeface="Times New Roman" pitchFamily="18" charset="0"/>
              </a:rPr>
              <a:t>– на першій монеті випав </a:t>
            </a:r>
            <a:r>
              <a:rPr lang="uk-UA" sz="2400" b="1" dirty="0" err="1" smtClean="0">
                <a:solidFill>
                  <a:srgbClr val="C00000"/>
                </a:solidFill>
                <a:latin typeface="Times New Roman" pitchFamily="18" charset="0"/>
                <a:ea typeface="Arial Unicode MS" pitchFamily="34" charset="-128"/>
                <a:cs typeface="Times New Roman" pitchFamily="18" charset="0"/>
              </a:rPr>
              <a:t>“герб”</a:t>
            </a:r>
            <a:r>
              <a:rPr lang="uk-UA" sz="2400" b="1" dirty="0" smtClean="0">
                <a:solidFill>
                  <a:srgbClr val="C00000"/>
                </a:solidFill>
                <a:latin typeface="Times New Roman" pitchFamily="18" charset="0"/>
                <a:ea typeface="Arial Unicode MS" pitchFamily="34" charset="-128"/>
                <a:cs typeface="Times New Roman" pitchFamily="18" charset="0"/>
              </a:rPr>
              <a:t>, а на другій </a:t>
            </a:r>
            <a:r>
              <a:rPr lang="uk-UA" sz="2400" b="1" dirty="0" err="1" smtClean="0">
                <a:solidFill>
                  <a:srgbClr val="C00000"/>
                </a:solidFill>
                <a:latin typeface="Times New Roman" pitchFamily="18" charset="0"/>
                <a:ea typeface="Arial Unicode MS" pitchFamily="34" charset="-128"/>
                <a:cs typeface="Times New Roman" pitchFamily="18" charset="0"/>
              </a:rPr>
              <a:t>“число”</a:t>
            </a:r>
            <a:endParaRPr lang="ru-RU" sz="2400" b="1" dirty="0">
              <a:solidFill>
                <a:srgbClr val="C00000"/>
              </a:solidFill>
            </a:endParaRPr>
          </a:p>
        </p:txBody>
      </p:sp>
      <p:sp>
        <p:nvSpPr>
          <p:cNvPr id="10" name="Прямоугольник 9"/>
          <p:cNvSpPr/>
          <p:nvPr/>
        </p:nvSpPr>
        <p:spPr>
          <a:xfrm>
            <a:off x="1979712" y="4437112"/>
            <a:ext cx="6120680" cy="461665"/>
          </a:xfrm>
          <a:prstGeom prst="rect">
            <a:avLst/>
          </a:prstGeom>
        </p:spPr>
        <p:txBody>
          <a:bodyPr wrap="square">
            <a:spAutoFit/>
          </a:bodyPr>
          <a:lstStyle/>
          <a:p>
            <a:r>
              <a:rPr lang="uk-UA" sz="2400" b="1" dirty="0" smtClean="0">
                <a:solidFill>
                  <a:srgbClr val="C00000"/>
                </a:solidFill>
                <a:latin typeface="Times New Roman" pitchFamily="18" charset="0"/>
                <a:ea typeface="Arial Unicode MS" pitchFamily="34" charset="-128"/>
                <a:cs typeface="Times New Roman" pitchFamily="18" charset="0"/>
              </a:rPr>
              <a:t>- випало </a:t>
            </a:r>
            <a:r>
              <a:rPr lang="uk-UA" sz="2400" b="1" dirty="0" err="1" smtClean="0">
                <a:solidFill>
                  <a:srgbClr val="C00000"/>
                </a:solidFill>
                <a:latin typeface="Times New Roman" pitchFamily="18" charset="0"/>
                <a:ea typeface="Arial Unicode MS" pitchFamily="34" charset="-128"/>
                <a:cs typeface="Times New Roman" pitchFamily="18" charset="0"/>
              </a:rPr>
              <a:t>“число”</a:t>
            </a:r>
            <a:r>
              <a:rPr lang="uk-UA" sz="2400" b="1" dirty="0" smtClean="0">
                <a:solidFill>
                  <a:srgbClr val="C00000"/>
                </a:solidFill>
                <a:latin typeface="Times New Roman" pitchFamily="18" charset="0"/>
                <a:ea typeface="Arial Unicode MS" pitchFamily="34" charset="-128"/>
                <a:cs typeface="Times New Roman" pitchFamily="18" charset="0"/>
              </a:rPr>
              <a:t> на обох монетах;</a:t>
            </a:r>
            <a:endParaRPr lang="ru-RU" sz="2400" b="1" dirty="0">
              <a:solidFill>
                <a:srgbClr val="C00000"/>
              </a:solidFill>
            </a:endParaRPr>
          </a:p>
        </p:txBody>
      </p:sp>
      <p:sp>
        <p:nvSpPr>
          <p:cNvPr id="11" name="Прямоугольник 10"/>
          <p:cNvSpPr/>
          <p:nvPr/>
        </p:nvSpPr>
        <p:spPr>
          <a:xfrm>
            <a:off x="683568" y="4365104"/>
            <a:ext cx="1440160" cy="1569660"/>
          </a:xfrm>
          <a:prstGeom prst="rect">
            <a:avLst/>
          </a:prstGeom>
        </p:spPr>
        <p:txBody>
          <a:bodyPr wrap="square">
            <a:spAutoFit/>
          </a:bodyPr>
          <a:lstStyle/>
          <a:p>
            <a:r>
              <a:rPr lang="uk-UA" sz="3200" b="1" dirty="0" smtClean="0">
                <a:solidFill>
                  <a:srgbClr val="0F243E"/>
                </a:solidFill>
                <a:latin typeface="Times New Roman" pitchFamily="18" charset="0"/>
                <a:ea typeface="Arial Unicode MS" pitchFamily="34" charset="-128"/>
                <a:cs typeface="Times New Roman" pitchFamily="18" charset="0"/>
              </a:rPr>
              <a:t>3) </a:t>
            </a:r>
            <a:r>
              <a:rPr lang="en-US" sz="3200" b="1" dirty="0" smtClean="0">
                <a:solidFill>
                  <a:srgbClr val="0F243E"/>
                </a:solidFill>
                <a:latin typeface="Times New Roman" pitchFamily="18" charset="0"/>
                <a:ea typeface="Arial Unicode MS" pitchFamily="34" charset="-128"/>
                <a:cs typeface="Times New Roman" pitchFamily="18" charset="0"/>
              </a:rPr>
              <a:t>B</a:t>
            </a:r>
            <a:r>
              <a:rPr lang="ru-RU" sz="3200" b="1" dirty="0" smtClean="0">
                <a:solidFill>
                  <a:srgbClr val="0F243E"/>
                </a:solidFill>
                <a:latin typeface="Times New Roman" pitchFamily="18" charset="0"/>
                <a:ea typeface="Arial Unicode MS" pitchFamily="34" charset="-128"/>
                <a:cs typeface="Times New Roman" pitchFamily="18" charset="0"/>
              </a:rPr>
              <a:t>∙</a:t>
            </a:r>
            <a:r>
              <a:rPr lang="en-US" sz="3200" b="1" dirty="0" smtClean="0">
                <a:solidFill>
                  <a:srgbClr val="0F243E"/>
                </a:solidFill>
                <a:latin typeface="Times New Roman" pitchFamily="18" charset="0"/>
                <a:ea typeface="Arial Unicode MS" pitchFamily="34" charset="-128"/>
                <a:cs typeface="Times New Roman" pitchFamily="18" charset="0"/>
              </a:rPr>
              <a:t>D</a:t>
            </a:r>
            <a:endParaRPr lang="uk-UA" sz="3200" b="1" dirty="0" smtClean="0">
              <a:solidFill>
                <a:srgbClr val="0F243E"/>
              </a:solidFill>
              <a:latin typeface="Times New Roman" pitchFamily="18" charset="0"/>
              <a:ea typeface="Arial Unicode MS" pitchFamily="34" charset="-128"/>
              <a:cs typeface="Times New Roman" pitchFamily="18" charset="0"/>
            </a:endParaRPr>
          </a:p>
          <a:p>
            <a:r>
              <a:rPr lang="uk-UA" sz="3200" b="1" dirty="0" smtClean="0">
                <a:solidFill>
                  <a:srgbClr val="0F243E"/>
                </a:solidFill>
                <a:latin typeface="Times New Roman" pitchFamily="18" charset="0"/>
                <a:ea typeface="Arial Unicode MS" pitchFamily="34" charset="-128"/>
                <a:cs typeface="Times New Roman" pitchFamily="18" charset="0"/>
              </a:rPr>
              <a:t>4)</a:t>
            </a:r>
          </a:p>
          <a:p>
            <a:r>
              <a:rPr lang="uk-UA" sz="3200" b="1" dirty="0" smtClean="0">
                <a:solidFill>
                  <a:srgbClr val="0F243E"/>
                </a:solidFill>
                <a:latin typeface="Times New Roman" pitchFamily="18" charset="0"/>
                <a:ea typeface="Arial Unicode MS" pitchFamily="34" charset="-128"/>
                <a:cs typeface="Times New Roman" pitchFamily="18" charset="0"/>
              </a:rPr>
              <a:t>5)</a:t>
            </a:r>
            <a:endParaRPr lang="ru-RU" sz="3200" b="1" dirty="0"/>
          </a:p>
        </p:txBody>
      </p:sp>
      <p:sp>
        <p:nvSpPr>
          <p:cNvPr id="12" name="Прямоугольник 11"/>
          <p:cNvSpPr/>
          <p:nvPr/>
        </p:nvSpPr>
        <p:spPr>
          <a:xfrm>
            <a:off x="611560" y="3861048"/>
            <a:ext cx="1324402" cy="584775"/>
          </a:xfrm>
          <a:prstGeom prst="rect">
            <a:avLst/>
          </a:prstGeom>
        </p:spPr>
        <p:txBody>
          <a:bodyPr wrap="none">
            <a:spAutoFit/>
          </a:bodyPr>
          <a:lstStyle/>
          <a:p>
            <a:pPr lvl="0" eaLnBrk="0" fontAlgn="base" hangingPunct="0">
              <a:spcBef>
                <a:spcPct val="0"/>
              </a:spcBef>
              <a:spcAft>
                <a:spcPct val="0"/>
              </a:spcAft>
            </a:pPr>
            <a:r>
              <a:rPr lang="uk-UA" sz="3200" b="1" dirty="0" smtClean="0">
                <a:solidFill>
                  <a:srgbClr val="0F243E"/>
                </a:solidFill>
                <a:latin typeface="Times New Roman" pitchFamily="18" charset="0"/>
                <a:ea typeface="Arial Unicode MS" pitchFamily="34" charset="-128"/>
                <a:cs typeface="Times New Roman" pitchFamily="18" charset="0"/>
              </a:rPr>
              <a:t>2) А∙</a:t>
            </a:r>
            <a:r>
              <a:rPr lang="en-US" sz="3200" b="1" dirty="0" smtClean="0">
                <a:solidFill>
                  <a:srgbClr val="0F243E"/>
                </a:solidFill>
                <a:latin typeface="Times New Roman" pitchFamily="18" charset="0"/>
                <a:ea typeface="Arial Unicode MS" pitchFamily="34" charset="-128"/>
                <a:cs typeface="Times New Roman" pitchFamily="18" charset="0"/>
              </a:rPr>
              <a:t>C</a:t>
            </a:r>
            <a:endParaRPr lang="ru-RU" sz="3200" b="1" dirty="0" smtClean="0">
              <a:solidFill>
                <a:prstClr val="black"/>
              </a:solidFill>
              <a:latin typeface="Arial" pitchFamily="34" charset="0"/>
            </a:endParaRPr>
          </a:p>
        </p:txBody>
      </p:sp>
      <p:sp>
        <p:nvSpPr>
          <p:cNvPr id="13" name="Прямоугольник 12"/>
          <p:cNvSpPr/>
          <p:nvPr/>
        </p:nvSpPr>
        <p:spPr>
          <a:xfrm>
            <a:off x="1907704" y="3933056"/>
            <a:ext cx="7488832" cy="461665"/>
          </a:xfrm>
          <a:prstGeom prst="rect">
            <a:avLst/>
          </a:prstGeom>
        </p:spPr>
        <p:txBody>
          <a:bodyPr wrap="square">
            <a:spAutoFit/>
          </a:bodyPr>
          <a:lstStyle/>
          <a:p>
            <a:r>
              <a:rPr lang="uk-UA" sz="2400" b="1" dirty="0" smtClean="0">
                <a:solidFill>
                  <a:srgbClr val="C00000"/>
                </a:solidFill>
                <a:latin typeface="Times New Roman" pitchFamily="18" charset="0"/>
                <a:ea typeface="Arial Unicode MS" pitchFamily="34" charset="-128"/>
                <a:cs typeface="Times New Roman" pitchFamily="18" charset="0"/>
              </a:rPr>
              <a:t>– випав </a:t>
            </a:r>
            <a:r>
              <a:rPr lang="uk-UA" sz="2400" b="1" dirty="0" err="1" smtClean="0">
                <a:solidFill>
                  <a:srgbClr val="C00000"/>
                </a:solidFill>
                <a:latin typeface="Times New Roman" pitchFamily="18" charset="0"/>
                <a:ea typeface="Arial Unicode MS" pitchFamily="34" charset="-128"/>
                <a:cs typeface="Times New Roman" pitchFamily="18" charset="0"/>
              </a:rPr>
              <a:t>“герб”</a:t>
            </a:r>
            <a:r>
              <a:rPr lang="uk-UA" sz="2400" b="1" dirty="0" smtClean="0">
                <a:solidFill>
                  <a:srgbClr val="C00000"/>
                </a:solidFill>
                <a:latin typeface="Times New Roman" pitchFamily="18" charset="0"/>
                <a:ea typeface="Arial Unicode MS" pitchFamily="34" charset="-128"/>
                <a:cs typeface="Times New Roman" pitchFamily="18" charset="0"/>
              </a:rPr>
              <a:t> на обох монетах;</a:t>
            </a:r>
            <a:endParaRPr lang="ru-RU" sz="2400" b="1" dirty="0">
              <a:solidFill>
                <a:srgbClr val="C00000"/>
              </a:solidFill>
            </a:endParaRPr>
          </a:p>
        </p:txBody>
      </p:sp>
      <p:sp>
        <p:nvSpPr>
          <p:cNvPr id="14" name="Прямоугольник 13"/>
          <p:cNvSpPr/>
          <p:nvPr/>
        </p:nvSpPr>
        <p:spPr>
          <a:xfrm>
            <a:off x="611560" y="3356992"/>
            <a:ext cx="1455848" cy="584775"/>
          </a:xfrm>
          <a:prstGeom prst="rect">
            <a:avLst/>
          </a:prstGeom>
        </p:spPr>
        <p:txBody>
          <a:bodyPr wrap="none">
            <a:spAutoFit/>
          </a:bodyPr>
          <a:lstStyle/>
          <a:p>
            <a:r>
              <a:rPr lang="uk-UA" sz="3200" b="1" dirty="0" smtClean="0">
                <a:solidFill>
                  <a:srgbClr val="0F243E"/>
                </a:solidFill>
                <a:latin typeface="Times New Roman" pitchFamily="18" charset="0"/>
                <a:ea typeface="Arial Unicode MS" pitchFamily="34" charset="-128"/>
                <a:cs typeface="Times New Roman" pitchFamily="18" charset="0"/>
              </a:rPr>
              <a:t>1) А+С</a:t>
            </a:r>
            <a:endParaRPr lang="ru-RU" sz="3200" b="1" dirty="0"/>
          </a:p>
        </p:txBody>
      </p:sp>
      <p:sp>
        <p:nvSpPr>
          <p:cNvPr id="15" name="Прямоугольник 14"/>
          <p:cNvSpPr/>
          <p:nvPr/>
        </p:nvSpPr>
        <p:spPr>
          <a:xfrm>
            <a:off x="2051720" y="3429000"/>
            <a:ext cx="5645546" cy="461665"/>
          </a:xfrm>
          <a:prstGeom prst="rect">
            <a:avLst/>
          </a:prstGeom>
        </p:spPr>
        <p:txBody>
          <a:bodyPr wrap="square">
            <a:spAutoFit/>
          </a:bodyPr>
          <a:lstStyle/>
          <a:p>
            <a:r>
              <a:rPr lang="uk-UA" sz="2400" b="1" dirty="0" smtClean="0">
                <a:solidFill>
                  <a:srgbClr val="C00000"/>
                </a:solidFill>
                <a:latin typeface="Times New Roman" pitchFamily="18" charset="0"/>
                <a:ea typeface="Arial Unicode MS" pitchFamily="34" charset="-128"/>
                <a:cs typeface="Times New Roman" pitchFamily="18" charset="0"/>
              </a:rPr>
              <a:t>- випав </a:t>
            </a:r>
            <a:r>
              <a:rPr lang="uk-UA" sz="2400" b="1" dirty="0" err="1" smtClean="0">
                <a:solidFill>
                  <a:srgbClr val="C00000"/>
                </a:solidFill>
                <a:latin typeface="Times New Roman" pitchFamily="18" charset="0"/>
                <a:ea typeface="Arial Unicode MS" pitchFamily="34" charset="-128"/>
                <a:cs typeface="Times New Roman" pitchFamily="18" charset="0"/>
              </a:rPr>
              <a:t>“герб”</a:t>
            </a:r>
            <a:r>
              <a:rPr lang="uk-UA" sz="2400" b="1" dirty="0" smtClean="0">
                <a:solidFill>
                  <a:srgbClr val="C00000"/>
                </a:solidFill>
                <a:latin typeface="Times New Roman" pitchFamily="18" charset="0"/>
                <a:ea typeface="Arial Unicode MS" pitchFamily="34" charset="-128"/>
                <a:cs typeface="Times New Roman" pitchFamily="18" charset="0"/>
              </a:rPr>
              <a:t> хоча б на одній монеті;</a:t>
            </a:r>
            <a:endParaRPr lang="ru-RU" sz="24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3" grpId="0"/>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1"/>
          <p:cNvSpPr>
            <a:spLocks noChangeArrowheads="1"/>
          </p:cNvSpPr>
          <p:nvPr/>
        </p:nvSpPr>
        <p:spPr bwMode="auto">
          <a:xfrm>
            <a:off x="683568" y="1206044"/>
            <a:ext cx="8064896" cy="48936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 defTabSz="914400" rtl="0" eaLnBrk="1" fontAlgn="base" latinLnBrk="0" hangingPunct="1">
              <a:lnSpc>
                <a:spcPct val="100000"/>
              </a:lnSpc>
              <a:spcBef>
                <a:spcPct val="0"/>
              </a:spcBef>
              <a:spcAft>
                <a:spcPct val="0"/>
              </a:spcAft>
              <a:buClrTx/>
              <a:buSzTx/>
              <a:buFontTx/>
              <a:buNone/>
              <a:tabLst/>
            </a:pPr>
            <a:r>
              <a:rPr kumimoji="0" lang="uk-UA" sz="2400" b="1" i="0" u="none" strike="noStrike" cap="none" normalizeH="0" baseline="0" dirty="0" smtClean="0">
                <a:ln>
                  <a:noFill/>
                </a:ln>
                <a:solidFill>
                  <a:schemeClr val="accent6">
                    <a:lumMod val="50000"/>
                  </a:schemeClr>
                </a:solidFill>
                <a:effectLst/>
                <a:latin typeface="Times New Roman" pitchFamily="18" charset="0"/>
                <a:ea typeface="Arial Unicode MS" pitchFamily="34" charset="-128"/>
                <a:cs typeface="Times New Roman" pitchFamily="18" charset="0"/>
              </a:rPr>
              <a:t>Задача.</a:t>
            </a:r>
            <a:r>
              <a:rPr kumimoji="0" lang="uk-UA" sz="2400" b="0"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 </a:t>
            </a:r>
            <a:r>
              <a:rPr kumimoji="0" lang="uk-UA" sz="24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Є 16 гральних карт: 4 валети, 4 дами, 4 королі, 4 тузи. З цих 16 карт навмання виймають одну карту. Яка ймовірність, що буде вийнята козирна карта або туз.</a:t>
            </a:r>
          </a:p>
          <a:p>
            <a:pPr marL="0" marR="0" lvl="0" indent="457200" algn="just" defTabSz="914400" rtl="0" eaLnBrk="0" fontAlgn="base" latinLnBrk="0" hangingPunct="0">
              <a:lnSpc>
                <a:spcPct val="100000"/>
              </a:lnSpc>
              <a:spcBef>
                <a:spcPct val="0"/>
              </a:spcBef>
              <a:spcAft>
                <a:spcPct val="0"/>
              </a:spcAft>
              <a:buClrTx/>
              <a:buSzTx/>
              <a:buFontTx/>
              <a:buNone/>
              <a:tabLst/>
            </a:pPr>
            <a:r>
              <a:rPr kumimoji="0" lang="uk-UA" sz="24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Розв’язок: Подія А – вийнята козирна карта, подія В – вийнята карта туз, подія А∙В – вийнята карта і вона  козирний туз</a:t>
            </a:r>
            <a:r>
              <a:rPr kumimoji="0" lang="ru-RU" sz="2400" b="1" i="0" u="none" strike="noStrike" cap="none" normalizeH="0" baseline="0" dirty="0" smtClean="0">
                <a:ln>
                  <a:noFill/>
                </a:ln>
                <a:solidFill>
                  <a:schemeClr val="tx1"/>
                </a:solidFill>
                <a:effectLst/>
                <a:latin typeface="Arial" pitchFamily="34" charset="0"/>
              </a:rPr>
              <a:t> </a:t>
            </a:r>
          </a:p>
          <a:p>
            <a:pPr marL="0" marR="0" lvl="0" indent="457200" algn="just" defTabSz="914400" rtl="0" eaLnBrk="0" fontAlgn="base" latinLnBrk="0" hangingPunct="0">
              <a:lnSpc>
                <a:spcPct val="100000"/>
              </a:lnSpc>
              <a:spcBef>
                <a:spcPct val="0"/>
              </a:spcBef>
              <a:spcAft>
                <a:spcPct val="0"/>
              </a:spcAft>
              <a:buClrTx/>
              <a:buSzTx/>
              <a:buFontTx/>
              <a:buNone/>
              <a:tabLst/>
            </a:pPr>
            <a:endParaRPr kumimoji="0" lang="ru-RU" sz="2400" b="1" i="0" u="none" strike="noStrike" cap="none" normalizeH="0" baseline="0" dirty="0" smtClean="0">
              <a:ln>
                <a:noFill/>
              </a:ln>
              <a:solidFill>
                <a:schemeClr val="tx1"/>
              </a:solidFill>
              <a:effectLst/>
              <a:latin typeface="Arial" pitchFamily="34" charset="0"/>
            </a:endParaRPr>
          </a:p>
          <a:p>
            <a:pPr marL="0" marR="0" lvl="0" indent="457200" algn="just" defTabSz="914400" rtl="0" eaLnBrk="0" fontAlgn="base" latinLnBrk="0" hangingPunct="0">
              <a:lnSpc>
                <a:spcPct val="100000"/>
              </a:lnSpc>
              <a:spcBef>
                <a:spcPct val="0"/>
              </a:spcBef>
              <a:spcAft>
                <a:spcPct val="0"/>
              </a:spcAft>
              <a:buClrTx/>
              <a:buSzTx/>
              <a:buFontTx/>
              <a:buNone/>
              <a:tabLst/>
            </a:pPr>
            <a:r>
              <a:rPr lang="uk-UA" sz="2400" b="1" dirty="0" smtClean="0">
                <a:latin typeface="Arial" pitchFamily="34" charset="0"/>
              </a:rPr>
              <a:t>Р(А) =    ,  Р(В) =     ,  Р(А∙В) =</a:t>
            </a:r>
          </a:p>
          <a:p>
            <a:pPr marL="0" marR="0" lvl="0" indent="457200" algn="just" defTabSz="914400" rtl="0" eaLnBrk="0" fontAlgn="base" latinLnBrk="0" hangingPunct="0">
              <a:lnSpc>
                <a:spcPct val="100000"/>
              </a:lnSpc>
              <a:spcBef>
                <a:spcPct val="0"/>
              </a:spcBef>
              <a:spcAft>
                <a:spcPct val="0"/>
              </a:spcAft>
              <a:buClrTx/>
              <a:buSzTx/>
              <a:buFontTx/>
              <a:buNone/>
              <a:tabLst/>
            </a:pPr>
            <a:endParaRPr lang="uk-UA" sz="2400" b="1" dirty="0" smtClean="0">
              <a:latin typeface="Arial" pitchFamily="34" charset="0"/>
            </a:endParaRPr>
          </a:p>
          <a:p>
            <a:pPr marL="0" marR="0" lvl="0" indent="457200" algn="just" defTabSz="914400" rtl="0" eaLnBrk="0" fontAlgn="base" latinLnBrk="0" hangingPunct="0">
              <a:lnSpc>
                <a:spcPct val="100000"/>
              </a:lnSpc>
              <a:spcBef>
                <a:spcPct val="0"/>
              </a:spcBef>
              <a:spcAft>
                <a:spcPct val="0"/>
              </a:spcAft>
              <a:buClrTx/>
              <a:buSzTx/>
              <a:buFontTx/>
              <a:buNone/>
              <a:tabLst/>
            </a:pPr>
            <a:r>
              <a:rPr lang="uk-UA" sz="2400" b="1" dirty="0" smtClean="0">
                <a:latin typeface="Arial" pitchFamily="34" charset="0"/>
              </a:rPr>
              <a:t>За формулою Р(А+В) = Р(А) +Р(В) –Р(А∙В) =     +</a:t>
            </a:r>
          </a:p>
          <a:p>
            <a:pPr marL="0" marR="0" lvl="0" indent="457200" algn="just" defTabSz="914400" rtl="0" eaLnBrk="0" fontAlgn="base" latinLnBrk="0" hangingPunct="0">
              <a:lnSpc>
                <a:spcPct val="100000"/>
              </a:lnSpc>
              <a:spcBef>
                <a:spcPct val="0"/>
              </a:spcBef>
              <a:spcAft>
                <a:spcPct val="0"/>
              </a:spcAft>
              <a:buClrTx/>
              <a:buSzTx/>
              <a:buFontTx/>
              <a:buNone/>
              <a:tabLst/>
            </a:pPr>
            <a:endParaRPr kumimoji="0" lang="uk-UA" sz="2400" b="1" i="0" u="none" strike="noStrike" cap="none" normalizeH="0" baseline="0" dirty="0" smtClean="0">
              <a:ln>
                <a:noFill/>
              </a:ln>
              <a:solidFill>
                <a:schemeClr val="tx1"/>
              </a:solidFill>
              <a:effectLst/>
              <a:latin typeface="Arial" pitchFamily="34" charset="0"/>
            </a:endParaRPr>
          </a:p>
          <a:p>
            <a:pPr marL="0" marR="0" lvl="0" indent="457200" algn="just" defTabSz="914400" rtl="0" eaLnBrk="0" fontAlgn="base" latinLnBrk="0" hangingPunct="0">
              <a:lnSpc>
                <a:spcPct val="100000"/>
              </a:lnSpc>
              <a:spcBef>
                <a:spcPct val="0"/>
              </a:spcBef>
              <a:spcAft>
                <a:spcPct val="0"/>
              </a:spcAft>
              <a:buClrTx/>
              <a:buSzTx/>
              <a:buFontTx/>
              <a:buNone/>
              <a:tabLst/>
            </a:pPr>
            <a:r>
              <a:rPr kumimoji="0" lang="uk-UA" sz="2400" b="1" i="0" u="none" strike="noStrike" cap="none" normalizeH="0" baseline="0" dirty="0" smtClean="0">
                <a:ln>
                  <a:noFill/>
                </a:ln>
                <a:solidFill>
                  <a:schemeClr val="tx1"/>
                </a:solidFill>
                <a:effectLst/>
                <a:latin typeface="Arial" pitchFamily="34" charset="0"/>
              </a:rPr>
              <a:t>+     -      = </a:t>
            </a:r>
            <a:endParaRPr kumimoji="0" lang="ru-RU" sz="2400" b="1" i="0" u="none" strike="noStrike" cap="none" normalizeH="0" baseline="0" dirty="0" smtClean="0">
              <a:ln>
                <a:noFill/>
              </a:ln>
              <a:solidFill>
                <a:schemeClr val="tx1"/>
              </a:solidFill>
              <a:effectLst/>
              <a:latin typeface="Arial" pitchFamily="34" charset="0"/>
            </a:endParaRPr>
          </a:p>
        </p:txBody>
      </p:sp>
      <p:graphicFrame>
        <p:nvGraphicFramePr>
          <p:cNvPr id="3" name="Объект 2"/>
          <p:cNvGraphicFramePr>
            <a:graphicFrameLocks noChangeAspect="1"/>
          </p:cNvGraphicFramePr>
          <p:nvPr/>
        </p:nvGraphicFramePr>
        <p:xfrm>
          <a:off x="2123728" y="3861048"/>
          <a:ext cx="364232" cy="940933"/>
        </p:xfrm>
        <a:graphic>
          <a:graphicData uri="http://schemas.openxmlformats.org/presentationml/2006/ole">
            <p:oleObj spid="_x0000_s58370" name="Формула" r:id="rId3" imgW="152280" imgH="393480" progId="Equation.3">
              <p:embed/>
            </p:oleObj>
          </a:graphicData>
        </a:graphic>
      </p:graphicFrame>
      <p:graphicFrame>
        <p:nvGraphicFramePr>
          <p:cNvPr id="58371" name="Object 3"/>
          <p:cNvGraphicFramePr>
            <a:graphicFrameLocks noChangeAspect="1"/>
          </p:cNvGraphicFramePr>
          <p:nvPr/>
        </p:nvGraphicFramePr>
        <p:xfrm>
          <a:off x="3563888" y="3861048"/>
          <a:ext cx="363537" cy="941388"/>
        </p:xfrm>
        <a:graphic>
          <a:graphicData uri="http://schemas.openxmlformats.org/presentationml/2006/ole">
            <p:oleObj spid="_x0000_s58371" name="Формула" r:id="rId4" imgW="152280" imgH="393480" progId="Equation.3">
              <p:embed/>
            </p:oleObj>
          </a:graphicData>
        </a:graphic>
      </p:graphicFrame>
      <p:graphicFrame>
        <p:nvGraphicFramePr>
          <p:cNvPr id="5" name="Объект 4"/>
          <p:cNvGraphicFramePr>
            <a:graphicFrameLocks noChangeAspect="1"/>
          </p:cNvGraphicFramePr>
          <p:nvPr/>
        </p:nvGraphicFramePr>
        <p:xfrm>
          <a:off x="5508104" y="3933056"/>
          <a:ext cx="1368152" cy="831622"/>
        </p:xfrm>
        <a:graphic>
          <a:graphicData uri="http://schemas.openxmlformats.org/presentationml/2006/ole">
            <p:oleObj spid="_x0000_s58372" name="Формула" r:id="rId5" imgW="647640" imgH="393480" progId="Equation.3">
              <p:embed/>
            </p:oleObj>
          </a:graphicData>
        </a:graphic>
      </p:graphicFrame>
      <p:graphicFrame>
        <p:nvGraphicFramePr>
          <p:cNvPr id="6" name="Объект 5"/>
          <p:cNvGraphicFramePr>
            <a:graphicFrameLocks noChangeAspect="1"/>
          </p:cNvGraphicFramePr>
          <p:nvPr/>
        </p:nvGraphicFramePr>
        <p:xfrm>
          <a:off x="7812360" y="4653136"/>
          <a:ext cx="364232" cy="940933"/>
        </p:xfrm>
        <a:graphic>
          <a:graphicData uri="http://schemas.openxmlformats.org/presentationml/2006/ole">
            <p:oleObj spid="_x0000_s58373" name="Формула" r:id="rId6" imgW="152280" imgH="393480" progId="Equation.3">
              <p:embed/>
            </p:oleObj>
          </a:graphicData>
        </a:graphic>
      </p:graphicFrame>
      <p:graphicFrame>
        <p:nvGraphicFramePr>
          <p:cNvPr id="58374" name="Object 6"/>
          <p:cNvGraphicFramePr>
            <a:graphicFrameLocks noChangeAspect="1"/>
          </p:cNvGraphicFramePr>
          <p:nvPr/>
        </p:nvGraphicFramePr>
        <p:xfrm>
          <a:off x="1475656" y="5373216"/>
          <a:ext cx="363537" cy="941388"/>
        </p:xfrm>
        <a:graphic>
          <a:graphicData uri="http://schemas.openxmlformats.org/presentationml/2006/ole">
            <p:oleObj spid="_x0000_s58374" name="Формула" r:id="rId7" imgW="152280" imgH="393480" progId="Equation.3">
              <p:embed/>
            </p:oleObj>
          </a:graphicData>
        </a:graphic>
      </p:graphicFrame>
      <p:graphicFrame>
        <p:nvGraphicFramePr>
          <p:cNvPr id="8" name="Объект 7"/>
          <p:cNvGraphicFramePr>
            <a:graphicFrameLocks noChangeAspect="1"/>
          </p:cNvGraphicFramePr>
          <p:nvPr/>
        </p:nvGraphicFramePr>
        <p:xfrm>
          <a:off x="1907704" y="5373216"/>
          <a:ext cx="500062" cy="969962"/>
        </p:xfrm>
        <a:graphic>
          <a:graphicData uri="http://schemas.openxmlformats.org/presentationml/2006/ole">
            <p:oleObj spid="_x0000_s58375" name="Формула" r:id="rId8" imgW="203040" imgH="393480" progId="Equation.3">
              <p:embed/>
            </p:oleObj>
          </a:graphicData>
        </a:graphic>
      </p:graphicFrame>
      <p:graphicFrame>
        <p:nvGraphicFramePr>
          <p:cNvPr id="9" name="Объект 8"/>
          <p:cNvGraphicFramePr>
            <a:graphicFrameLocks noChangeAspect="1"/>
          </p:cNvGraphicFramePr>
          <p:nvPr/>
        </p:nvGraphicFramePr>
        <p:xfrm>
          <a:off x="2771800" y="5373216"/>
          <a:ext cx="500523" cy="969764"/>
        </p:xfrm>
        <a:graphic>
          <a:graphicData uri="http://schemas.openxmlformats.org/presentationml/2006/ole">
            <p:oleObj spid="_x0000_s58376" name="Формула" r:id="rId9" imgW="203040" imgH="39348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8369">
                                            <p:txEl>
                                              <p:pRg st="1" end="1"/>
                                            </p:txEl>
                                          </p:spTgt>
                                        </p:tgtEl>
                                        <p:attrNameLst>
                                          <p:attrName>style.visibility</p:attrName>
                                        </p:attrNameLst>
                                      </p:cBhvr>
                                      <p:to>
                                        <p:strVal val="visible"/>
                                      </p:to>
                                    </p:set>
                                    <p:animEffect transition="in" filter="wipe(down)">
                                      <p:cBhvr>
                                        <p:cTn id="7" dur="500"/>
                                        <p:tgtEl>
                                          <p:spTgt spid="5836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8369">
                                            <p:txEl>
                                              <p:pRg st="3" end="3"/>
                                            </p:txEl>
                                          </p:spTgt>
                                        </p:tgtEl>
                                        <p:attrNameLst>
                                          <p:attrName>style.visibility</p:attrName>
                                        </p:attrNameLst>
                                      </p:cBhvr>
                                      <p:to>
                                        <p:strVal val="visible"/>
                                      </p:to>
                                    </p:set>
                                    <p:animEffect transition="in" filter="wipe(down)">
                                      <p:cBhvr>
                                        <p:cTn id="12" dur="500"/>
                                        <p:tgtEl>
                                          <p:spTgt spid="58369">
                                            <p:txEl>
                                              <p:pRg st="3" end="3"/>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58369">
                                            <p:txEl>
                                              <p:pRg st="5" end="5"/>
                                            </p:txEl>
                                          </p:spTgt>
                                        </p:tgtEl>
                                        <p:attrNameLst>
                                          <p:attrName>style.visibility</p:attrName>
                                        </p:attrNameLst>
                                      </p:cBhvr>
                                      <p:to>
                                        <p:strVal val="visible"/>
                                      </p:to>
                                    </p:set>
                                    <p:animEffect transition="in" filter="wipe(down)">
                                      <p:cBhvr>
                                        <p:cTn id="15" dur="500"/>
                                        <p:tgtEl>
                                          <p:spTgt spid="58369">
                                            <p:txEl>
                                              <p:pRg st="5" end="5"/>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58369">
                                            <p:txEl>
                                              <p:pRg st="7" end="7"/>
                                            </p:txEl>
                                          </p:spTgt>
                                        </p:tgtEl>
                                        <p:attrNameLst>
                                          <p:attrName>style.visibility</p:attrName>
                                        </p:attrNameLst>
                                      </p:cBhvr>
                                      <p:to>
                                        <p:strVal val="visible"/>
                                      </p:to>
                                    </p:set>
                                    <p:animEffect transition="in" filter="wipe(down)">
                                      <p:cBhvr>
                                        <p:cTn id="18" dur="500"/>
                                        <p:tgtEl>
                                          <p:spTgt spid="58369">
                                            <p:txEl>
                                              <p:pRg st="7" end="7"/>
                                            </p:txEl>
                                          </p:spTgt>
                                        </p:tgtEl>
                                      </p:cBhvr>
                                    </p:animEffect>
                                  </p:childTnLst>
                                </p:cTn>
                              </p:par>
                              <p:par>
                                <p:cTn id="19" presetID="22" presetClass="entr" presetSubtype="4"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down)">
                                      <p:cBhvr>
                                        <p:cTn id="21" dur="500"/>
                                        <p:tgtEl>
                                          <p:spTgt spid="3"/>
                                        </p:tgtEl>
                                      </p:cBhvr>
                                    </p:animEffect>
                                  </p:childTnLst>
                                </p:cTn>
                              </p:par>
                              <p:par>
                                <p:cTn id="22" presetID="22" presetClass="entr" presetSubtype="4" fill="hold" nodeType="withEffect">
                                  <p:stCondLst>
                                    <p:cond delay="0"/>
                                  </p:stCondLst>
                                  <p:childTnLst>
                                    <p:set>
                                      <p:cBhvr>
                                        <p:cTn id="23" dur="1" fill="hold">
                                          <p:stCondLst>
                                            <p:cond delay="0"/>
                                          </p:stCondLst>
                                        </p:cTn>
                                        <p:tgtEl>
                                          <p:spTgt spid="58371"/>
                                        </p:tgtEl>
                                        <p:attrNameLst>
                                          <p:attrName>style.visibility</p:attrName>
                                        </p:attrNameLst>
                                      </p:cBhvr>
                                      <p:to>
                                        <p:strVal val="visible"/>
                                      </p:to>
                                    </p:set>
                                    <p:animEffect transition="in" filter="wipe(down)">
                                      <p:cBhvr>
                                        <p:cTn id="24" dur="500"/>
                                        <p:tgtEl>
                                          <p:spTgt spid="58371"/>
                                        </p:tgtEl>
                                      </p:cBhvr>
                                    </p:animEffect>
                                  </p:childTnLst>
                                </p:cTn>
                              </p:par>
                              <p:par>
                                <p:cTn id="25" presetID="22" presetClass="entr" presetSubtype="4"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par>
                                <p:cTn id="28" presetID="22" presetClass="entr" presetSubtype="4"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down)">
                                      <p:cBhvr>
                                        <p:cTn id="30" dur="500"/>
                                        <p:tgtEl>
                                          <p:spTgt spid="6"/>
                                        </p:tgtEl>
                                      </p:cBhvr>
                                    </p:animEffect>
                                  </p:childTnLst>
                                </p:cTn>
                              </p:par>
                              <p:par>
                                <p:cTn id="31" presetID="22" presetClass="entr" presetSubtype="4" fill="hold" nodeType="withEffect">
                                  <p:stCondLst>
                                    <p:cond delay="0"/>
                                  </p:stCondLst>
                                  <p:childTnLst>
                                    <p:set>
                                      <p:cBhvr>
                                        <p:cTn id="32" dur="1" fill="hold">
                                          <p:stCondLst>
                                            <p:cond delay="0"/>
                                          </p:stCondLst>
                                        </p:cTn>
                                        <p:tgtEl>
                                          <p:spTgt spid="58374"/>
                                        </p:tgtEl>
                                        <p:attrNameLst>
                                          <p:attrName>style.visibility</p:attrName>
                                        </p:attrNameLst>
                                      </p:cBhvr>
                                      <p:to>
                                        <p:strVal val="visible"/>
                                      </p:to>
                                    </p:set>
                                    <p:animEffect transition="in" filter="wipe(down)">
                                      <p:cBhvr>
                                        <p:cTn id="33" dur="500"/>
                                        <p:tgtEl>
                                          <p:spTgt spid="58374"/>
                                        </p:tgtEl>
                                      </p:cBhvr>
                                    </p:animEffect>
                                  </p:childTnLst>
                                </p:cTn>
                              </p:par>
                              <p:par>
                                <p:cTn id="34" presetID="22" presetClass="entr" presetSubtype="4" fill="hold"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down)">
                                      <p:cBhvr>
                                        <p:cTn id="36" dur="500"/>
                                        <p:tgtEl>
                                          <p:spTgt spid="8"/>
                                        </p:tgtEl>
                                      </p:cBhvr>
                                    </p:animEffect>
                                  </p:childTnLst>
                                </p:cTn>
                              </p:par>
                              <p:par>
                                <p:cTn id="37" presetID="22" presetClass="entr" presetSubtype="4"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down)">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3" cstate="print"/>
          <a:srcRect/>
          <a:stretch>
            <a:fillRect/>
          </a:stretch>
        </p:blipFill>
        <p:spPr bwMode="auto">
          <a:xfrm>
            <a:off x="251520" y="332656"/>
            <a:ext cx="2952328" cy="2376264"/>
          </a:xfrm>
          <a:prstGeom prst="rect">
            <a:avLst/>
          </a:prstGeom>
          <a:noFill/>
          <a:ln w="9525">
            <a:noFill/>
            <a:miter lim="800000"/>
            <a:headEnd/>
            <a:tailEnd/>
          </a:ln>
        </p:spPr>
      </p:pic>
      <p:sp>
        <p:nvSpPr>
          <p:cNvPr id="3" name="Прямоугольник 2"/>
          <p:cNvSpPr/>
          <p:nvPr/>
        </p:nvSpPr>
        <p:spPr>
          <a:xfrm>
            <a:off x="3491880" y="260648"/>
            <a:ext cx="5040560" cy="1015663"/>
          </a:xfrm>
          <a:prstGeom prst="rect">
            <a:avLst/>
          </a:prstGeom>
          <a:noFill/>
        </p:spPr>
        <p:txBody>
          <a:bodyPr wrap="square" lIns="91440" tIns="45720" rIns="91440" bIns="45720">
            <a:spAutoFit/>
          </a:bodyPr>
          <a:lstStyle/>
          <a:p>
            <a:pPr algn="ctr"/>
            <a:r>
              <a:rPr lang="uk-UA" sz="60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Arial Black" pitchFamily="34" charset="0"/>
              </a:rPr>
              <a:t>ЛОТЕРЕЯ</a:t>
            </a:r>
            <a:endParaRPr lang="ru-RU" sz="60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Arial Black" pitchFamily="34" charset="0"/>
            </a:endParaRPr>
          </a:p>
        </p:txBody>
      </p:sp>
      <p:sp>
        <p:nvSpPr>
          <p:cNvPr id="13313" name="Rectangle 1"/>
          <p:cNvSpPr>
            <a:spLocks noChangeArrowheads="1"/>
          </p:cNvSpPr>
          <p:nvPr/>
        </p:nvSpPr>
        <p:spPr bwMode="auto">
          <a:xfrm>
            <a:off x="3275856" y="980728"/>
            <a:ext cx="5580112" cy="20621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uk-UA" sz="3200" b="1" i="0" u="none" strike="noStrike" cap="none" normalizeH="0" baseline="0" dirty="0" smtClean="0">
                <a:ln>
                  <a:noFill/>
                </a:ln>
                <a:solidFill>
                  <a:srgbClr val="C00000"/>
                </a:solidFill>
                <a:effectLst/>
                <a:latin typeface="Times New Roman" pitchFamily="18" charset="0"/>
                <a:ea typeface="Arial Unicode MS" pitchFamily="34" charset="-128"/>
                <a:cs typeface="Times New Roman" pitchFamily="18" charset="0"/>
              </a:rPr>
              <a:t>Задача.</a:t>
            </a:r>
            <a:r>
              <a:rPr kumimoji="0" lang="uk-UA" sz="32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 В лотереї 100 білетів з яких 5 виграшних. Яка ймовірність програшу в даній лотереї?</a:t>
            </a:r>
            <a:endParaRPr kumimoji="0" lang="uk-UA" sz="3200" b="1" i="0" u="none" strike="noStrike" cap="none" normalizeH="0" baseline="0" dirty="0" smtClean="0">
              <a:ln>
                <a:noFill/>
              </a:ln>
              <a:solidFill>
                <a:schemeClr val="tx1"/>
              </a:solidFill>
              <a:effectLst/>
              <a:latin typeface="Arial" pitchFamily="34" charset="0"/>
            </a:endParaRPr>
          </a:p>
        </p:txBody>
      </p:sp>
      <p:sp>
        <p:nvSpPr>
          <p:cNvPr id="13317" name="Rectangle 5"/>
          <p:cNvSpPr>
            <a:spLocks noChangeArrowheads="1"/>
          </p:cNvSpPr>
          <p:nvPr/>
        </p:nvSpPr>
        <p:spPr bwMode="auto">
          <a:xfrm>
            <a:off x="827584" y="4139208"/>
            <a:ext cx="8316416"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uk-UA" sz="4000" b="0" i="0" u="none" strike="noStrike" cap="none" normalizeH="0" baseline="0" dirty="0" smtClean="0">
                <a:ln>
                  <a:noFill/>
                </a:ln>
                <a:solidFill>
                  <a:srgbClr val="C00000"/>
                </a:solidFill>
                <a:effectLst/>
                <a:latin typeface="Times New Roman" pitchFamily="18" charset="0"/>
                <a:ea typeface="Arial Unicode MS" pitchFamily="34" charset="-128"/>
                <a:cs typeface="Times New Roman" pitchFamily="18" charset="0"/>
              </a:rPr>
              <a:t>Відповідь:</a:t>
            </a:r>
            <a:r>
              <a:rPr kumimoji="0" lang="uk-UA" sz="4000" b="0"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 1 - </a:t>
            </a:r>
            <a:endParaRPr kumimoji="0" lang="uk-UA" sz="4000" b="0" i="0" u="none" strike="noStrike" cap="none" normalizeH="0" baseline="0" dirty="0" smtClean="0">
              <a:ln>
                <a:noFill/>
              </a:ln>
              <a:solidFill>
                <a:schemeClr val="tx1"/>
              </a:solidFill>
              <a:effectLst/>
              <a:latin typeface="Arial" pitchFamily="34" charset="0"/>
            </a:endParaRPr>
          </a:p>
        </p:txBody>
      </p:sp>
      <p:sp>
        <p:nvSpPr>
          <p:cNvPr id="13318" name="Rectangle 6"/>
          <p:cNvSpPr>
            <a:spLocks noChangeArrowheads="1"/>
          </p:cNvSpPr>
          <p:nvPr/>
        </p:nvSpPr>
        <p:spPr bwMode="auto">
          <a:xfrm>
            <a:off x="45720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uk-UA" sz="1600" b="0" i="0" u="none" strike="noStrike" cap="none" normalizeH="0" baseline="0" smtClean="0">
                <a:ln>
                  <a:noFill/>
                </a:ln>
                <a:solidFill>
                  <a:srgbClr val="0F243E"/>
                </a:solidFill>
                <a:effectLst/>
                <a:latin typeface="Times New Roman" pitchFamily="18" charset="0"/>
                <a:ea typeface="Arial Unicode MS" pitchFamily="34" charset="-128"/>
                <a:cs typeface="Times New Roman" pitchFamily="18" charset="0"/>
              </a:rPr>
              <a:t> =</a:t>
            </a:r>
            <a:endParaRPr kumimoji="0" lang="uk-UA" sz="1800" b="0" i="0" u="none" strike="noStrike" cap="none" normalizeH="0" baseline="0" smtClean="0">
              <a:ln>
                <a:noFill/>
              </a:ln>
              <a:solidFill>
                <a:schemeClr val="tx1"/>
              </a:solidFill>
              <a:effectLst/>
              <a:latin typeface="Arial" pitchFamily="34" charset="0"/>
            </a:endParaRPr>
          </a:p>
        </p:txBody>
      </p:sp>
      <p:sp>
        <p:nvSpPr>
          <p:cNvPr id="13319" name="Rectangle 7"/>
          <p:cNvSpPr>
            <a:spLocks noChangeArrowheads="1"/>
          </p:cNvSpPr>
          <p:nvPr/>
        </p:nvSpPr>
        <p:spPr bwMode="auto">
          <a:xfrm>
            <a:off x="457200" y="11620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uk-UA" sz="1600" b="0" i="0" u="none" strike="noStrike" cap="none" normalizeH="0" baseline="0" smtClean="0">
                <a:ln>
                  <a:noFill/>
                </a:ln>
                <a:solidFill>
                  <a:srgbClr val="0F243E"/>
                </a:solidFill>
                <a:effectLst/>
                <a:latin typeface="Times New Roman" pitchFamily="18" charset="0"/>
                <a:ea typeface="Arial Unicode MS" pitchFamily="34" charset="-128"/>
                <a:cs typeface="Times New Roman" pitchFamily="18" charset="0"/>
              </a:rPr>
              <a:t> = </a:t>
            </a:r>
            <a:endParaRPr kumimoji="0" lang="uk-UA" sz="1800" b="0" i="0" u="none" strike="noStrike" cap="none" normalizeH="0" baseline="0" smtClean="0">
              <a:ln>
                <a:noFill/>
              </a:ln>
              <a:solidFill>
                <a:schemeClr val="tx1"/>
              </a:solidFill>
              <a:effectLst/>
              <a:latin typeface="Arial" pitchFamily="34" charset="0"/>
            </a:endParaRPr>
          </a:p>
        </p:txBody>
      </p:sp>
      <p:sp>
        <p:nvSpPr>
          <p:cNvPr id="13320" name="Rectangle 8"/>
          <p:cNvSpPr>
            <a:spLocks noChangeArrowheads="1"/>
          </p:cNvSpPr>
          <p:nvPr/>
        </p:nvSpPr>
        <p:spPr bwMode="auto">
          <a:xfrm>
            <a:off x="457200" y="1504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graphicFrame>
        <p:nvGraphicFramePr>
          <p:cNvPr id="12" name="Объект 11"/>
          <p:cNvGraphicFramePr>
            <a:graphicFrameLocks noChangeAspect="1"/>
          </p:cNvGraphicFramePr>
          <p:nvPr/>
        </p:nvGraphicFramePr>
        <p:xfrm>
          <a:off x="3923928" y="4005064"/>
          <a:ext cx="2703701" cy="1060946"/>
        </p:xfrm>
        <a:graphic>
          <a:graphicData uri="http://schemas.openxmlformats.org/presentationml/2006/ole">
            <p:oleObj spid="_x0000_s13321" name="Формула" r:id="rId4" imgW="1002960" imgH="39348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317">
                                            <p:txEl>
                                              <p:pRg st="0" end="0"/>
                                            </p:txEl>
                                          </p:spTgt>
                                        </p:tgtEl>
                                        <p:attrNameLst>
                                          <p:attrName>style.visibility</p:attrName>
                                        </p:attrNameLst>
                                      </p:cBhvr>
                                      <p:to>
                                        <p:strVal val="visible"/>
                                      </p:to>
                                    </p:set>
                                    <p:animEffect transition="in" filter="wipe(down)">
                                      <p:cBhvr>
                                        <p:cTn id="7" dur="500"/>
                                        <p:tgtEl>
                                          <p:spTgt spid="13317">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87624" y="188640"/>
            <a:ext cx="7305206" cy="923330"/>
          </a:xfrm>
          <a:prstGeom prst="rect">
            <a:avLst/>
          </a:prstGeom>
          <a:noFill/>
        </p:spPr>
        <p:txBody>
          <a:bodyPr wrap="none" lIns="91440" tIns="45720" rIns="91440" bIns="45720">
            <a:spAutoFit/>
          </a:bodyPr>
          <a:lstStyle/>
          <a:p>
            <a:pPr algn="ctr"/>
            <a:r>
              <a:rPr lang="uk-UA"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itchFamily="34" charset="0"/>
              </a:rPr>
              <a:t>ГРУПОВА РОБОТА</a:t>
            </a: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itchFamily="34" charset="0"/>
            </a:endParaRPr>
          </a:p>
        </p:txBody>
      </p:sp>
      <p:sp>
        <p:nvSpPr>
          <p:cNvPr id="1229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12289" name="Рисунок 55"/>
          <p:cNvPicPr>
            <a:picLocks noChangeAspect="1" noChangeArrowheads="1"/>
          </p:cNvPicPr>
          <p:nvPr/>
        </p:nvPicPr>
        <p:blipFill>
          <a:blip r:embed="rId3" cstate="print"/>
          <a:srcRect/>
          <a:stretch>
            <a:fillRect/>
          </a:stretch>
        </p:blipFill>
        <p:spPr bwMode="auto">
          <a:xfrm>
            <a:off x="-2457450" y="758825"/>
            <a:ext cx="2562225" cy="1333500"/>
          </a:xfrm>
          <a:prstGeom prst="rect">
            <a:avLst/>
          </a:prstGeom>
          <a:noFill/>
        </p:spPr>
      </p:pic>
      <p:sp>
        <p:nvSpPr>
          <p:cNvPr id="12291" name="Rectangle 3"/>
          <p:cNvSpPr>
            <a:spLocks noChangeArrowheads="1"/>
          </p:cNvSpPr>
          <p:nvPr/>
        </p:nvSpPr>
        <p:spPr bwMode="auto">
          <a:xfrm>
            <a:off x="323528" y="858198"/>
            <a:ext cx="8496944"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uk-UA" sz="2800" b="1" i="0" u="none" strike="noStrike" cap="none" normalizeH="0" baseline="0" dirty="0" smtClean="0">
                <a:ln>
                  <a:noFill/>
                </a:ln>
                <a:solidFill>
                  <a:srgbClr val="C00000"/>
                </a:solidFill>
                <a:effectLst/>
                <a:latin typeface="Times New Roman" pitchFamily="18" charset="0"/>
                <a:ea typeface="Arial Unicode MS" pitchFamily="34" charset="-128"/>
                <a:cs typeface="Times New Roman" pitchFamily="18" charset="0"/>
              </a:rPr>
              <a:t>Задача №4 . </a:t>
            </a:r>
            <a:r>
              <a:rPr kumimoji="0" lang="uk-UA"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При грі в «</a:t>
            </a:r>
            <a:r>
              <a:rPr kumimoji="0" lang="uk-UA" sz="2800" b="1" i="0" u="none" strike="noStrike" cap="none" normalizeH="0" baseline="0" dirty="0" err="1" smtClean="0">
                <a:ln>
                  <a:noFill/>
                </a:ln>
                <a:solidFill>
                  <a:srgbClr val="0F243E"/>
                </a:solidFill>
                <a:effectLst/>
                <a:latin typeface="Times New Roman" pitchFamily="18" charset="0"/>
                <a:ea typeface="Arial Unicode MS" pitchFamily="34" charset="-128"/>
                <a:cs typeface="Times New Roman" pitchFamily="18" charset="0"/>
              </a:rPr>
              <a:t>Спортлото</a:t>
            </a:r>
            <a:r>
              <a:rPr kumimoji="0" lang="uk-UA"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 на спеціальній картці відмічається 6 номерів із 49. Під час тиражу визначаються 6 виграшних номерів. Яка ймовірність вгадати рівно 3 виграшних номери?</a:t>
            </a:r>
          </a:p>
          <a:p>
            <a:pPr marL="0" marR="0" lvl="0" indent="0" algn="just" defTabSz="914400" rtl="0" eaLnBrk="1" fontAlgn="base" latinLnBrk="0" hangingPunct="1">
              <a:lnSpc>
                <a:spcPct val="100000"/>
              </a:lnSpc>
              <a:spcBef>
                <a:spcPct val="0"/>
              </a:spcBef>
              <a:spcAft>
                <a:spcPct val="0"/>
              </a:spcAft>
              <a:buClrTx/>
              <a:buSzTx/>
              <a:buFontTx/>
              <a:buNone/>
              <a:tabLst/>
            </a:pPr>
            <a:r>
              <a:rPr lang="uk-UA" sz="2800" b="1" dirty="0" smtClean="0">
                <a:solidFill>
                  <a:srgbClr val="0F243E"/>
                </a:solidFill>
                <a:latin typeface="Times New Roman" pitchFamily="18" charset="0"/>
                <a:ea typeface="Arial Unicode MS" pitchFamily="34" charset="-128"/>
                <a:cs typeface="Times New Roman" pitchFamily="18" charset="0"/>
              </a:rPr>
              <a:t>Розв’язок: </a:t>
            </a:r>
            <a:endParaRPr kumimoji="0" lang="uk-UA" sz="2800" b="1" i="0" u="none" strike="noStrike" cap="none" normalizeH="0" baseline="0" dirty="0" smtClean="0">
              <a:ln>
                <a:noFill/>
              </a:ln>
              <a:solidFill>
                <a:schemeClr val="tx1"/>
              </a:solidFill>
              <a:effectLst/>
              <a:latin typeface="Arial" pitchFamily="34" charset="0"/>
            </a:endParaRPr>
          </a:p>
        </p:txBody>
      </p:sp>
      <p:sp>
        <p:nvSpPr>
          <p:cNvPr id="12293" name="Rectangle 5"/>
          <p:cNvSpPr>
            <a:spLocks noChangeArrowheads="1"/>
          </p:cNvSpPr>
          <p:nvPr/>
        </p:nvSpPr>
        <p:spPr bwMode="auto">
          <a:xfrm>
            <a:off x="467544" y="3688958"/>
            <a:ext cx="6912768"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a:p>
        </p:txBody>
      </p:sp>
      <p:pic>
        <p:nvPicPr>
          <p:cNvPr id="12292" name="Рисунок 55"/>
          <p:cNvPicPr>
            <a:picLocks noChangeAspect="1" noChangeArrowheads="1"/>
          </p:cNvPicPr>
          <p:nvPr/>
        </p:nvPicPr>
        <p:blipFill>
          <a:blip r:embed="rId3" cstate="print"/>
          <a:srcRect/>
          <a:stretch>
            <a:fillRect/>
          </a:stretch>
        </p:blipFill>
        <p:spPr bwMode="auto">
          <a:xfrm>
            <a:off x="-2457450" y="758825"/>
            <a:ext cx="2562225" cy="1333500"/>
          </a:xfrm>
          <a:prstGeom prst="rect">
            <a:avLst/>
          </a:prstGeom>
          <a:noFill/>
        </p:spPr>
      </p:pic>
      <p:sp>
        <p:nvSpPr>
          <p:cNvPr id="12294" name="Rectangle 6"/>
          <p:cNvSpPr>
            <a:spLocks noChangeArrowheads="1"/>
          </p:cNvSpPr>
          <p:nvPr/>
        </p:nvSpPr>
        <p:spPr bwMode="auto">
          <a:xfrm>
            <a:off x="431032" y="3081155"/>
            <a:ext cx="8712968" cy="40934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uk-UA"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Всього відмітити 6 номерів з 49 можна       способами, з них 3 виграшних з 6 виграшних              і 3 з 43 невиграшних          способами.</a:t>
            </a:r>
          </a:p>
          <a:p>
            <a:pPr marL="0" marR="0" lvl="0" indent="0" defTabSz="914400" rtl="0" eaLnBrk="1" fontAlgn="base" latinLnBrk="0" hangingPunct="1">
              <a:lnSpc>
                <a:spcPct val="100000"/>
              </a:lnSpc>
              <a:spcBef>
                <a:spcPct val="0"/>
              </a:spcBef>
              <a:spcAft>
                <a:spcPct val="0"/>
              </a:spcAft>
              <a:buClrTx/>
              <a:buSzTx/>
              <a:buFontTx/>
              <a:buNone/>
              <a:tabLst/>
            </a:pPr>
            <a:endParaRPr lang="uk-UA" sz="2800" b="1" dirty="0" smtClean="0">
              <a:solidFill>
                <a:srgbClr val="0F243E"/>
              </a:solidFill>
              <a:latin typeface="Times New Roman" pitchFamily="18" charset="0"/>
              <a:ea typeface="Arial Unicode MS" pitchFamily="34" charset="-128"/>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endParaRPr kumimoji="0" lang="uk-UA"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r>
              <a:rPr lang="uk-UA" sz="3600" b="1" dirty="0" smtClean="0">
                <a:solidFill>
                  <a:srgbClr val="0F243E"/>
                </a:solidFill>
                <a:latin typeface="Times New Roman" pitchFamily="18" charset="0"/>
                <a:ea typeface="Arial Unicode MS" pitchFamily="34" charset="-128"/>
                <a:cs typeface="Times New Roman" pitchFamily="18" charset="0"/>
              </a:rPr>
              <a:t>Р(а)=</a:t>
            </a:r>
            <a:endParaRPr kumimoji="0" lang="uk-UA" sz="36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endParaRPr lang="uk-UA" sz="2800" b="1" dirty="0" smtClean="0">
              <a:solidFill>
                <a:srgbClr val="0F243E"/>
              </a:solidFill>
              <a:latin typeface="Times New Roman" pitchFamily="18" charset="0"/>
              <a:ea typeface="Arial Unicode MS" pitchFamily="34" charset="-128"/>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endParaRPr kumimoji="0" lang="uk-UA"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r>
              <a:rPr kumimoji="0" lang="uk-UA" sz="2800" b="1"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 </a:t>
            </a:r>
            <a:endParaRPr kumimoji="0" lang="uk-UA" sz="2800" b="1" i="0" u="none" strike="noStrike" cap="none" normalizeH="0" baseline="0" dirty="0" smtClean="0">
              <a:ln>
                <a:noFill/>
              </a:ln>
              <a:solidFill>
                <a:schemeClr val="tx1"/>
              </a:solidFill>
              <a:effectLst/>
              <a:latin typeface="Arial" pitchFamily="34" charset="0"/>
            </a:endParaRPr>
          </a:p>
        </p:txBody>
      </p:sp>
      <p:graphicFrame>
        <p:nvGraphicFramePr>
          <p:cNvPr id="9" name="Объект 8"/>
          <p:cNvGraphicFramePr>
            <a:graphicFrameLocks noChangeAspect="1"/>
          </p:cNvGraphicFramePr>
          <p:nvPr/>
        </p:nvGraphicFramePr>
        <p:xfrm>
          <a:off x="6876256" y="2996952"/>
          <a:ext cx="650106" cy="621841"/>
        </p:xfrm>
        <a:graphic>
          <a:graphicData uri="http://schemas.openxmlformats.org/presentationml/2006/ole">
            <p:oleObj spid="_x0000_s12295" name="Формула" r:id="rId4" imgW="291960" imgH="279360" progId="Equation.3">
              <p:embed/>
            </p:oleObj>
          </a:graphicData>
        </a:graphic>
      </p:graphicFrame>
      <p:graphicFrame>
        <p:nvGraphicFramePr>
          <p:cNvPr id="10" name="Объект 9"/>
          <p:cNvGraphicFramePr>
            <a:graphicFrameLocks noChangeAspect="1"/>
          </p:cNvGraphicFramePr>
          <p:nvPr/>
        </p:nvGraphicFramePr>
        <p:xfrm>
          <a:off x="7884368" y="3429000"/>
          <a:ext cx="648072" cy="712879"/>
        </p:xfrm>
        <a:graphic>
          <a:graphicData uri="http://schemas.openxmlformats.org/presentationml/2006/ole">
            <p:oleObj spid="_x0000_s12296" name="Формула" r:id="rId5" imgW="253800" imgH="279360" progId="Equation.3">
              <p:embed/>
            </p:oleObj>
          </a:graphicData>
        </a:graphic>
      </p:graphicFrame>
      <p:graphicFrame>
        <p:nvGraphicFramePr>
          <p:cNvPr id="11" name="Объект 10"/>
          <p:cNvGraphicFramePr>
            <a:graphicFrameLocks noChangeAspect="1"/>
          </p:cNvGraphicFramePr>
          <p:nvPr/>
        </p:nvGraphicFramePr>
        <p:xfrm>
          <a:off x="3995936" y="3861048"/>
          <a:ext cx="668505" cy="639440"/>
        </p:xfrm>
        <a:graphic>
          <a:graphicData uri="http://schemas.openxmlformats.org/presentationml/2006/ole">
            <p:oleObj spid="_x0000_s12297" name="Формула" r:id="rId6" imgW="291960" imgH="279360" progId="Equation.3">
              <p:embed/>
            </p:oleObj>
          </a:graphicData>
        </a:graphic>
      </p:graphicFrame>
      <p:graphicFrame>
        <p:nvGraphicFramePr>
          <p:cNvPr id="12" name="Объект 11"/>
          <p:cNvGraphicFramePr>
            <a:graphicFrameLocks noChangeAspect="1"/>
          </p:cNvGraphicFramePr>
          <p:nvPr/>
        </p:nvGraphicFramePr>
        <p:xfrm>
          <a:off x="1763688" y="4869160"/>
          <a:ext cx="5400600" cy="1296144"/>
        </p:xfrm>
        <a:graphic>
          <a:graphicData uri="http://schemas.openxmlformats.org/presentationml/2006/ole">
            <p:oleObj spid="_x0000_s12298" name="Формула" r:id="rId7" imgW="2222280" imgH="53316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294">
                                            <p:txEl>
                                              <p:pRg st="0" end="0"/>
                                            </p:txEl>
                                          </p:spTgt>
                                        </p:tgtEl>
                                        <p:attrNameLst>
                                          <p:attrName>style.visibility</p:attrName>
                                        </p:attrNameLst>
                                      </p:cBhvr>
                                      <p:to>
                                        <p:strVal val="visible"/>
                                      </p:to>
                                    </p:set>
                                    <p:animEffect transition="in" filter="wipe(down)">
                                      <p:cBhvr>
                                        <p:cTn id="7" dur="500"/>
                                        <p:tgtEl>
                                          <p:spTgt spid="12294">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294">
                                            <p:txEl>
                                              <p:pRg st="3" end="3"/>
                                            </p:txEl>
                                          </p:spTgt>
                                        </p:tgtEl>
                                        <p:attrNameLst>
                                          <p:attrName>style.visibility</p:attrName>
                                        </p:attrNameLst>
                                      </p:cBhvr>
                                      <p:to>
                                        <p:strVal val="visible"/>
                                      </p:to>
                                    </p:set>
                                    <p:animEffect transition="in" filter="wipe(down)">
                                      <p:cBhvr>
                                        <p:cTn id="10" dur="500"/>
                                        <p:tgtEl>
                                          <p:spTgt spid="12294">
                                            <p:txEl>
                                              <p:pRg st="3" end="3"/>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2294">
                                            <p:txEl>
                                              <p:pRg st="6" end="6"/>
                                            </p:txEl>
                                          </p:spTgt>
                                        </p:tgtEl>
                                        <p:attrNameLst>
                                          <p:attrName>style.visibility</p:attrName>
                                        </p:attrNameLst>
                                      </p:cBhvr>
                                      <p:to>
                                        <p:strVal val="visible"/>
                                      </p:to>
                                    </p:set>
                                    <p:animEffect transition="in" filter="wipe(down)">
                                      <p:cBhvr>
                                        <p:cTn id="13" dur="500"/>
                                        <p:tgtEl>
                                          <p:spTgt spid="12294">
                                            <p:txEl>
                                              <p:pRg st="6" end="6"/>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par>
                                <p:cTn id="17" presetID="22" presetClass="entr" presetSubtype="4"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par>
                                <p:cTn id="20" presetID="22" presetClass="entr" presetSubtype="4"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par>
                                <p:cTn id="23" presetID="22" presetClass="entr" presetSubtype="4"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4" grpId="0" build="allAtOnce"/>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ChangeArrowheads="1"/>
          </p:cNvSpPr>
          <p:nvPr/>
        </p:nvSpPr>
        <p:spPr bwMode="auto">
          <a:xfrm>
            <a:off x="323528" y="665835"/>
            <a:ext cx="8640960" cy="46474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ctr" defTabSz="914400" rtl="0" eaLnBrk="1" fontAlgn="base" latinLnBrk="0" hangingPunct="1">
              <a:lnSpc>
                <a:spcPct val="100000"/>
              </a:lnSpc>
              <a:spcBef>
                <a:spcPct val="0"/>
              </a:spcBef>
              <a:spcAft>
                <a:spcPct val="0"/>
              </a:spcAft>
              <a:buClrTx/>
              <a:buSzTx/>
              <a:buFontTx/>
              <a:buNone/>
              <a:tabLst/>
            </a:pPr>
            <a:r>
              <a:rPr kumimoji="0" lang="uk-UA" sz="4400" b="1" i="0" u="none" strike="noStrike" cap="none" normalizeH="0" baseline="0" dirty="0" smtClean="0">
                <a:ln>
                  <a:noFill/>
                </a:ln>
                <a:solidFill>
                  <a:schemeClr val="accent6">
                    <a:lumMod val="50000"/>
                  </a:schemeClr>
                </a:solidFill>
                <a:effectLst/>
                <a:latin typeface="Times New Roman" pitchFamily="18" charset="0"/>
                <a:ea typeface="Arial Unicode MS" pitchFamily="34" charset="-128"/>
                <a:cs typeface="Times New Roman" pitchFamily="18" charset="0"/>
              </a:rPr>
              <a:t>Домашнє завдання: </a:t>
            </a:r>
          </a:p>
          <a:p>
            <a:pPr marL="0" marR="0" lvl="0" indent="450850" algn="l" defTabSz="914400" rtl="0" eaLnBrk="1" fontAlgn="base" latinLnBrk="0" hangingPunct="1">
              <a:lnSpc>
                <a:spcPct val="100000"/>
              </a:lnSpc>
              <a:spcBef>
                <a:spcPct val="0"/>
              </a:spcBef>
              <a:spcAft>
                <a:spcPct val="0"/>
              </a:spcAft>
              <a:buClrTx/>
              <a:buSzTx/>
              <a:buFontTx/>
              <a:buNone/>
              <a:tabLst/>
            </a:pPr>
            <a:r>
              <a:rPr kumimoji="0" lang="uk-UA" sz="3600" b="0"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Підручник: Є.П.</a:t>
            </a:r>
            <a:r>
              <a:rPr kumimoji="0" lang="uk-UA" sz="3600" b="0" i="0" u="none" strike="noStrike" cap="none" normalizeH="0" baseline="0" dirty="0" err="1" smtClean="0">
                <a:ln>
                  <a:noFill/>
                </a:ln>
                <a:solidFill>
                  <a:srgbClr val="0F243E"/>
                </a:solidFill>
                <a:effectLst/>
                <a:latin typeface="Times New Roman" pitchFamily="18" charset="0"/>
                <a:ea typeface="Arial Unicode MS" pitchFamily="34" charset="-128"/>
                <a:cs typeface="Times New Roman" pitchFamily="18" charset="0"/>
              </a:rPr>
              <a:t>Нелін</a:t>
            </a:r>
            <a:r>
              <a:rPr kumimoji="0" lang="uk-UA" sz="3600" b="0"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 «Алгебра 11», академічний рівень, профільний рівень, Харків, «Гімназія», 2011</a:t>
            </a:r>
            <a:endParaRPr kumimoji="0" lang="ru-RU" sz="3600" b="0" i="0" u="none" strike="noStrike" cap="none" normalizeH="0" baseline="0" dirty="0" smtClean="0">
              <a:ln>
                <a:noFill/>
              </a:ln>
              <a:solidFill>
                <a:schemeClr val="tx1"/>
              </a:solidFill>
              <a:effectLst/>
              <a:latin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r>
              <a:rPr kumimoji="0" lang="uk-UA" sz="3600" b="0"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повторити §22, дати відповіді на запитання 1- 4 (стор. 326)</a:t>
            </a:r>
            <a:endParaRPr kumimoji="0" lang="ru-RU" sz="3600" b="0" i="0" u="none" strike="noStrike" cap="none" normalizeH="0" baseline="0" dirty="0" smtClean="0">
              <a:ln>
                <a:noFill/>
              </a:ln>
              <a:solidFill>
                <a:schemeClr val="tx1"/>
              </a:solidFill>
              <a:effectLst/>
              <a:latin typeface="Arial" pitchFamily="34" charset="0"/>
            </a:endParaRPr>
          </a:p>
          <a:p>
            <a:pPr lvl="0" indent="450850" eaLnBrk="0" fontAlgn="base" hangingPunct="0">
              <a:spcBef>
                <a:spcPct val="0"/>
              </a:spcBef>
              <a:spcAft>
                <a:spcPct val="0"/>
              </a:spcAft>
            </a:pPr>
            <a:r>
              <a:rPr kumimoji="0" lang="uk-UA" sz="3600" b="0"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вправа №18, 19 (стор.298,299),</a:t>
            </a:r>
          </a:p>
          <a:p>
            <a:pPr lvl="0" indent="450850" eaLnBrk="0" fontAlgn="base" hangingPunct="0">
              <a:spcBef>
                <a:spcPct val="0"/>
              </a:spcBef>
              <a:spcAft>
                <a:spcPct val="0"/>
              </a:spcAft>
            </a:pPr>
            <a:r>
              <a:rPr kumimoji="0" lang="uk-UA" sz="3600" b="0" i="0" u="none" strike="noStrike" cap="none" normalizeH="0" baseline="0" dirty="0" smtClean="0">
                <a:ln>
                  <a:noFill/>
                </a:ln>
                <a:solidFill>
                  <a:srgbClr val="0F243E"/>
                </a:solidFill>
                <a:effectLst/>
                <a:latin typeface="Times New Roman" pitchFamily="18" charset="0"/>
                <a:ea typeface="Arial Unicode MS" pitchFamily="34" charset="-128"/>
                <a:cs typeface="Times New Roman" pitchFamily="18" charset="0"/>
              </a:rPr>
              <a:t> </a:t>
            </a:r>
            <a:r>
              <a:rPr lang="uk-UA" sz="3600" dirty="0" smtClean="0">
                <a:latin typeface="Times New Roman" pitchFamily="18" charset="0"/>
                <a:cs typeface="Times New Roman" pitchFamily="18" charset="0"/>
              </a:rPr>
              <a:t>№8 (стор.306)</a:t>
            </a:r>
            <a:endParaRPr kumimoji="0" lang="uk-UA" sz="36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3568" y="188640"/>
            <a:ext cx="7772400" cy="5214997"/>
          </a:xfrm>
        </p:spPr>
        <p:txBody>
          <a:bodyPr>
            <a:noAutofit/>
          </a:bodyPr>
          <a:lstStyle/>
          <a:p>
            <a:pPr algn="ctr"/>
            <a:r>
              <a:rPr lang="ru-RU" sz="6600" b="1" dirty="0" smtClean="0">
                <a:solidFill>
                  <a:srgbClr val="800080"/>
                </a:solidFill>
                <a:latin typeface="Comic Sans MS" pitchFamily="66" charset="0"/>
              </a:rPr>
              <a:t>ДІТИ </a:t>
            </a:r>
            <a:r>
              <a:rPr lang="ru-RU" sz="6600" b="1" dirty="0">
                <a:solidFill>
                  <a:srgbClr val="800080"/>
                </a:solidFill>
                <a:latin typeface="Comic Sans MS" pitchFamily="66" charset="0"/>
              </a:rPr>
              <a:t>В </a:t>
            </a:r>
            <a:r>
              <a:rPr lang="ru-RU" sz="6600" b="1" dirty="0" smtClean="0">
                <a:solidFill>
                  <a:srgbClr val="800080"/>
                </a:solidFill>
                <a:latin typeface="Comic Sans MS" pitchFamily="66" charset="0"/>
              </a:rPr>
              <a:t>ОТОЧЕННІ </a:t>
            </a:r>
            <a:br>
              <a:rPr lang="ru-RU" sz="6600" b="1" dirty="0" smtClean="0">
                <a:solidFill>
                  <a:srgbClr val="800080"/>
                </a:solidFill>
                <a:latin typeface="Comic Sans MS" pitchFamily="66" charset="0"/>
              </a:rPr>
            </a:br>
            <a:r>
              <a:rPr lang="ru-RU" sz="6600" b="1" dirty="0" smtClean="0">
                <a:solidFill>
                  <a:srgbClr val="800080"/>
                </a:solidFill>
                <a:latin typeface="Comic Sans MS" pitchFamily="66" charset="0"/>
              </a:rPr>
              <a:t>ВАД </a:t>
            </a:r>
            <a:br>
              <a:rPr lang="ru-RU" sz="6600" b="1" dirty="0" smtClean="0">
                <a:solidFill>
                  <a:srgbClr val="800080"/>
                </a:solidFill>
                <a:latin typeface="Comic Sans MS" pitchFamily="66" charset="0"/>
              </a:rPr>
            </a:br>
            <a:r>
              <a:rPr lang="ru-RU" sz="6600" b="1" dirty="0" smtClean="0">
                <a:solidFill>
                  <a:srgbClr val="800080"/>
                </a:solidFill>
                <a:latin typeface="Comic Sans MS" pitchFamily="66" charset="0"/>
              </a:rPr>
              <a:t> ДОРОСЛИХ</a:t>
            </a:r>
            <a:endParaRPr lang="ru-RU" sz="6600" b="1" dirty="0">
              <a:solidFill>
                <a:srgbClr val="800080"/>
              </a:solidFill>
              <a:latin typeface="Comic Sans MS" pitchFamily="66" charset="0"/>
            </a:endParaRPr>
          </a:p>
        </p:txBody>
      </p:sp>
      <p:sp>
        <p:nvSpPr>
          <p:cNvPr id="2055" name="Text Box 7"/>
          <p:cNvSpPr txBox="1">
            <a:spLocks noChangeArrowheads="1"/>
          </p:cNvSpPr>
          <p:nvPr/>
        </p:nvSpPr>
        <p:spPr bwMode="auto">
          <a:xfrm>
            <a:off x="1979613" y="5949950"/>
            <a:ext cx="6985000" cy="1192213"/>
          </a:xfrm>
          <a:prstGeom prst="rect">
            <a:avLst/>
          </a:prstGeom>
          <a:noFill/>
          <a:ln w="9525">
            <a:noFill/>
            <a:miter lim="800000"/>
            <a:headEnd/>
            <a:tailEnd/>
          </a:ln>
          <a:effectLst/>
        </p:spPr>
        <p:txBody>
          <a:bodyPr>
            <a:spAutoFit/>
          </a:bodyPr>
          <a:lstStyle/>
          <a:p>
            <a:endParaRPr lang="ru-RU" sz="1600" b="1">
              <a:solidFill>
                <a:schemeClr val="bg1"/>
              </a:solidFill>
              <a:latin typeface="Georgia" pitchFamily="18" charset="0"/>
            </a:endParaRPr>
          </a:p>
          <a:p>
            <a:endParaRPr lang="ru-RU" sz="1600" b="1">
              <a:solidFill>
                <a:schemeClr val="bg1"/>
              </a:solidFill>
              <a:latin typeface="Georgia" pitchFamily="18" charset="0"/>
            </a:endParaRPr>
          </a:p>
          <a:p>
            <a:endParaRPr lang="ru-RU" sz="1600" b="1">
              <a:solidFill>
                <a:srgbClr val="0000CC"/>
              </a:solidFill>
              <a:latin typeface="Georgia" pitchFamily="18" charset="0"/>
            </a:endParaRPr>
          </a:p>
          <a:p>
            <a:pPr>
              <a:spcBef>
                <a:spcPct val="50000"/>
              </a:spcBef>
            </a:pPr>
            <a:endParaRPr lang="ru-RU" sz="1600">
              <a:solidFill>
                <a:schemeClr val="tx2"/>
              </a:solidFill>
              <a:latin typeface="Georgia" pitchFamily="18" charset="0"/>
            </a:endParaRPr>
          </a:p>
        </p:txBody>
      </p:sp>
      <p:sp>
        <p:nvSpPr>
          <p:cNvPr id="4" name="Прямоугольник 3"/>
          <p:cNvSpPr/>
          <p:nvPr/>
        </p:nvSpPr>
        <p:spPr>
          <a:xfrm>
            <a:off x="5724128" y="5733256"/>
            <a:ext cx="3193118" cy="707886"/>
          </a:xfrm>
          <a:prstGeom prst="rect">
            <a:avLst/>
          </a:prstGeom>
          <a:noFill/>
        </p:spPr>
        <p:txBody>
          <a:bodyPr wrap="none" lIns="91440" tIns="45720" rIns="91440" bIns="45720">
            <a:spAutoFit/>
          </a:bodyPr>
          <a:lstStyle/>
          <a:p>
            <a:pPr algn="ctr"/>
            <a:r>
              <a:rPr lang="uk-UA" sz="2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Проект підготувала </a:t>
            </a:r>
          </a:p>
          <a:p>
            <a:pPr algn="ctr"/>
            <a:r>
              <a:rPr lang="uk-UA" sz="2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Костюк Тетяна</a:t>
            </a:r>
            <a:endParaRPr lang="ru-RU" sz="20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27984" y="332656"/>
            <a:ext cx="4464496" cy="6322714"/>
          </a:xfrm>
        </p:spPr>
        <p:txBody>
          <a:bodyPr>
            <a:normAutofit/>
          </a:bodyPr>
          <a:lstStyle/>
          <a:p>
            <a:pPr algn="l"/>
            <a:r>
              <a:rPr lang="uk-UA" sz="3600" dirty="0" smtClean="0"/>
              <a:t>У Москві на Болотній площі є скульптура Михайла </a:t>
            </a:r>
            <a:r>
              <a:rPr lang="uk-UA" sz="3600" dirty="0" err="1" smtClean="0"/>
              <a:t>Шемякіна</a:t>
            </a:r>
            <a:r>
              <a:rPr lang="uk-UA" sz="3600" dirty="0" smtClean="0"/>
              <a:t> "Діти в оточенні вад дорослих".</a:t>
            </a:r>
            <a:br>
              <a:rPr lang="uk-UA" sz="3600" dirty="0" smtClean="0"/>
            </a:br>
            <a:r>
              <a:rPr lang="uk-UA" sz="3600" dirty="0" smtClean="0"/>
              <a:t> Там зображено 12 скульптур - вад, які притаманні дорослим і в оточенні яких знаходяться діти.</a:t>
            </a:r>
            <a:endParaRPr lang="ru-RU" sz="3600" dirty="0"/>
          </a:p>
        </p:txBody>
      </p:sp>
      <p:pic>
        <p:nvPicPr>
          <p:cNvPr id="3" name="Picture 9" descr="дети"/>
          <p:cNvPicPr>
            <a:picLocks noChangeAspect="1" noChangeArrowheads="1"/>
          </p:cNvPicPr>
          <p:nvPr/>
        </p:nvPicPr>
        <p:blipFill>
          <a:blip r:embed="rId2" cstate="print"/>
          <a:srcRect/>
          <a:stretch>
            <a:fillRect/>
          </a:stretch>
        </p:blipFill>
        <p:spPr bwMode="auto">
          <a:xfrm>
            <a:off x="251520" y="332656"/>
            <a:ext cx="4201879" cy="446449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395536" y="4221088"/>
            <a:ext cx="2303463" cy="935037"/>
          </a:xfrm>
        </p:spPr>
        <p:txBody>
          <a:bodyPr/>
          <a:lstStyle/>
          <a:p>
            <a:r>
              <a:rPr lang="ru-RU" sz="2000" b="1" dirty="0" smtClean="0">
                <a:solidFill>
                  <a:schemeClr val="accent2"/>
                </a:solidFill>
              </a:rPr>
              <a:t>АЛКОГОЛІЗМ</a:t>
            </a:r>
            <a:endParaRPr lang="ru-RU" sz="2000" b="1" dirty="0">
              <a:solidFill>
                <a:schemeClr val="accent2"/>
              </a:solidFill>
            </a:endParaRPr>
          </a:p>
        </p:txBody>
      </p:sp>
      <p:pic>
        <p:nvPicPr>
          <p:cNvPr id="3076" name="Picture 4" descr="алкаш"/>
          <p:cNvPicPr>
            <a:picLocks noChangeAspect="1" noChangeArrowheads="1"/>
          </p:cNvPicPr>
          <p:nvPr/>
        </p:nvPicPr>
        <p:blipFill>
          <a:blip r:embed="rId2" cstate="print"/>
          <a:srcRect/>
          <a:stretch>
            <a:fillRect/>
          </a:stretch>
        </p:blipFill>
        <p:spPr bwMode="auto">
          <a:xfrm>
            <a:off x="323528" y="332656"/>
            <a:ext cx="2822428" cy="3788718"/>
          </a:xfrm>
          <a:prstGeom prst="rect">
            <a:avLst/>
          </a:prstGeom>
          <a:noFill/>
          <a:ln w="9525">
            <a:noFill/>
            <a:miter lim="800000"/>
            <a:headEnd/>
            <a:tailEnd/>
          </a:ln>
        </p:spPr>
      </p:pic>
      <p:pic>
        <p:nvPicPr>
          <p:cNvPr id="3077" name="Picture 5" descr="война"/>
          <p:cNvPicPr>
            <a:picLocks noChangeAspect="1" noChangeArrowheads="1"/>
          </p:cNvPicPr>
          <p:nvPr/>
        </p:nvPicPr>
        <p:blipFill>
          <a:blip r:embed="rId3" cstate="print"/>
          <a:srcRect/>
          <a:stretch>
            <a:fillRect/>
          </a:stretch>
        </p:blipFill>
        <p:spPr bwMode="auto">
          <a:xfrm>
            <a:off x="3203848" y="3068960"/>
            <a:ext cx="2712497" cy="3099045"/>
          </a:xfrm>
          <a:prstGeom prst="rect">
            <a:avLst/>
          </a:prstGeom>
          <a:noFill/>
          <a:ln w="9525">
            <a:noFill/>
            <a:miter lim="800000"/>
            <a:headEnd/>
            <a:tailEnd/>
          </a:ln>
        </p:spPr>
      </p:pic>
      <p:sp>
        <p:nvSpPr>
          <p:cNvPr id="3078" name="Rectangle 6"/>
          <p:cNvSpPr>
            <a:spLocks noChangeArrowheads="1"/>
          </p:cNvSpPr>
          <p:nvPr/>
        </p:nvSpPr>
        <p:spPr bwMode="auto">
          <a:xfrm>
            <a:off x="3347864" y="5922963"/>
            <a:ext cx="2303463" cy="935037"/>
          </a:xfrm>
          <a:prstGeom prst="rect">
            <a:avLst/>
          </a:prstGeom>
          <a:noFill/>
          <a:ln w="9525">
            <a:noFill/>
            <a:miter lim="800000"/>
            <a:headEnd/>
            <a:tailEnd/>
          </a:ln>
          <a:effectLst/>
        </p:spPr>
        <p:txBody>
          <a:bodyPr anchor="ctr"/>
          <a:lstStyle/>
          <a:p>
            <a:pPr algn="ctr"/>
            <a:r>
              <a:rPr lang="ru-RU" sz="2000" b="1" dirty="0" smtClean="0">
                <a:solidFill>
                  <a:schemeClr val="accent2"/>
                </a:solidFill>
              </a:rPr>
              <a:t>ВІЙНА</a:t>
            </a:r>
            <a:endParaRPr lang="ru-RU" sz="2000" b="1" dirty="0">
              <a:solidFill>
                <a:schemeClr val="accent2"/>
              </a:solidFill>
            </a:endParaRPr>
          </a:p>
        </p:txBody>
      </p:sp>
      <p:pic>
        <p:nvPicPr>
          <p:cNvPr id="3079" name="Picture 7" descr="вор"/>
          <p:cNvPicPr>
            <a:picLocks noChangeAspect="1" noChangeArrowheads="1"/>
          </p:cNvPicPr>
          <p:nvPr/>
        </p:nvPicPr>
        <p:blipFill>
          <a:blip r:embed="rId4" cstate="print"/>
          <a:srcRect/>
          <a:stretch>
            <a:fillRect/>
          </a:stretch>
        </p:blipFill>
        <p:spPr bwMode="auto">
          <a:xfrm>
            <a:off x="5868144" y="332656"/>
            <a:ext cx="2880369" cy="3671813"/>
          </a:xfrm>
          <a:prstGeom prst="rect">
            <a:avLst/>
          </a:prstGeom>
          <a:noFill/>
          <a:ln w="9525">
            <a:noFill/>
            <a:miter lim="800000"/>
            <a:headEnd/>
            <a:tailEnd/>
          </a:ln>
        </p:spPr>
      </p:pic>
      <p:sp>
        <p:nvSpPr>
          <p:cNvPr id="3080" name="Rectangle 8"/>
          <p:cNvSpPr>
            <a:spLocks noChangeArrowheads="1"/>
          </p:cNvSpPr>
          <p:nvPr/>
        </p:nvSpPr>
        <p:spPr bwMode="auto">
          <a:xfrm>
            <a:off x="6300192" y="4149080"/>
            <a:ext cx="2303462" cy="935037"/>
          </a:xfrm>
          <a:prstGeom prst="rect">
            <a:avLst/>
          </a:prstGeom>
          <a:noFill/>
          <a:ln w="9525">
            <a:noFill/>
            <a:miter lim="800000"/>
            <a:headEnd/>
            <a:tailEnd/>
          </a:ln>
          <a:effectLst/>
        </p:spPr>
        <p:txBody>
          <a:bodyPr anchor="ctr"/>
          <a:lstStyle/>
          <a:p>
            <a:pPr algn="ctr"/>
            <a:r>
              <a:rPr lang="uk-UA" sz="2000" b="1" dirty="0" smtClean="0">
                <a:solidFill>
                  <a:schemeClr val="accent2"/>
                </a:solidFill>
              </a:rPr>
              <a:t>КРАДІЖКИ</a:t>
            </a:r>
            <a:endParaRPr lang="ru-RU" sz="2000" b="1" dirty="0">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8" fill="hold" nodeType="clickEffect">
                                  <p:stCondLst>
                                    <p:cond delay="0"/>
                                  </p:stCondLst>
                                  <p:childTnLst>
                                    <p:set>
                                      <p:cBhvr>
                                        <p:cTn id="6" dur="1" fill="hold">
                                          <p:stCondLst>
                                            <p:cond delay="0"/>
                                          </p:stCondLst>
                                        </p:cTn>
                                        <p:tgtEl>
                                          <p:spTgt spid="3076"/>
                                        </p:tgtEl>
                                        <p:attrNameLst>
                                          <p:attrName>style.visibility</p:attrName>
                                        </p:attrNameLst>
                                      </p:cBhvr>
                                      <p:to>
                                        <p:strVal val="visible"/>
                                      </p:to>
                                    </p:set>
                                    <p:anim calcmode="lin" valueType="num">
                                      <p:cBhvr additive="base">
                                        <p:cTn id="7" dur="1000" fill="hold"/>
                                        <p:tgtEl>
                                          <p:spTgt spid="3076"/>
                                        </p:tgtEl>
                                        <p:attrNameLst>
                                          <p:attrName>ppt_x</p:attrName>
                                        </p:attrNameLst>
                                      </p:cBhvr>
                                      <p:tavLst>
                                        <p:tav tm="0">
                                          <p:val>
                                            <p:strVal val="0-#ppt_w/2"/>
                                          </p:val>
                                        </p:tav>
                                        <p:tav tm="100000">
                                          <p:val>
                                            <p:strVal val="#ppt_x"/>
                                          </p:val>
                                        </p:tav>
                                      </p:tavLst>
                                    </p:anim>
                                    <p:anim calcmode="lin" valueType="num">
                                      <p:cBhvr additive="base">
                                        <p:cTn id="8" dur="1000" fill="hold"/>
                                        <p:tgtEl>
                                          <p:spTgt spid="3076"/>
                                        </p:tgtEl>
                                        <p:attrNameLst>
                                          <p:attrName>ppt_y</p:attrName>
                                        </p:attrNameLst>
                                      </p:cBhvr>
                                      <p:tavLst>
                                        <p:tav tm="0">
                                          <p:val>
                                            <p:strVal val="#ppt_y"/>
                                          </p:val>
                                        </p:tav>
                                        <p:tav tm="100000">
                                          <p:val>
                                            <p:strVal val="#ppt_y"/>
                                          </p:val>
                                        </p:tav>
                                      </p:tavLst>
                                    </p:anim>
                                  </p:childTnLst>
                                </p:cTn>
                              </p:par>
                              <p:par>
                                <p:cTn id="9" presetID="7" presetClass="entr" presetSubtype="8" fill="hold" grpId="0" nodeType="withEffect">
                                  <p:stCondLst>
                                    <p:cond delay="0"/>
                                  </p:stCondLst>
                                  <p:childTnLst>
                                    <p:set>
                                      <p:cBhvr>
                                        <p:cTn id="10" dur="1" fill="hold">
                                          <p:stCondLst>
                                            <p:cond delay="0"/>
                                          </p:stCondLst>
                                        </p:cTn>
                                        <p:tgtEl>
                                          <p:spTgt spid="3074"/>
                                        </p:tgtEl>
                                        <p:attrNameLst>
                                          <p:attrName>style.visibility</p:attrName>
                                        </p:attrNameLst>
                                      </p:cBhvr>
                                      <p:to>
                                        <p:strVal val="visible"/>
                                      </p:to>
                                    </p:set>
                                    <p:anim calcmode="lin" valueType="num">
                                      <p:cBhvr additive="base">
                                        <p:cTn id="11" dur="1000" fill="hold"/>
                                        <p:tgtEl>
                                          <p:spTgt spid="3074"/>
                                        </p:tgtEl>
                                        <p:attrNameLst>
                                          <p:attrName>ppt_x</p:attrName>
                                        </p:attrNameLst>
                                      </p:cBhvr>
                                      <p:tavLst>
                                        <p:tav tm="0">
                                          <p:val>
                                            <p:strVal val="0-#ppt_w/2"/>
                                          </p:val>
                                        </p:tav>
                                        <p:tav tm="100000">
                                          <p:val>
                                            <p:strVal val="#ppt_x"/>
                                          </p:val>
                                        </p:tav>
                                      </p:tavLst>
                                    </p:anim>
                                    <p:anim calcmode="lin" valueType="num">
                                      <p:cBhvr additive="base">
                                        <p:cTn id="12" dur="1000" fill="hold"/>
                                        <p:tgtEl>
                                          <p:spTgt spid="307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7" presetClass="entr" presetSubtype="1" fill="hold" nodeType="clickEffect">
                                  <p:stCondLst>
                                    <p:cond delay="0"/>
                                  </p:stCondLst>
                                  <p:childTnLst>
                                    <p:set>
                                      <p:cBhvr>
                                        <p:cTn id="16" dur="1" fill="hold">
                                          <p:stCondLst>
                                            <p:cond delay="0"/>
                                          </p:stCondLst>
                                        </p:cTn>
                                        <p:tgtEl>
                                          <p:spTgt spid="3077"/>
                                        </p:tgtEl>
                                        <p:attrNameLst>
                                          <p:attrName>style.visibility</p:attrName>
                                        </p:attrNameLst>
                                      </p:cBhvr>
                                      <p:to>
                                        <p:strVal val="visible"/>
                                      </p:to>
                                    </p:set>
                                    <p:anim calcmode="lin" valueType="num">
                                      <p:cBhvr additive="base">
                                        <p:cTn id="17" dur="1000" fill="hold"/>
                                        <p:tgtEl>
                                          <p:spTgt spid="3077"/>
                                        </p:tgtEl>
                                        <p:attrNameLst>
                                          <p:attrName>ppt_x</p:attrName>
                                        </p:attrNameLst>
                                      </p:cBhvr>
                                      <p:tavLst>
                                        <p:tav tm="0">
                                          <p:val>
                                            <p:strVal val="#ppt_x"/>
                                          </p:val>
                                        </p:tav>
                                        <p:tav tm="100000">
                                          <p:val>
                                            <p:strVal val="#ppt_x"/>
                                          </p:val>
                                        </p:tav>
                                      </p:tavLst>
                                    </p:anim>
                                    <p:anim calcmode="lin" valueType="num">
                                      <p:cBhvr additive="base">
                                        <p:cTn id="18" dur="1000" fill="hold"/>
                                        <p:tgtEl>
                                          <p:spTgt spid="3077"/>
                                        </p:tgtEl>
                                        <p:attrNameLst>
                                          <p:attrName>ppt_y</p:attrName>
                                        </p:attrNameLst>
                                      </p:cBhvr>
                                      <p:tavLst>
                                        <p:tav tm="0">
                                          <p:val>
                                            <p:strVal val="0-#ppt_h/2"/>
                                          </p:val>
                                        </p:tav>
                                        <p:tav tm="100000">
                                          <p:val>
                                            <p:strVal val="#ppt_y"/>
                                          </p:val>
                                        </p:tav>
                                      </p:tavLst>
                                    </p:anim>
                                  </p:childTnLst>
                                </p:cTn>
                              </p:par>
                              <p:par>
                                <p:cTn id="19" presetID="7" presetClass="entr" presetSubtype="1" fill="hold" grpId="0" nodeType="withEffect">
                                  <p:stCondLst>
                                    <p:cond delay="0"/>
                                  </p:stCondLst>
                                  <p:childTnLst>
                                    <p:set>
                                      <p:cBhvr>
                                        <p:cTn id="20" dur="1" fill="hold">
                                          <p:stCondLst>
                                            <p:cond delay="0"/>
                                          </p:stCondLst>
                                        </p:cTn>
                                        <p:tgtEl>
                                          <p:spTgt spid="3078"/>
                                        </p:tgtEl>
                                        <p:attrNameLst>
                                          <p:attrName>style.visibility</p:attrName>
                                        </p:attrNameLst>
                                      </p:cBhvr>
                                      <p:to>
                                        <p:strVal val="visible"/>
                                      </p:to>
                                    </p:set>
                                    <p:anim calcmode="lin" valueType="num">
                                      <p:cBhvr additive="base">
                                        <p:cTn id="21" dur="1000" fill="hold"/>
                                        <p:tgtEl>
                                          <p:spTgt spid="3078"/>
                                        </p:tgtEl>
                                        <p:attrNameLst>
                                          <p:attrName>ppt_x</p:attrName>
                                        </p:attrNameLst>
                                      </p:cBhvr>
                                      <p:tavLst>
                                        <p:tav tm="0">
                                          <p:val>
                                            <p:strVal val="#ppt_x"/>
                                          </p:val>
                                        </p:tav>
                                        <p:tav tm="100000">
                                          <p:val>
                                            <p:strVal val="#ppt_x"/>
                                          </p:val>
                                        </p:tav>
                                      </p:tavLst>
                                    </p:anim>
                                    <p:anim calcmode="lin" valueType="num">
                                      <p:cBhvr additive="base">
                                        <p:cTn id="22" dur="1000" fill="hold"/>
                                        <p:tgtEl>
                                          <p:spTgt spid="3078"/>
                                        </p:tgtEl>
                                        <p:attrNameLst>
                                          <p:attrName>ppt_y</p:attrName>
                                        </p:attrNameLst>
                                      </p:cBhvr>
                                      <p:tavLst>
                                        <p:tav tm="0">
                                          <p:val>
                                            <p:strVal val="0-#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7" presetClass="entr" presetSubtype="2" fill="hold" nodeType="clickEffect">
                                  <p:stCondLst>
                                    <p:cond delay="0"/>
                                  </p:stCondLst>
                                  <p:childTnLst>
                                    <p:set>
                                      <p:cBhvr>
                                        <p:cTn id="26" dur="1" fill="hold">
                                          <p:stCondLst>
                                            <p:cond delay="0"/>
                                          </p:stCondLst>
                                        </p:cTn>
                                        <p:tgtEl>
                                          <p:spTgt spid="3079"/>
                                        </p:tgtEl>
                                        <p:attrNameLst>
                                          <p:attrName>style.visibility</p:attrName>
                                        </p:attrNameLst>
                                      </p:cBhvr>
                                      <p:to>
                                        <p:strVal val="visible"/>
                                      </p:to>
                                    </p:set>
                                    <p:anim calcmode="lin" valueType="num">
                                      <p:cBhvr additive="base">
                                        <p:cTn id="27" dur="1000" fill="hold"/>
                                        <p:tgtEl>
                                          <p:spTgt spid="3079"/>
                                        </p:tgtEl>
                                        <p:attrNameLst>
                                          <p:attrName>ppt_x</p:attrName>
                                        </p:attrNameLst>
                                      </p:cBhvr>
                                      <p:tavLst>
                                        <p:tav tm="0">
                                          <p:val>
                                            <p:strVal val="1+#ppt_w/2"/>
                                          </p:val>
                                        </p:tav>
                                        <p:tav tm="100000">
                                          <p:val>
                                            <p:strVal val="#ppt_x"/>
                                          </p:val>
                                        </p:tav>
                                      </p:tavLst>
                                    </p:anim>
                                    <p:anim calcmode="lin" valueType="num">
                                      <p:cBhvr additive="base">
                                        <p:cTn id="28" dur="1000" fill="hold"/>
                                        <p:tgtEl>
                                          <p:spTgt spid="3079"/>
                                        </p:tgtEl>
                                        <p:attrNameLst>
                                          <p:attrName>ppt_y</p:attrName>
                                        </p:attrNameLst>
                                      </p:cBhvr>
                                      <p:tavLst>
                                        <p:tav tm="0">
                                          <p:val>
                                            <p:strVal val="#ppt_y"/>
                                          </p:val>
                                        </p:tav>
                                        <p:tav tm="100000">
                                          <p:val>
                                            <p:strVal val="#ppt_y"/>
                                          </p:val>
                                        </p:tav>
                                      </p:tavLst>
                                    </p:anim>
                                  </p:childTnLst>
                                </p:cTn>
                              </p:par>
                              <p:par>
                                <p:cTn id="29" presetID="7" presetClass="entr" presetSubtype="2" fill="hold" grpId="0" nodeType="withEffect">
                                  <p:stCondLst>
                                    <p:cond delay="0"/>
                                  </p:stCondLst>
                                  <p:childTnLst>
                                    <p:set>
                                      <p:cBhvr>
                                        <p:cTn id="30" dur="1" fill="hold">
                                          <p:stCondLst>
                                            <p:cond delay="0"/>
                                          </p:stCondLst>
                                        </p:cTn>
                                        <p:tgtEl>
                                          <p:spTgt spid="3080"/>
                                        </p:tgtEl>
                                        <p:attrNameLst>
                                          <p:attrName>style.visibility</p:attrName>
                                        </p:attrNameLst>
                                      </p:cBhvr>
                                      <p:to>
                                        <p:strVal val="visible"/>
                                      </p:to>
                                    </p:set>
                                    <p:anim calcmode="lin" valueType="num">
                                      <p:cBhvr additive="base">
                                        <p:cTn id="31" dur="1000" fill="hold"/>
                                        <p:tgtEl>
                                          <p:spTgt spid="3080"/>
                                        </p:tgtEl>
                                        <p:attrNameLst>
                                          <p:attrName>ppt_x</p:attrName>
                                        </p:attrNameLst>
                                      </p:cBhvr>
                                      <p:tavLst>
                                        <p:tav tm="0">
                                          <p:val>
                                            <p:strVal val="1+#ppt_w/2"/>
                                          </p:val>
                                        </p:tav>
                                        <p:tav tm="100000">
                                          <p:val>
                                            <p:strVal val="#ppt_x"/>
                                          </p:val>
                                        </p:tav>
                                      </p:tavLst>
                                    </p:anim>
                                    <p:anim calcmode="lin" valueType="num">
                                      <p:cBhvr additive="base">
                                        <p:cTn id="32" dur="1000" fill="hold"/>
                                        <p:tgtEl>
                                          <p:spTgt spid="30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p:bldP spid="3078" grpId="0"/>
      <p:bldP spid="308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95536" y="4509120"/>
            <a:ext cx="2643206" cy="800092"/>
          </a:xfrm>
        </p:spPr>
        <p:txBody>
          <a:bodyPr/>
          <a:lstStyle/>
          <a:p>
            <a:r>
              <a:rPr lang="ru-RU" sz="2400" b="1" dirty="0" smtClean="0">
                <a:solidFill>
                  <a:schemeClr val="accent2"/>
                </a:solidFill>
                <a:latin typeface="Arial" pitchFamily="34" charset="0"/>
                <a:cs typeface="Arial" pitchFamily="34" charset="0"/>
              </a:rPr>
              <a:t>ПСЕВДОНАУКА</a:t>
            </a:r>
            <a:endParaRPr lang="ru-RU" sz="2400" b="1" dirty="0">
              <a:solidFill>
                <a:schemeClr val="accent2"/>
              </a:solidFill>
              <a:latin typeface="Arial" pitchFamily="34" charset="0"/>
              <a:cs typeface="Arial" pitchFamily="34" charset="0"/>
            </a:endParaRPr>
          </a:p>
        </p:txBody>
      </p:sp>
      <p:pic>
        <p:nvPicPr>
          <p:cNvPr id="4100" name="Picture 4" descr="лженау"/>
          <p:cNvPicPr>
            <a:picLocks noChangeAspect="1" noChangeArrowheads="1"/>
          </p:cNvPicPr>
          <p:nvPr/>
        </p:nvPicPr>
        <p:blipFill>
          <a:blip r:embed="rId2" cstate="print"/>
          <a:srcRect/>
          <a:stretch>
            <a:fillRect/>
          </a:stretch>
        </p:blipFill>
        <p:spPr bwMode="auto">
          <a:xfrm>
            <a:off x="323528" y="260648"/>
            <a:ext cx="2568575" cy="4103688"/>
          </a:xfrm>
          <a:prstGeom prst="rect">
            <a:avLst/>
          </a:prstGeom>
          <a:noFill/>
          <a:ln w="9525">
            <a:noFill/>
            <a:miter lim="800000"/>
            <a:headEnd/>
            <a:tailEnd/>
          </a:ln>
        </p:spPr>
      </p:pic>
      <p:pic>
        <p:nvPicPr>
          <p:cNvPr id="4101" name="Picture 5" descr="невежа"/>
          <p:cNvPicPr>
            <a:picLocks noChangeAspect="1" noChangeArrowheads="1"/>
          </p:cNvPicPr>
          <p:nvPr/>
        </p:nvPicPr>
        <p:blipFill>
          <a:blip r:embed="rId3" cstate="print"/>
          <a:srcRect/>
          <a:stretch>
            <a:fillRect/>
          </a:stretch>
        </p:blipFill>
        <p:spPr bwMode="auto">
          <a:xfrm>
            <a:off x="3563938" y="3141663"/>
            <a:ext cx="2192337" cy="3527425"/>
          </a:xfrm>
          <a:prstGeom prst="rect">
            <a:avLst/>
          </a:prstGeom>
          <a:noFill/>
          <a:ln w="9525">
            <a:noFill/>
            <a:miter lim="800000"/>
            <a:headEnd/>
            <a:tailEnd/>
          </a:ln>
        </p:spPr>
      </p:pic>
      <p:sp>
        <p:nvSpPr>
          <p:cNvPr id="4102" name="Rectangle 6"/>
          <p:cNvSpPr>
            <a:spLocks noChangeArrowheads="1"/>
          </p:cNvSpPr>
          <p:nvPr/>
        </p:nvSpPr>
        <p:spPr bwMode="auto">
          <a:xfrm>
            <a:off x="3348038" y="2636838"/>
            <a:ext cx="2519362" cy="576262"/>
          </a:xfrm>
          <a:prstGeom prst="rect">
            <a:avLst/>
          </a:prstGeom>
          <a:noFill/>
          <a:ln w="9525">
            <a:noFill/>
            <a:miter lim="800000"/>
            <a:headEnd/>
            <a:tailEnd/>
          </a:ln>
          <a:effectLst/>
        </p:spPr>
        <p:txBody>
          <a:bodyPr anchor="ctr"/>
          <a:lstStyle/>
          <a:p>
            <a:pPr algn="ctr"/>
            <a:r>
              <a:rPr lang="ru-RU" sz="2400" b="1" dirty="0" smtClean="0">
                <a:solidFill>
                  <a:schemeClr val="accent2"/>
                </a:solidFill>
              </a:rPr>
              <a:t>НЕУЦТВО</a:t>
            </a:r>
            <a:endParaRPr lang="ru-RU" sz="2400" b="1" dirty="0">
              <a:solidFill>
                <a:schemeClr val="accent2"/>
              </a:solidFill>
            </a:endParaRPr>
          </a:p>
        </p:txBody>
      </p:sp>
      <p:pic>
        <p:nvPicPr>
          <p:cNvPr id="4103" name="Picture 7" descr="эксплуат"/>
          <p:cNvPicPr>
            <a:picLocks noChangeAspect="1" noChangeArrowheads="1"/>
          </p:cNvPicPr>
          <p:nvPr/>
        </p:nvPicPr>
        <p:blipFill>
          <a:blip r:embed="rId4" cstate="print"/>
          <a:srcRect/>
          <a:stretch>
            <a:fillRect/>
          </a:stretch>
        </p:blipFill>
        <p:spPr bwMode="auto">
          <a:xfrm>
            <a:off x="6228184" y="1412776"/>
            <a:ext cx="2640012" cy="3960813"/>
          </a:xfrm>
          <a:prstGeom prst="rect">
            <a:avLst/>
          </a:prstGeom>
          <a:noFill/>
          <a:ln w="9525">
            <a:noFill/>
            <a:miter lim="800000"/>
            <a:headEnd/>
            <a:tailEnd/>
          </a:ln>
        </p:spPr>
      </p:pic>
      <p:sp>
        <p:nvSpPr>
          <p:cNvPr id="4104" name="Rectangle 8"/>
          <p:cNvSpPr>
            <a:spLocks noChangeArrowheads="1"/>
          </p:cNvSpPr>
          <p:nvPr/>
        </p:nvSpPr>
        <p:spPr bwMode="auto">
          <a:xfrm>
            <a:off x="6156176" y="116632"/>
            <a:ext cx="2806700" cy="1295400"/>
          </a:xfrm>
          <a:prstGeom prst="rect">
            <a:avLst/>
          </a:prstGeom>
          <a:noFill/>
          <a:ln w="9525">
            <a:noFill/>
            <a:miter lim="800000"/>
            <a:headEnd/>
            <a:tailEnd/>
          </a:ln>
          <a:effectLst/>
        </p:spPr>
        <p:txBody>
          <a:bodyPr anchor="ctr"/>
          <a:lstStyle/>
          <a:p>
            <a:pPr algn="ctr"/>
            <a:r>
              <a:rPr lang="ru-RU" sz="2400" b="1" dirty="0" smtClean="0">
                <a:solidFill>
                  <a:schemeClr val="accent2"/>
                </a:solidFill>
              </a:rPr>
              <a:t>ЕКСПЛУАТАЦІЯ ДИТЯЧОЇ ПРАЦІ</a:t>
            </a:r>
            <a:endParaRPr lang="ru-RU" sz="2400" b="1" dirty="0">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additive="base">
                                        <p:cTn id="7" dur="1000" fill="hold"/>
                                        <p:tgtEl>
                                          <p:spTgt spid="4100"/>
                                        </p:tgtEl>
                                        <p:attrNameLst>
                                          <p:attrName>ppt_x</p:attrName>
                                        </p:attrNameLst>
                                      </p:cBhvr>
                                      <p:tavLst>
                                        <p:tav tm="0">
                                          <p:val>
                                            <p:strVal val="#ppt_x"/>
                                          </p:val>
                                        </p:tav>
                                        <p:tav tm="100000">
                                          <p:val>
                                            <p:strVal val="#ppt_x"/>
                                          </p:val>
                                        </p:tav>
                                      </p:tavLst>
                                    </p:anim>
                                    <p:anim calcmode="lin" valueType="num">
                                      <p:cBhvr additive="base">
                                        <p:cTn id="8" dur="1000" fill="hold"/>
                                        <p:tgtEl>
                                          <p:spTgt spid="4100"/>
                                        </p:tgtEl>
                                        <p:attrNameLst>
                                          <p:attrName>ppt_y</p:attrName>
                                        </p:attrNameLst>
                                      </p:cBhvr>
                                      <p:tavLst>
                                        <p:tav tm="0">
                                          <p:val>
                                            <p:strVal val="1+#ppt_h/2"/>
                                          </p:val>
                                        </p:tav>
                                        <p:tav tm="100000">
                                          <p:val>
                                            <p:strVal val="#ppt_y"/>
                                          </p:val>
                                        </p:tav>
                                      </p:tavLst>
                                    </p:anim>
                                  </p:childTnLst>
                                </p:cTn>
                              </p:par>
                              <p:par>
                                <p:cTn id="9" presetID="7" presetClass="entr" presetSubtype="4" fill="hold" grpId="0" nodeType="withEffect">
                                  <p:stCondLst>
                                    <p:cond delay="0"/>
                                  </p:stCondLst>
                                  <p:childTnLst>
                                    <p:set>
                                      <p:cBhvr>
                                        <p:cTn id="10" dur="1" fill="hold">
                                          <p:stCondLst>
                                            <p:cond delay="0"/>
                                          </p:stCondLst>
                                        </p:cTn>
                                        <p:tgtEl>
                                          <p:spTgt spid="4098"/>
                                        </p:tgtEl>
                                        <p:attrNameLst>
                                          <p:attrName>style.visibility</p:attrName>
                                        </p:attrNameLst>
                                      </p:cBhvr>
                                      <p:to>
                                        <p:strVal val="visible"/>
                                      </p:to>
                                    </p:set>
                                    <p:anim calcmode="lin" valueType="num">
                                      <p:cBhvr additive="base">
                                        <p:cTn id="11" dur="1000" fill="hold"/>
                                        <p:tgtEl>
                                          <p:spTgt spid="4098"/>
                                        </p:tgtEl>
                                        <p:attrNameLst>
                                          <p:attrName>ppt_x</p:attrName>
                                        </p:attrNameLst>
                                      </p:cBhvr>
                                      <p:tavLst>
                                        <p:tav tm="0">
                                          <p:val>
                                            <p:strVal val="#ppt_x"/>
                                          </p:val>
                                        </p:tav>
                                        <p:tav tm="100000">
                                          <p:val>
                                            <p:strVal val="#ppt_x"/>
                                          </p:val>
                                        </p:tav>
                                      </p:tavLst>
                                    </p:anim>
                                    <p:anim calcmode="lin" valueType="num">
                                      <p:cBhvr additive="base">
                                        <p:cTn id="12" dur="10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7" presetClass="entr" presetSubtype="4" fill="hold" nodeType="clickEffect">
                                  <p:stCondLst>
                                    <p:cond delay="0"/>
                                  </p:stCondLst>
                                  <p:childTnLst>
                                    <p:set>
                                      <p:cBhvr>
                                        <p:cTn id="16" dur="1" fill="hold">
                                          <p:stCondLst>
                                            <p:cond delay="0"/>
                                          </p:stCondLst>
                                        </p:cTn>
                                        <p:tgtEl>
                                          <p:spTgt spid="4101"/>
                                        </p:tgtEl>
                                        <p:attrNameLst>
                                          <p:attrName>style.visibility</p:attrName>
                                        </p:attrNameLst>
                                      </p:cBhvr>
                                      <p:to>
                                        <p:strVal val="visible"/>
                                      </p:to>
                                    </p:set>
                                    <p:anim calcmode="lin" valueType="num">
                                      <p:cBhvr additive="base">
                                        <p:cTn id="17" dur="1000" fill="hold"/>
                                        <p:tgtEl>
                                          <p:spTgt spid="4101"/>
                                        </p:tgtEl>
                                        <p:attrNameLst>
                                          <p:attrName>ppt_x</p:attrName>
                                        </p:attrNameLst>
                                      </p:cBhvr>
                                      <p:tavLst>
                                        <p:tav tm="0">
                                          <p:val>
                                            <p:strVal val="#ppt_x"/>
                                          </p:val>
                                        </p:tav>
                                        <p:tav tm="100000">
                                          <p:val>
                                            <p:strVal val="#ppt_x"/>
                                          </p:val>
                                        </p:tav>
                                      </p:tavLst>
                                    </p:anim>
                                    <p:anim calcmode="lin" valueType="num">
                                      <p:cBhvr additive="base">
                                        <p:cTn id="18" dur="1000" fill="hold"/>
                                        <p:tgtEl>
                                          <p:spTgt spid="4101"/>
                                        </p:tgtEl>
                                        <p:attrNameLst>
                                          <p:attrName>ppt_y</p:attrName>
                                        </p:attrNameLst>
                                      </p:cBhvr>
                                      <p:tavLst>
                                        <p:tav tm="0">
                                          <p:val>
                                            <p:strVal val="1+#ppt_h/2"/>
                                          </p:val>
                                        </p:tav>
                                        <p:tav tm="100000">
                                          <p:val>
                                            <p:strVal val="#ppt_y"/>
                                          </p:val>
                                        </p:tav>
                                      </p:tavLst>
                                    </p:anim>
                                  </p:childTnLst>
                                </p:cTn>
                              </p:par>
                              <p:par>
                                <p:cTn id="19" presetID="7" presetClass="entr" presetSubtype="4" fill="hold" grpId="0" nodeType="withEffect">
                                  <p:stCondLst>
                                    <p:cond delay="0"/>
                                  </p:stCondLst>
                                  <p:childTnLst>
                                    <p:set>
                                      <p:cBhvr>
                                        <p:cTn id="20" dur="1" fill="hold">
                                          <p:stCondLst>
                                            <p:cond delay="0"/>
                                          </p:stCondLst>
                                        </p:cTn>
                                        <p:tgtEl>
                                          <p:spTgt spid="4102"/>
                                        </p:tgtEl>
                                        <p:attrNameLst>
                                          <p:attrName>style.visibility</p:attrName>
                                        </p:attrNameLst>
                                      </p:cBhvr>
                                      <p:to>
                                        <p:strVal val="visible"/>
                                      </p:to>
                                    </p:set>
                                    <p:anim calcmode="lin" valueType="num">
                                      <p:cBhvr additive="base">
                                        <p:cTn id="21" dur="1000" fill="hold"/>
                                        <p:tgtEl>
                                          <p:spTgt spid="4102"/>
                                        </p:tgtEl>
                                        <p:attrNameLst>
                                          <p:attrName>ppt_x</p:attrName>
                                        </p:attrNameLst>
                                      </p:cBhvr>
                                      <p:tavLst>
                                        <p:tav tm="0">
                                          <p:val>
                                            <p:strVal val="#ppt_x"/>
                                          </p:val>
                                        </p:tav>
                                        <p:tav tm="100000">
                                          <p:val>
                                            <p:strVal val="#ppt_x"/>
                                          </p:val>
                                        </p:tav>
                                      </p:tavLst>
                                    </p:anim>
                                    <p:anim calcmode="lin" valueType="num">
                                      <p:cBhvr additive="base">
                                        <p:cTn id="22" dur="1000" fill="hold"/>
                                        <p:tgtEl>
                                          <p:spTgt spid="4102"/>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7" presetClass="entr" presetSubtype="4" fill="hold" nodeType="clickEffect">
                                  <p:stCondLst>
                                    <p:cond delay="0"/>
                                  </p:stCondLst>
                                  <p:childTnLst>
                                    <p:set>
                                      <p:cBhvr>
                                        <p:cTn id="26" dur="1" fill="hold">
                                          <p:stCondLst>
                                            <p:cond delay="0"/>
                                          </p:stCondLst>
                                        </p:cTn>
                                        <p:tgtEl>
                                          <p:spTgt spid="4103"/>
                                        </p:tgtEl>
                                        <p:attrNameLst>
                                          <p:attrName>style.visibility</p:attrName>
                                        </p:attrNameLst>
                                      </p:cBhvr>
                                      <p:to>
                                        <p:strVal val="visible"/>
                                      </p:to>
                                    </p:set>
                                    <p:anim calcmode="lin" valueType="num">
                                      <p:cBhvr additive="base">
                                        <p:cTn id="27" dur="1000" fill="hold"/>
                                        <p:tgtEl>
                                          <p:spTgt spid="4103"/>
                                        </p:tgtEl>
                                        <p:attrNameLst>
                                          <p:attrName>ppt_x</p:attrName>
                                        </p:attrNameLst>
                                      </p:cBhvr>
                                      <p:tavLst>
                                        <p:tav tm="0">
                                          <p:val>
                                            <p:strVal val="#ppt_x"/>
                                          </p:val>
                                        </p:tav>
                                        <p:tav tm="100000">
                                          <p:val>
                                            <p:strVal val="#ppt_x"/>
                                          </p:val>
                                        </p:tav>
                                      </p:tavLst>
                                    </p:anim>
                                    <p:anim calcmode="lin" valueType="num">
                                      <p:cBhvr additive="base">
                                        <p:cTn id="28" dur="1000" fill="hold"/>
                                        <p:tgtEl>
                                          <p:spTgt spid="4103"/>
                                        </p:tgtEl>
                                        <p:attrNameLst>
                                          <p:attrName>ppt_y</p:attrName>
                                        </p:attrNameLst>
                                      </p:cBhvr>
                                      <p:tavLst>
                                        <p:tav tm="0">
                                          <p:val>
                                            <p:strVal val="1+#ppt_h/2"/>
                                          </p:val>
                                        </p:tav>
                                        <p:tav tm="100000">
                                          <p:val>
                                            <p:strVal val="#ppt_y"/>
                                          </p:val>
                                        </p:tav>
                                      </p:tavLst>
                                    </p:anim>
                                  </p:childTnLst>
                                </p:cTn>
                              </p:par>
                              <p:par>
                                <p:cTn id="29" presetID="7" presetClass="entr" presetSubtype="4" fill="hold" grpId="0" nodeType="withEffect">
                                  <p:stCondLst>
                                    <p:cond delay="0"/>
                                  </p:stCondLst>
                                  <p:childTnLst>
                                    <p:set>
                                      <p:cBhvr>
                                        <p:cTn id="30" dur="1" fill="hold">
                                          <p:stCondLst>
                                            <p:cond delay="0"/>
                                          </p:stCondLst>
                                        </p:cTn>
                                        <p:tgtEl>
                                          <p:spTgt spid="4104"/>
                                        </p:tgtEl>
                                        <p:attrNameLst>
                                          <p:attrName>style.visibility</p:attrName>
                                        </p:attrNameLst>
                                      </p:cBhvr>
                                      <p:to>
                                        <p:strVal val="visible"/>
                                      </p:to>
                                    </p:set>
                                    <p:anim calcmode="lin" valueType="num">
                                      <p:cBhvr additive="base">
                                        <p:cTn id="31" dur="1000" fill="hold"/>
                                        <p:tgtEl>
                                          <p:spTgt spid="4104"/>
                                        </p:tgtEl>
                                        <p:attrNameLst>
                                          <p:attrName>ppt_x</p:attrName>
                                        </p:attrNameLst>
                                      </p:cBhvr>
                                      <p:tavLst>
                                        <p:tav tm="0">
                                          <p:val>
                                            <p:strVal val="#ppt_x"/>
                                          </p:val>
                                        </p:tav>
                                        <p:tav tm="100000">
                                          <p:val>
                                            <p:strVal val="#ppt_x"/>
                                          </p:val>
                                        </p:tav>
                                      </p:tavLst>
                                    </p:anim>
                                    <p:anim calcmode="lin" valueType="num">
                                      <p:cBhvr additive="base">
                                        <p:cTn id="32" dur="1000" fill="hold"/>
                                        <p:tgtEl>
                                          <p:spTgt spid="41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P spid="4102" grpId="0"/>
      <p:bldP spid="410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5" name="Picture 5" descr="садизм"/>
          <p:cNvPicPr>
            <a:picLocks noGrp="1" noChangeAspect="1" noChangeArrowheads="1"/>
          </p:cNvPicPr>
          <p:nvPr>
            <p:ph type="title"/>
          </p:nvPr>
        </p:nvPicPr>
        <p:blipFill>
          <a:blip r:embed="rId2" cstate="print"/>
          <a:srcRect/>
          <a:stretch>
            <a:fillRect/>
          </a:stretch>
        </p:blipFill>
        <p:spPr>
          <a:xfrm>
            <a:off x="323528" y="332656"/>
            <a:ext cx="2820988" cy="3671887"/>
          </a:xfrm>
          <a:noFill/>
          <a:ln/>
        </p:spPr>
      </p:pic>
      <p:pic>
        <p:nvPicPr>
          <p:cNvPr id="5126" name="Picture 6" descr="нишета"/>
          <p:cNvPicPr>
            <a:picLocks noChangeAspect="1" noChangeArrowheads="1"/>
          </p:cNvPicPr>
          <p:nvPr/>
        </p:nvPicPr>
        <p:blipFill>
          <a:blip r:embed="rId3" cstate="print"/>
          <a:srcRect/>
          <a:stretch>
            <a:fillRect/>
          </a:stretch>
        </p:blipFill>
        <p:spPr bwMode="auto">
          <a:xfrm>
            <a:off x="3419872" y="692696"/>
            <a:ext cx="2623563" cy="3960291"/>
          </a:xfrm>
          <a:prstGeom prst="rect">
            <a:avLst/>
          </a:prstGeom>
          <a:noFill/>
          <a:ln w="9525">
            <a:noFill/>
            <a:miter lim="800000"/>
            <a:headEnd/>
            <a:tailEnd/>
          </a:ln>
        </p:spPr>
      </p:pic>
      <p:sp>
        <p:nvSpPr>
          <p:cNvPr id="5127" name="Text Box 7"/>
          <p:cNvSpPr txBox="1">
            <a:spLocks noChangeArrowheads="1"/>
          </p:cNvSpPr>
          <p:nvPr/>
        </p:nvSpPr>
        <p:spPr bwMode="auto">
          <a:xfrm>
            <a:off x="3779912" y="4725144"/>
            <a:ext cx="1728787" cy="366712"/>
          </a:xfrm>
          <a:prstGeom prst="rect">
            <a:avLst/>
          </a:prstGeom>
          <a:noFill/>
          <a:ln w="9525">
            <a:noFill/>
            <a:miter lim="800000"/>
            <a:headEnd/>
            <a:tailEnd/>
          </a:ln>
          <a:effectLst/>
        </p:spPr>
        <p:txBody>
          <a:bodyPr>
            <a:spAutoFit/>
          </a:bodyPr>
          <a:lstStyle/>
          <a:p>
            <a:pPr algn="ctr"/>
            <a:r>
              <a:rPr lang="uk-UA" b="1" dirty="0" smtClean="0">
                <a:solidFill>
                  <a:schemeClr val="accent2"/>
                </a:solidFill>
              </a:rPr>
              <a:t>БІДНІСТЬ</a:t>
            </a:r>
            <a:endParaRPr lang="ru-RU" b="1" dirty="0">
              <a:solidFill>
                <a:schemeClr val="accent2"/>
              </a:solidFill>
            </a:endParaRPr>
          </a:p>
        </p:txBody>
      </p:sp>
      <p:sp>
        <p:nvSpPr>
          <p:cNvPr id="5128" name="Text Box 8"/>
          <p:cNvSpPr txBox="1">
            <a:spLocks noChangeArrowheads="1"/>
          </p:cNvSpPr>
          <p:nvPr/>
        </p:nvSpPr>
        <p:spPr bwMode="auto">
          <a:xfrm>
            <a:off x="611560" y="4221088"/>
            <a:ext cx="2087563" cy="366713"/>
          </a:xfrm>
          <a:prstGeom prst="rect">
            <a:avLst/>
          </a:prstGeom>
          <a:noFill/>
          <a:ln w="9525">
            <a:noFill/>
            <a:miter lim="800000"/>
            <a:headEnd/>
            <a:tailEnd/>
          </a:ln>
          <a:effectLst/>
        </p:spPr>
        <p:txBody>
          <a:bodyPr>
            <a:spAutoFit/>
          </a:bodyPr>
          <a:lstStyle/>
          <a:p>
            <a:pPr algn="ctr"/>
            <a:r>
              <a:rPr lang="ru-RU" b="1" dirty="0">
                <a:solidFill>
                  <a:schemeClr val="accent2"/>
                </a:solidFill>
              </a:rPr>
              <a:t>САДИЗМ</a:t>
            </a:r>
          </a:p>
        </p:txBody>
      </p:sp>
      <p:pic>
        <p:nvPicPr>
          <p:cNvPr id="5130" name="Picture 10" descr="равнодуш"/>
          <p:cNvPicPr>
            <a:picLocks noChangeAspect="1" noChangeArrowheads="1"/>
          </p:cNvPicPr>
          <p:nvPr/>
        </p:nvPicPr>
        <p:blipFill>
          <a:blip r:embed="rId4" cstate="print"/>
          <a:srcRect/>
          <a:stretch>
            <a:fillRect/>
          </a:stretch>
        </p:blipFill>
        <p:spPr bwMode="auto">
          <a:xfrm>
            <a:off x="6444208" y="764704"/>
            <a:ext cx="2170112" cy="4032250"/>
          </a:xfrm>
          <a:prstGeom prst="rect">
            <a:avLst/>
          </a:prstGeom>
          <a:noFill/>
          <a:ln w="9525">
            <a:noFill/>
            <a:miter lim="800000"/>
            <a:headEnd/>
            <a:tailEnd/>
          </a:ln>
        </p:spPr>
      </p:pic>
      <p:sp>
        <p:nvSpPr>
          <p:cNvPr id="5131" name="Text Box 11"/>
          <p:cNvSpPr txBox="1">
            <a:spLocks noChangeArrowheads="1"/>
          </p:cNvSpPr>
          <p:nvPr/>
        </p:nvSpPr>
        <p:spPr bwMode="auto">
          <a:xfrm>
            <a:off x="6660232" y="5085184"/>
            <a:ext cx="2016125" cy="366712"/>
          </a:xfrm>
          <a:prstGeom prst="rect">
            <a:avLst/>
          </a:prstGeom>
          <a:noFill/>
          <a:ln w="9525">
            <a:noFill/>
            <a:miter lim="800000"/>
            <a:headEnd/>
            <a:tailEnd/>
          </a:ln>
          <a:effectLst/>
        </p:spPr>
        <p:txBody>
          <a:bodyPr>
            <a:spAutoFit/>
          </a:bodyPr>
          <a:lstStyle/>
          <a:p>
            <a:pPr algn="ctr"/>
            <a:r>
              <a:rPr lang="uk-UA" b="1" dirty="0" smtClean="0">
                <a:solidFill>
                  <a:schemeClr val="accent2"/>
                </a:solidFill>
              </a:rPr>
              <a:t>БАЙДУЖІСТЬ</a:t>
            </a:r>
            <a:endParaRPr lang="ru-RU" b="1" dirty="0">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8" fill="hold" nodeType="clickEffect">
                                  <p:stCondLst>
                                    <p:cond delay="0"/>
                                  </p:stCondLst>
                                  <p:childTnLst>
                                    <p:set>
                                      <p:cBhvr>
                                        <p:cTn id="6" dur="1" fill="hold">
                                          <p:stCondLst>
                                            <p:cond delay="0"/>
                                          </p:stCondLst>
                                        </p:cTn>
                                        <p:tgtEl>
                                          <p:spTgt spid="5125"/>
                                        </p:tgtEl>
                                        <p:attrNameLst>
                                          <p:attrName>style.visibility</p:attrName>
                                        </p:attrNameLst>
                                      </p:cBhvr>
                                      <p:to>
                                        <p:strVal val="visible"/>
                                      </p:to>
                                    </p:set>
                                    <p:anim calcmode="lin" valueType="num">
                                      <p:cBhvr additive="base">
                                        <p:cTn id="7" dur="1000" fill="hold"/>
                                        <p:tgtEl>
                                          <p:spTgt spid="5125"/>
                                        </p:tgtEl>
                                        <p:attrNameLst>
                                          <p:attrName>ppt_x</p:attrName>
                                        </p:attrNameLst>
                                      </p:cBhvr>
                                      <p:tavLst>
                                        <p:tav tm="0">
                                          <p:val>
                                            <p:strVal val="0-#ppt_w/2"/>
                                          </p:val>
                                        </p:tav>
                                        <p:tav tm="100000">
                                          <p:val>
                                            <p:strVal val="#ppt_x"/>
                                          </p:val>
                                        </p:tav>
                                      </p:tavLst>
                                    </p:anim>
                                    <p:anim calcmode="lin" valueType="num">
                                      <p:cBhvr additive="base">
                                        <p:cTn id="8" dur="1000" fill="hold"/>
                                        <p:tgtEl>
                                          <p:spTgt spid="5125"/>
                                        </p:tgtEl>
                                        <p:attrNameLst>
                                          <p:attrName>ppt_y</p:attrName>
                                        </p:attrNameLst>
                                      </p:cBhvr>
                                      <p:tavLst>
                                        <p:tav tm="0">
                                          <p:val>
                                            <p:strVal val="#ppt_y"/>
                                          </p:val>
                                        </p:tav>
                                        <p:tav tm="100000">
                                          <p:val>
                                            <p:strVal val="#ppt_y"/>
                                          </p:val>
                                        </p:tav>
                                      </p:tavLst>
                                    </p:anim>
                                  </p:childTnLst>
                                </p:cTn>
                              </p:par>
                              <p:par>
                                <p:cTn id="9" presetID="7" presetClass="entr" presetSubtype="8" fill="hold" grpId="0" nodeType="withEffect">
                                  <p:stCondLst>
                                    <p:cond delay="0"/>
                                  </p:stCondLst>
                                  <p:childTnLst>
                                    <p:set>
                                      <p:cBhvr>
                                        <p:cTn id="10" dur="1" fill="hold">
                                          <p:stCondLst>
                                            <p:cond delay="0"/>
                                          </p:stCondLst>
                                        </p:cTn>
                                        <p:tgtEl>
                                          <p:spTgt spid="5128"/>
                                        </p:tgtEl>
                                        <p:attrNameLst>
                                          <p:attrName>style.visibility</p:attrName>
                                        </p:attrNameLst>
                                      </p:cBhvr>
                                      <p:to>
                                        <p:strVal val="visible"/>
                                      </p:to>
                                    </p:set>
                                    <p:anim calcmode="lin" valueType="num">
                                      <p:cBhvr additive="base">
                                        <p:cTn id="11" dur="1000" fill="hold"/>
                                        <p:tgtEl>
                                          <p:spTgt spid="5128"/>
                                        </p:tgtEl>
                                        <p:attrNameLst>
                                          <p:attrName>ppt_x</p:attrName>
                                        </p:attrNameLst>
                                      </p:cBhvr>
                                      <p:tavLst>
                                        <p:tav tm="0">
                                          <p:val>
                                            <p:strVal val="0-#ppt_w/2"/>
                                          </p:val>
                                        </p:tav>
                                        <p:tav tm="100000">
                                          <p:val>
                                            <p:strVal val="#ppt_x"/>
                                          </p:val>
                                        </p:tav>
                                      </p:tavLst>
                                    </p:anim>
                                    <p:anim calcmode="lin" valueType="num">
                                      <p:cBhvr additive="base">
                                        <p:cTn id="12" dur="1000" fill="hold"/>
                                        <p:tgtEl>
                                          <p:spTgt spid="5128"/>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7" presetClass="entr" presetSubtype="1" fill="hold" nodeType="clickEffect">
                                  <p:stCondLst>
                                    <p:cond delay="0"/>
                                  </p:stCondLst>
                                  <p:childTnLst>
                                    <p:set>
                                      <p:cBhvr>
                                        <p:cTn id="16" dur="1" fill="hold">
                                          <p:stCondLst>
                                            <p:cond delay="0"/>
                                          </p:stCondLst>
                                        </p:cTn>
                                        <p:tgtEl>
                                          <p:spTgt spid="5126"/>
                                        </p:tgtEl>
                                        <p:attrNameLst>
                                          <p:attrName>style.visibility</p:attrName>
                                        </p:attrNameLst>
                                      </p:cBhvr>
                                      <p:to>
                                        <p:strVal val="visible"/>
                                      </p:to>
                                    </p:set>
                                    <p:anim calcmode="lin" valueType="num">
                                      <p:cBhvr additive="base">
                                        <p:cTn id="17" dur="1000" fill="hold"/>
                                        <p:tgtEl>
                                          <p:spTgt spid="5126"/>
                                        </p:tgtEl>
                                        <p:attrNameLst>
                                          <p:attrName>ppt_x</p:attrName>
                                        </p:attrNameLst>
                                      </p:cBhvr>
                                      <p:tavLst>
                                        <p:tav tm="0">
                                          <p:val>
                                            <p:strVal val="#ppt_x"/>
                                          </p:val>
                                        </p:tav>
                                        <p:tav tm="100000">
                                          <p:val>
                                            <p:strVal val="#ppt_x"/>
                                          </p:val>
                                        </p:tav>
                                      </p:tavLst>
                                    </p:anim>
                                    <p:anim calcmode="lin" valueType="num">
                                      <p:cBhvr additive="base">
                                        <p:cTn id="18" dur="1000" fill="hold"/>
                                        <p:tgtEl>
                                          <p:spTgt spid="5126"/>
                                        </p:tgtEl>
                                        <p:attrNameLst>
                                          <p:attrName>ppt_y</p:attrName>
                                        </p:attrNameLst>
                                      </p:cBhvr>
                                      <p:tavLst>
                                        <p:tav tm="0">
                                          <p:val>
                                            <p:strVal val="0-#ppt_h/2"/>
                                          </p:val>
                                        </p:tav>
                                        <p:tav tm="100000">
                                          <p:val>
                                            <p:strVal val="#ppt_y"/>
                                          </p:val>
                                        </p:tav>
                                      </p:tavLst>
                                    </p:anim>
                                  </p:childTnLst>
                                </p:cTn>
                              </p:par>
                              <p:par>
                                <p:cTn id="19" presetID="7" presetClass="entr" presetSubtype="1" fill="hold" grpId="0" nodeType="withEffect">
                                  <p:stCondLst>
                                    <p:cond delay="0"/>
                                  </p:stCondLst>
                                  <p:childTnLst>
                                    <p:set>
                                      <p:cBhvr>
                                        <p:cTn id="20" dur="1" fill="hold">
                                          <p:stCondLst>
                                            <p:cond delay="0"/>
                                          </p:stCondLst>
                                        </p:cTn>
                                        <p:tgtEl>
                                          <p:spTgt spid="5127"/>
                                        </p:tgtEl>
                                        <p:attrNameLst>
                                          <p:attrName>style.visibility</p:attrName>
                                        </p:attrNameLst>
                                      </p:cBhvr>
                                      <p:to>
                                        <p:strVal val="visible"/>
                                      </p:to>
                                    </p:set>
                                    <p:anim calcmode="lin" valueType="num">
                                      <p:cBhvr additive="base">
                                        <p:cTn id="21" dur="1000" fill="hold"/>
                                        <p:tgtEl>
                                          <p:spTgt spid="5127"/>
                                        </p:tgtEl>
                                        <p:attrNameLst>
                                          <p:attrName>ppt_x</p:attrName>
                                        </p:attrNameLst>
                                      </p:cBhvr>
                                      <p:tavLst>
                                        <p:tav tm="0">
                                          <p:val>
                                            <p:strVal val="#ppt_x"/>
                                          </p:val>
                                        </p:tav>
                                        <p:tav tm="100000">
                                          <p:val>
                                            <p:strVal val="#ppt_x"/>
                                          </p:val>
                                        </p:tav>
                                      </p:tavLst>
                                    </p:anim>
                                    <p:anim calcmode="lin" valueType="num">
                                      <p:cBhvr additive="base">
                                        <p:cTn id="22" dur="1000" fill="hold"/>
                                        <p:tgtEl>
                                          <p:spTgt spid="5127"/>
                                        </p:tgtEl>
                                        <p:attrNameLst>
                                          <p:attrName>ppt_y</p:attrName>
                                        </p:attrNameLst>
                                      </p:cBhvr>
                                      <p:tavLst>
                                        <p:tav tm="0">
                                          <p:val>
                                            <p:strVal val="0-#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7" presetClass="entr" presetSubtype="2" fill="hold" nodeType="clickEffect">
                                  <p:stCondLst>
                                    <p:cond delay="0"/>
                                  </p:stCondLst>
                                  <p:childTnLst>
                                    <p:set>
                                      <p:cBhvr>
                                        <p:cTn id="26" dur="1" fill="hold">
                                          <p:stCondLst>
                                            <p:cond delay="0"/>
                                          </p:stCondLst>
                                        </p:cTn>
                                        <p:tgtEl>
                                          <p:spTgt spid="5130"/>
                                        </p:tgtEl>
                                        <p:attrNameLst>
                                          <p:attrName>style.visibility</p:attrName>
                                        </p:attrNameLst>
                                      </p:cBhvr>
                                      <p:to>
                                        <p:strVal val="visible"/>
                                      </p:to>
                                    </p:set>
                                    <p:anim calcmode="lin" valueType="num">
                                      <p:cBhvr additive="base">
                                        <p:cTn id="27" dur="1000" fill="hold"/>
                                        <p:tgtEl>
                                          <p:spTgt spid="5130"/>
                                        </p:tgtEl>
                                        <p:attrNameLst>
                                          <p:attrName>ppt_x</p:attrName>
                                        </p:attrNameLst>
                                      </p:cBhvr>
                                      <p:tavLst>
                                        <p:tav tm="0">
                                          <p:val>
                                            <p:strVal val="1+#ppt_w/2"/>
                                          </p:val>
                                        </p:tav>
                                        <p:tav tm="100000">
                                          <p:val>
                                            <p:strVal val="#ppt_x"/>
                                          </p:val>
                                        </p:tav>
                                      </p:tavLst>
                                    </p:anim>
                                    <p:anim calcmode="lin" valueType="num">
                                      <p:cBhvr additive="base">
                                        <p:cTn id="28" dur="1000" fill="hold"/>
                                        <p:tgtEl>
                                          <p:spTgt spid="5130"/>
                                        </p:tgtEl>
                                        <p:attrNameLst>
                                          <p:attrName>ppt_y</p:attrName>
                                        </p:attrNameLst>
                                      </p:cBhvr>
                                      <p:tavLst>
                                        <p:tav tm="0">
                                          <p:val>
                                            <p:strVal val="#ppt_y"/>
                                          </p:val>
                                        </p:tav>
                                        <p:tav tm="100000">
                                          <p:val>
                                            <p:strVal val="#ppt_y"/>
                                          </p:val>
                                        </p:tav>
                                      </p:tavLst>
                                    </p:anim>
                                  </p:childTnLst>
                                </p:cTn>
                              </p:par>
                              <p:par>
                                <p:cTn id="29" presetID="7" presetClass="entr" presetSubtype="1" fill="hold" grpId="0" nodeType="withEffect">
                                  <p:stCondLst>
                                    <p:cond delay="0"/>
                                  </p:stCondLst>
                                  <p:childTnLst>
                                    <p:set>
                                      <p:cBhvr>
                                        <p:cTn id="30" dur="1" fill="hold">
                                          <p:stCondLst>
                                            <p:cond delay="0"/>
                                          </p:stCondLst>
                                        </p:cTn>
                                        <p:tgtEl>
                                          <p:spTgt spid="5131"/>
                                        </p:tgtEl>
                                        <p:attrNameLst>
                                          <p:attrName>style.visibility</p:attrName>
                                        </p:attrNameLst>
                                      </p:cBhvr>
                                      <p:to>
                                        <p:strVal val="visible"/>
                                      </p:to>
                                    </p:set>
                                    <p:anim calcmode="lin" valueType="num">
                                      <p:cBhvr additive="base">
                                        <p:cTn id="31" dur="1000" fill="hold"/>
                                        <p:tgtEl>
                                          <p:spTgt spid="5131"/>
                                        </p:tgtEl>
                                        <p:attrNameLst>
                                          <p:attrName>ppt_x</p:attrName>
                                        </p:attrNameLst>
                                      </p:cBhvr>
                                      <p:tavLst>
                                        <p:tav tm="0">
                                          <p:val>
                                            <p:strVal val="#ppt_x"/>
                                          </p:val>
                                        </p:tav>
                                        <p:tav tm="100000">
                                          <p:val>
                                            <p:strVal val="#ppt_x"/>
                                          </p:val>
                                        </p:tav>
                                      </p:tavLst>
                                    </p:anim>
                                    <p:anim calcmode="lin" valueType="num">
                                      <p:cBhvr additive="base">
                                        <p:cTn id="32" dur="1000" fill="hold"/>
                                        <p:tgtEl>
                                          <p:spTgt spid="51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7" grpId="0"/>
      <p:bldP spid="5128" grpId="0"/>
      <p:bldP spid="513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прост"/>
          <p:cNvPicPr>
            <a:picLocks noGrp="1" noChangeAspect="1" noChangeArrowheads="1"/>
          </p:cNvPicPr>
          <p:nvPr>
            <p:ph idx="1"/>
          </p:nvPr>
        </p:nvPicPr>
        <p:blipFill>
          <a:blip r:embed="rId2" cstate="print"/>
          <a:srcRect/>
          <a:stretch>
            <a:fillRect/>
          </a:stretch>
        </p:blipFill>
        <p:spPr>
          <a:xfrm>
            <a:off x="251520" y="260648"/>
            <a:ext cx="3225324" cy="2952328"/>
          </a:xfrm>
          <a:noFill/>
          <a:ln/>
        </p:spPr>
      </p:pic>
      <p:pic>
        <p:nvPicPr>
          <p:cNvPr id="6149" name="Picture 5" descr="нарк"/>
          <p:cNvPicPr>
            <a:picLocks noChangeAspect="1" noChangeArrowheads="1"/>
          </p:cNvPicPr>
          <p:nvPr/>
        </p:nvPicPr>
        <p:blipFill>
          <a:blip r:embed="rId3" cstate="print"/>
          <a:srcRect/>
          <a:stretch>
            <a:fillRect/>
          </a:stretch>
        </p:blipFill>
        <p:spPr bwMode="auto">
          <a:xfrm>
            <a:off x="3635896" y="2708920"/>
            <a:ext cx="2578100" cy="3808412"/>
          </a:xfrm>
          <a:prstGeom prst="rect">
            <a:avLst/>
          </a:prstGeom>
          <a:noFill/>
          <a:ln w="9525">
            <a:noFill/>
            <a:miter lim="800000"/>
            <a:headEnd/>
            <a:tailEnd/>
          </a:ln>
        </p:spPr>
      </p:pic>
      <p:pic>
        <p:nvPicPr>
          <p:cNvPr id="6150" name="Picture 6" descr="насилие"/>
          <p:cNvPicPr>
            <a:picLocks noChangeAspect="1" noChangeArrowheads="1"/>
          </p:cNvPicPr>
          <p:nvPr/>
        </p:nvPicPr>
        <p:blipFill>
          <a:blip r:embed="rId4" cstate="print"/>
          <a:srcRect/>
          <a:stretch>
            <a:fillRect/>
          </a:stretch>
        </p:blipFill>
        <p:spPr bwMode="auto">
          <a:xfrm>
            <a:off x="6372200" y="1340768"/>
            <a:ext cx="2450923" cy="3456384"/>
          </a:xfrm>
          <a:prstGeom prst="rect">
            <a:avLst/>
          </a:prstGeom>
          <a:noFill/>
          <a:ln w="9525">
            <a:noFill/>
            <a:miter lim="800000"/>
            <a:headEnd/>
            <a:tailEnd/>
          </a:ln>
        </p:spPr>
      </p:pic>
      <p:sp>
        <p:nvSpPr>
          <p:cNvPr id="6151" name="Text Box 7"/>
          <p:cNvSpPr txBox="1">
            <a:spLocks noChangeArrowheads="1"/>
          </p:cNvSpPr>
          <p:nvPr/>
        </p:nvSpPr>
        <p:spPr bwMode="auto">
          <a:xfrm>
            <a:off x="899592" y="3429000"/>
            <a:ext cx="1834990" cy="369332"/>
          </a:xfrm>
          <a:prstGeom prst="rect">
            <a:avLst/>
          </a:prstGeom>
          <a:noFill/>
          <a:ln w="9525">
            <a:noFill/>
            <a:miter lim="800000"/>
            <a:headEnd/>
            <a:tailEnd/>
          </a:ln>
          <a:effectLst/>
        </p:spPr>
        <p:txBody>
          <a:bodyPr wrap="none">
            <a:spAutoFit/>
          </a:bodyPr>
          <a:lstStyle/>
          <a:p>
            <a:r>
              <a:rPr lang="ru-RU" b="1" dirty="0" smtClean="0">
                <a:solidFill>
                  <a:schemeClr val="accent2"/>
                </a:solidFill>
              </a:rPr>
              <a:t>ПРОСТИТУЦІЯ</a:t>
            </a:r>
            <a:endParaRPr lang="ru-RU" b="1" dirty="0">
              <a:solidFill>
                <a:schemeClr val="accent2"/>
              </a:solidFill>
            </a:endParaRPr>
          </a:p>
        </p:txBody>
      </p:sp>
      <p:sp>
        <p:nvSpPr>
          <p:cNvPr id="6152" name="Text Box 8"/>
          <p:cNvSpPr txBox="1">
            <a:spLocks noChangeArrowheads="1"/>
          </p:cNvSpPr>
          <p:nvPr/>
        </p:nvSpPr>
        <p:spPr bwMode="auto">
          <a:xfrm>
            <a:off x="3923928" y="2060848"/>
            <a:ext cx="1749197" cy="369332"/>
          </a:xfrm>
          <a:prstGeom prst="rect">
            <a:avLst/>
          </a:prstGeom>
          <a:noFill/>
          <a:ln w="9525">
            <a:noFill/>
            <a:miter lim="800000"/>
            <a:headEnd/>
            <a:tailEnd/>
          </a:ln>
          <a:effectLst/>
        </p:spPr>
        <p:txBody>
          <a:bodyPr wrap="none">
            <a:spAutoFit/>
          </a:bodyPr>
          <a:lstStyle/>
          <a:p>
            <a:r>
              <a:rPr lang="ru-RU" b="1" dirty="0" smtClean="0">
                <a:solidFill>
                  <a:schemeClr val="accent2"/>
                </a:solidFill>
              </a:rPr>
              <a:t>НАРКОМАНІЯ</a:t>
            </a:r>
            <a:endParaRPr lang="ru-RU" b="1" dirty="0">
              <a:solidFill>
                <a:schemeClr val="accent2"/>
              </a:solidFill>
            </a:endParaRPr>
          </a:p>
        </p:txBody>
      </p:sp>
      <p:sp>
        <p:nvSpPr>
          <p:cNvPr id="6153" name="Text Box 9"/>
          <p:cNvSpPr txBox="1">
            <a:spLocks noChangeArrowheads="1"/>
          </p:cNvSpPr>
          <p:nvPr/>
        </p:nvSpPr>
        <p:spPr bwMode="auto">
          <a:xfrm>
            <a:off x="6948264" y="404664"/>
            <a:ext cx="1856662" cy="646331"/>
          </a:xfrm>
          <a:prstGeom prst="rect">
            <a:avLst/>
          </a:prstGeom>
          <a:noFill/>
          <a:ln w="9525">
            <a:noFill/>
            <a:miter lim="800000"/>
            <a:headEnd/>
            <a:tailEnd/>
          </a:ln>
          <a:effectLst/>
        </p:spPr>
        <p:txBody>
          <a:bodyPr wrap="none">
            <a:spAutoFit/>
          </a:bodyPr>
          <a:lstStyle/>
          <a:p>
            <a:r>
              <a:rPr lang="ru-RU" b="1" dirty="0">
                <a:solidFill>
                  <a:schemeClr val="accent2"/>
                </a:solidFill>
              </a:rPr>
              <a:t>ПРОПОГАНДА</a:t>
            </a:r>
          </a:p>
          <a:p>
            <a:r>
              <a:rPr lang="ru-RU" b="1" dirty="0">
                <a:solidFill>
                  <a:schemeClr val="accent2"/>
                </a:solidFill>
              </a:rPr>
              <a:t> </a:t>
            </a:r>
            <a:r>
              <a:rPr lang="ru-RU" b="1" dirty="0" smtClean="0">
                <a:solidFill>
                  <a:schemeClr val="accent2"/>
                </a:solidFill>
              </a:rPr>
              <a:t>НАСИЛЬСТВА</a:t>
            </a:r>
            <a:endParaRPr lang="ru-RU" b="1" dirty="0">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additive="base">
                                        <p:cTn id="7" dur="1000" fill="hold"/>
                                        <p:tgtEl>
                                          <p:spTgt spid="6148"/>
                                        </p:tgtEl>
                                        <p:attrNameLst>
                                          <p:attrName>ppt_x</p:attrName>
                                        </p:attrNameLst>
                                      </p:cBhvr>
                                      <p:tavLst>
                                        <p:tav tm="0">
                                          <p:val>
                                            <p:strVal val="#ppt_x"/>
                                          </p:val>
                                        </p:tav>
                                        <p:tav tm="100000">
                                          <p:val>
                                            <p:strVal val="#ppt_x"/>
                                          </p:val>
                                        </p:tav>
                                      </p:tavLst>
                                    </p:anim>
                                    <p:anim calcmode="lin" valueType="num">
                                      <p:cBhvr additive="base">
                                        <p:cTn id="8" dur="1000" fill="hold"/>
                                        <p:tgtEl>
                                          <p:spTgt spid="6148"/>
                                        </p:tgtEl>
                                        <p:attrNameLst>
                                          <p:attrName>ppt_y</p:attrName>
                                        </p:attrNameLst>
                                      </p:cBhvr>
                                      <p:tavLst>
                                        <p:tav tm="0">
                                          <p:val>
                                            <p:strVal val="1+#ppt_h/2"/>
                                          </p:val>
                                        </p:tav>
                                        <p:tav tm="100000">
                                          <p:val>
                                            <p:strVal val="#ppt_y"/>
                                          </p:val>
                                        </p:tav>
                                      </p:tavLst>
                                    </p:anim>
                                  </p:childTnLst>
                                </p:cTn>
                              </p:par>
                              <p:par>
                                <p:cTn id="9" presetID="7" presetClass="entr" presetSubtype="4" fill="hold" grpId="0" nodeType="withEffect">
                                  <p:stCondLst>
                                    <p:cond delay="0"/>
                                  </p:stCondLst>
                                  <p:childTnLst>
                                    <p:set>
                                      <p:cBhvr>
                                        <p:cTn id="10" dur="1" fill="hold">
                                          <p:stCondLst>
                                            <p:cond delay="0"/>
                                          </p:stCondLst>
                                        </p:cTn>
                                        <p:tgtEl>
                                          <p:spTgt spid="6151"/>
                                        </p:tgtEl>
                                        <p:attrNameLst>
                                          <p:attrName>style.visibility</p:attrName>
                                        </p:attrNameLst>
                                      </p:cBhvr>
                                      <p:to>
                                        <p:strVal val="visible"/>
                                      </p:to>
                                    </p:set>
                                    <p:anim calcmode="lin" valueType="num">
                                      <p:cBhvr additive="base">
                                        <p:cTn id="11" dur="1000" fill="hold"/>
                                        <p:tgtEl>
                                          <p:spTgt spid="6151"/>
                                        </p:tgtEl>
                                        <p:attrNameLst>
                                          <p:attrName>ppt_x</p:attrName>
                                        </p:attrNameLst>
                                      </p:cBhvr>
                                      <p:tavLst>
                                        <p:tav tm="0">
                                          <p:val>
                                            <p:strVal val="#ppt_x"/>
                                          </p:val>
                                        </p:tav>
                                        <p:tav tm="100000">
                                          <p:val>
                                            <p:strVal val="#ppt_x"/>
                                          </p:val>
                                        </p:tav>
                                      </p:tavLst>
                                    </p:anim>
                                    <p:anim calcmode="lin" valueType="num">
                                      <p:cBhvr additive="base">
                                        <p:cTn id="12" dur="1000" fill="hold"/>
                                        <p:tgtEl>
                                          <p:spTgt spid="6151"/>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7" presetClass="entr" presetSubtype="4" fill="hold" nodeType="clickEffect">
                                  <p:stCondLst>
                                    <p:cond delay="0"/>
                                  </p:stCondLst>
                                  <p:childTnLst>
                                    <p:set>
                                      <p:cBhvr>
                                        <p:cTn id="16" dur="1" fill="hold">
                                          <p:stCondLst>
                                            <p:cond delay="0"/>
                                          </p:stCondLst>
                                        </p:cTn>
                                        <p:tgtEl>
                                          <p:spTgt spid="6149"/>
                                        </p:tgtEl>
                                        <p:attrNameLst>
                                          <p:attrName>style.visibility</p:attrName>
                                        </p:attrNameLst>
                                      </p:cBhvr>
                                      <p:to>
                                        <p:strVal val="visible"/>
                                      </p:to>
                                    </p:set>
                                    <p:anim calcmode="lin" valueType="num">
                                      <p:cBhvr additive="base">
                                        <p:cTn id="17" dur="1000" fill="hold"/>
                                        <p:tgtEl>
                                          <p:spTgt spid="6149"/>
                                        </p:tgtEl>
                                        <p:attrNameLst>
                                          <p:attrName>ppt_x</p:attrName>
                                        </p:attrNameLst>
                                      </p:cBhvr>
                                      <p:tavLst>
                                        <p:tav tm="0">
                                          <p:val>
                                            <p:strVal val="#ppt_x"/>
                                          </p:val>
                                        </p:tav>
                                        <p:tav tm="100000">
                                          <p:val>
                                            <p:strVal val="#ppt_x"/>
                                          </p:val>
                                        </p:tav>
                                      </p:tavLst>
                                    </p:anim>
                                    <p:anim calcmode="lin" valueType="num">
                                      <p:cBhvr additive="base">
                                        <p:cTn id="18" dur="1000" fill="hold"/>
                                        <p:tgtEl>
                                          <p:spTgt spid="6149"/>
                                        </p:tgtEl>
                                        <p:attrNameLst>
                                          <p:attrName>ppt_y</p:attrName>
                                        </p:attrNameLst>
                                      </p:cBhvr>
                                      <p:tavLst>
                                        <p:tav tm="0">
                                          <p:val>
                                            <p:strVal val="1+#ppt_h/2"/>
                                          </p:val>
                                        </p:tav>
                                        <p:tav tm="100000">
                                          <p:val>
                                            <p:strVal val="#ppt_y"/>
                                          </p:val>
                                        </p:tav>
                                      </p:tavLst>
                                    </p:anim>
                                  </p:childTnLst>
                                </p:cTn>
                              </p:par>
                              <p:par>
                                <p:cTn id="19" presetID="7" presetClass="entr" presetSubtype="4" fill="hold" grpId="0" nodeType="withEffect">
                                  <p:stCondLst>
                                    <p:cond delay="0"/>
                                  </p:stCondLst>
                                  <p:childTnLst>
                                    <p:set>
                                      <p:cBhvr>
                                        <p:cTn id="20" dur="1" fill="hold">
                                          <p:stCondLst>
                                            <p:cond delay="0"/>
                                          </p:stCondLst>
                                        </p:cTn>
                                        <p:tgtEl>
                                          <p:spTgt spid="6152"/>
                                        </p:tgtEl>
                                        <p:attrNameLst>
                                          <p:attrName>style.visibility</p:attrName>
                                        </p:attrNameLst>
                                      </p:cBhvr>
                                      <p:to>
                                        <p:strVal val="visible"/>
                                      </p:to>
                                    </p:set>
                                    <p:anim calcmode="lin" valueType="num">
                                      <p:cBhvr additive="base">
                                        <p:cTn id="21" dur="1000" fill="hold"/>
                                        <p:tgtEl>
                                          <p:spTgt spid="6152"/>
                                        </p:tgtEl>
                                        <p:attrNameLst>
                                          <p:attrName>ppt_x</p:attrName>
                                        </p:attrNameLst>
                                      </p:cBhvr>
                                      <p:tavLst>
                                        <p:tav tm="0">
                                          <p:val>
                                            <p:strVal val="#ppt_x"/>
                                          </p:val>
                                        </p:tav>
                                        <p:tav tm="100000">
                                          <p:val>
                                            <p:strVal val="#ppt_x"/>
                                          </p:val>
                                        </p:tav>
                                      </p:tavLst>
                                    </p:anim>
                                    <p:anim calcmode="lin" valueType="num">
                                      <p:cBhvr additive="base">
                                        <p:cTn id="22" dur="1000" fill="hold"/>
                                        <p:tgtEl>
                                          <p:spTgt spid="6152"/>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7" presetClass="entr" presetSubtype="4" fill="hold" nodeType="clickEffect">
                                  <p:stCondLst>
                                    <p:cond delay="0"/>
                                  </p:stCondLst>
                                  <p:childTnLst>
                                    <p:set>
                                      <p:cBhvr>
                                        <p:cTn id="26" dur="1" fill="hold">
                                          <p:stCondLst>
                                            <p:cond delay="0"/>
                                          </p:stCondLst>
                                        </p:cTn>
                                        <p:tgtEl>
                                          <p:spTgt spid="6150"/>
                                        </p:tgtEl>
                                        <p:attrNameLst>
                                          <p:attrName>style.visibility</p:attrName>
                                        </p:attrNameLst>
                                      </p:cBhvr>
                                      <p:to>
                                        <p:strVal val="visible"/>
                                      </p:to>
                                    </p:set>
                                    <p:anim calcmode="lin" valueType="num">
                                      <p:cBhvr additive="base">
                                        <p:cTn id="27" dur="1000" fill="hold"/>
                                        <p:tgtEl>
                                          <p:spTgt spid="6150"/>
                                        </p:tgtEl>
                                        <p:attrNameLst>
                                          <p:attrName>ppt_x</p:attrName>
                                        </p:attrNameLst>
                                      </p:cBhvr>
                                      <p:tavLst>
                                        <p:tav tm="0">
                                          <p:val>
                                            <p:strVal val="#ppt_x"/>
                                          </p:val>
                                        </p:tav>
                                        <p:tav tm="100000">
                                          <p:val>
                                            <p:strVal val="#ppt_x"/>
                                          </p:val>
                                        </p:tav>
                                      </p:tavLst>
                                    </p:anim>
                                    <p:anim calcmode="lin" valueType="num">
                                      <p:cBhvr additive="base">
                                        <p:cTn id="28" dur="1000" fill="hold"/>
                                        <p:tgtEl>
                                          <p:spTgt spid="6150"/>
                                        </p:tgtEl>
                                        <p:attrNameLst>
                                          <p:attrName>ppt_y</p:attrName>
                                        </p:attrNameLst>
                                      </p:cBhvr>
                                      <p:tavLst>
                                        <p:tav tm="0">
                                          <p:val>
                                            <p:strVal val="1+#ppt_h/2"/>
                                          </p:val>
                                        </p:tav>
                                        <p:tav tm="100000">
                                          <p:val>
                                            <p:strVal val="#ppt_y"/>
                                          </p:val>
                                        </p:tav>
                                      </p:tavLst>
                                    </p:anim>
                                  </p:childTnLst>
                                </p:cTn>
                              </p:par>
                              <p:par>
                                <p:cTn id="29" presetID="7" presetClass="entr" presetSubtype="4" fill="hold" grpId="0" nodeType="withEffect">
                                  <p:stCondLst>
                                    <p:cond delay="0"/>
                                  </p:stCondLst>
                                  <p:childTnLst>
                                    <p:set>
                                      <p:cBhvr>
                                        <p:cTn id="30" dur="1" fill="hold">
                                          <p:stCondLst>
                                            <p:cond delay="0"/>
                                          </p:stCondLst>
                                        </p:cTn>
                                        <p:tgtEl>
                                          <p:spTgt spid="6153"/>
                                        </p:tgtEl>
                                        <p:attrNameLst>
                                          <p:attrName>style.visibility</p:attrName>
                                        </p:attrNameLst>
                                      </p:cBhvr>
                                      <p:to>
                                        <p:strVal val="visible"/>
                                      </p:to>
                                    </p:set>
                                    <p:anim calcmode="lin" valueType="num">
                                      <p:cBhvr additive="base">
                                        <p:cTn id="31" dur="1000" fill="hold"/>
                                        <p:tgtEl>
                                          <p:spTgt spid="6153"/>
                                        </p:tgtEl>
                                        <p:attrNameLst>
                                          <p:attrName>ppt_x</p:attrName>
                                        </p:attrNameLst>
                                      </p:cBhvr>
                                      <p:tavLst>
                                        <p:tav tm="0">
                                          <p:val>
                                            <p:strVal val="#ppt_x"/>
                                          </p:val>
                                        </p:tav>
                                        <p:tav tm="100000">
                                          <p:val>
                                            <p:strVal val="#ppt_x"/>
                                          </p:val>
                                        </p:tav>
                                      </p:tavLst>
                                    </p:anim>
                                    <p:anim calcmode="lin" valueType="num">
                                      <p:cBhvr additive="base">
                                        <p:cTn id="32" dur="1000" fill="hold"/>
                                        <p:tgtEl>
                                          <p:spTgt spid="61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 grpId="0"/>
      <p:bldP spid="6152" grpId="0"/>
      <p:bldP spid="615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Багетная рамка 1"/>
          <p:cNvSpPr/>
          <p:nvPr/>
        </p:nvSpPr>
        <p:spPr>
          <a:xfrm>
            <a:off x="0" y="0"/>
            <a:ext cx="9144000" cy="6858000"/>
          </a:xfrm>
          <a:prstGeom prst="bevel">
            <a:avLst>
              <a:gd name="adj" fmla="val 4295"/>
            </a:avLst>
          </a:prstGeom>
          <a:noFill/>
          <a:ln w="85725" cmpd="tri">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 name="Picture 10" descr="http://obzorcasino.org/Image/BigImage/cubik.gif"/>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51520" y="476672"/>
            <a:ext cx="744562" cy="792088"/>
          </a:xfrm>
          <a:prstGeom prst="rect">
            <a:avLst/>
          </a:prstGeom>
          <a:noFill/>
        </p:spPr>
      </p:pic>
      <p:pic>
        <p:nvPicPr>
          <p:cNvPr id="4" name="Picture 10" descr="http://obzorcasino.org/Image/BigImage/cubik.gif"/>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6736293">
            <a:off x="674085" y="502661"/>
            <a:ext cx="740281" cy="787533"/>
          </a:xfrm>
          <a:prstGeom prst="rect">
            <a:avLst/>
          </a:prstGeom>
          <a:noFill/>
        </p:spPr>
      </p:pic>
      <p:pic>
        <p:nvPicPr>
          <p:cNvPr id="5" name="Рисунок 4"/>
          <p:cNvPicPr/>
          <p:nvPr/>
        </p:nvPicPr>
        <p:blipFill>
          <a:blip r:embed="rId3" cstate="print"/>
          <a:srcRect/>
          <a:stretch>
            <a:fillRect/>
          </a:stretch>
        </p:blipFill>
        <p:spPr bwMode="auto">
          <a:xfrm>
            <a:off x="395536" y="2420888"/>
            <a:ext cx="5832648" cy="3987527"/>
          </a:xfrm>
          <a:prstGeom prst="rect">
            <a:avLst/>
          </a:prstGeom>
          <a:noFill/>
          <a:ln w="9525">
            <a:noFill/>
            <a:miter lim="800000"/>
            <a:headEnd/>
            <a:tailEnd/>
          </a:ln>
        </p:spPr>
      </p:pic>
      <p:sp>
        <p:nvSpPr>
          <p:cNvPr id="6" name="Прямоугольник 5"/>
          <p:cNvSpPr/>
          <p:nvPr/>
        </p:nvSpPr>
        <p:spPr>
          <a:xfrm>
            <a:off x="1547664" y="1700808"/>
            <a:ext cx="2738250" cy="923330"/>
          </a:xfrm>
          <a:prstGeom prst="rect">
            <a:avLst/>
          </a:prstGeom>
          <a:noFill/>
        </p:spPr>
        <p:txBody>
          <a:bodyPr wrap="none" lIns="91440" tIns="45720" rIns="91440" bIns="45720">
            <a:spAutoFit/>
          </a:bodyPr>
          <a:lstStyle/>
          <a:p>
            <a:pPr algn="ctr"/>
            <a:r>
              <a:rPr lang="uk-UA"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itchFamily="34" charset="0"/>
              </a:rPr>
              <a:t>АЗАРТ</a:t>
            </a: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itchFamily="34" charset="0"/>
            </a:endParaRPr>
          </a:p>
        </p:txBody>
      </p:sp>
      <p:sp>
        <p:nvSpPr>
          <p:cNvPr id="65537" name="Rectangle 1"/>
          <p:cNvSpPr>
            <a:spLocks noChangeArrowheads="1"/>
          </p:cNvSpPr>
          <p:nvPr/>
        </p:nvSpPr>
        <p:spPr bwMode="auto">
          <a:xfrm>
            <a:off x="5292080" y="476672"/>
            <a:ext cx="3563888"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tabLst/>
            </a:pPr>
            <a:r>
              <a:rPr kumimoji="0" lang="uk-UA" sz="2400" b="1" i="0" u="none" strike="noStrike" cap="none" normalizeH="0" baseline="0" dirty="0" smtClean="0">
                <a:ln>
                  <a:noFill/>
                </a:ln>
                <a:solidFill>
                  <a:schemeClr val="accent2">
                    <a:lumMod val="50000"/>
                  </a:schemeClr>
                </a:solidFill>
                <a:effectLst/>
                <a:latin typeface="Monotype Corsiva" pitchFamily="66" charset="0"/>
                <a:ea typeface="Arial Unicode MS" pitchFamily="34" charset="-128"/>
                <a:cs typeface="Times New Roman" pitchFamily="18" charset="0"/>
              </a:rPr>
              <a:t>Науку цю у давнину </a:t>
            </a:r>
          </a:p>
          <a:p>
            <a:pPr marL="0" marR="0" lvl="0" indent="228600" algn="l" defTabSz="914400" rtl="0" eaLnBrk="1" fontAlgn="base" latinLnBrk="0" hangingPunct="1">
              <a:lnSpc>
                <a:spcPct val="100000"/>
              </a:lnSpc>
              <a:spcBef>
                <a:spcPct val="0"/>
              </a:spcBef>
              <a:spcAft>
                <a:spcPct val="0"/>
              </a:spcAft>
              <a:buClrTx/>
              <a:buSzTx/>
              <a:buFontTx/>
              <a:buNone/>
              <a:tabLst/>
            </a:pPr>
            <a:r>
              <a:rPr kumimoji="0" lang="uk-UA" sz="2400" b="1" i="0" u="none" strike="noStrike" cap="none" normalizeH="0" baseline="0" dirty="0" smtClean="0">
                <a:ln>
                  <a:noFill/>
                </a:ln>
                <a:solidFill>
                  <a:schemeClr val="accent2">
                    <a:lumMod val="50000"/>
                  </a:schemeClr>
                </a:solidFill>
                <a:effectLst/>
                <a:latin typeface="Monotype Corsiva" pitchFamily="66" charset="0"/>
                <a:ea typeface="Arial Unicode MS" pitchFamily="34" charset="-128"/>
                <a:cs typeface="Times New Roman" pitchFamily="18" charset="0"/>
              </a:rPr>
              <a:t>З азартних ігор починали.</a:t>
            </a:r>
            <a:endParaRPr kumimoji="0" lang="ru-RU" sz="2400" b="1" i="0" u="none" strike="noStrike" cap="none" normalizeH="0" baseline="0" dirty="0" smtClean="0">
              <a:ln>
                <a:noFill/>
              </a:ln>
              <a:solidFill>
                <a:schemeClr val="accent2">
                  <a:lumMod val="50000"/>
                </a:schemeClr>
              </a:solidFill>
              <a:effectLst/>
              <a:latin typeface="Monotype Corsiva" pitchFamily="66"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uk-UA" sz="2400" b="1" i="0" u="none" strike="noStrike" cap="none" normalizeH="0" baseline="0" dirty="0" smtClean="0">
                <a:ln>
                  <a:noFill/>
                </a:ln>
                <a:solidFill>
                  <a:schemeClr val="accent2">
                    <a:lumMod val="50000"/>
                  </a:schemeClr>
                </a:solidFill>
                <a:effectLst/>
                <a:latin typeface="Monotype Corsiva" pitchFamily="66" charset="0"/>
                <a:ea typeface="Arial Unicode MS" pitchFamily="34" charset="-128"/>
                <a:cs typeface="Times New Roman" pitchFamily="18" charset="0"/>
              </a:rPr>
              <a:t>Віками потім розвивали</a:t>
            </a:r>
            <a:endParaRPr kumimoji="0" lang="ru-RU" sz="2400" b="1" i="0" u="none" strike="noStrike" cap="none" normalizeH="0" baseline="0" dirty="0" smtClean="0">
              <a:ln>
                <a:noFill/>
              </a:ln>
              <a:solidFill>
                <a:schemeClr val="accent2">
                  <a:lumMod val="50000"/>
                </a:schemeClr>
              </a:solidFill>
              <a:effectLst/>
              <a:latin typeface="Monotype Corsiva" pitchFamily="66"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uk-UA" sz="2400" b="1" i="0" u="none" strike="noStrike" cap="none" normalizeH="0" baseline="0" dirty="0" smtClean="0">
                <a:ln>
                  <a:noFill/>
                </a:ln>
                <a:solidFill>
                  <a:schemeClr val="accent2">
                    <a:lumMod val="50000"/>
                  </a:schemeClr>
                </a:solidFill>
                <a:effectLst/>
                <a:latin typeface="Monotype Corsiva" pitchFamily="66" charset="0"/>
                <a:ea typeface="Arial Unicode MS" pitchFamily="34" charset="-128"/>
                <a:cs typeface="Times New Roman" pitchFamily="18" charset="0"/>
              </a:rPr>
              <a:t>Розумні люди на Землі,</a:t>
            </a:r>
            <a:endParaRPr kumimoji="0" lang="ru-RU" sz="2400" b="1" i="0" u="none" strike="noStrike" cap="none" normalizeH="0" baseline="0" dirty="0" smtClean="0">
              <a:ln>
                <a:noFill/>
              </a:ln>
              <a:solidFill>
                <a:schemeClr val="accent2">
                  <a:lumMod val="50000"/>
                </a:schemeClr>
              </a:solidFill>
              <a:effectLst/>
              <a:latin typeface="Monotype Corsiva" pitchFamily="66"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uk-UA" sz="2400" b="1" i="0" u="none" strike="noStrike" cap="none" normalizeH="0" baseline="0" dirty="0" smtClean="0">
                <a:ln>
                  <a:noFill/>
                </a:ln>
                <a:solidFill>
                  <a:schemeClr val="accent2">
                    <a:lumMod val="50000"/>
                  </a:schemeClr>
                </a:solidFill>
                <a:effectLst/>
                <a:latin typeface="Monotype Corsiva" pitchFamily="66" charset="0"/>
                <a:ea typeface="Arial Unicode MS" pitchFamily="34" charset="-128"/>
                <a:cs typeface="Times New Roman" pitchFamily="18" charset="0"/>
              </a:rPr>
              <a:t>Щоб ви її застосували.</a:t>
            </a:r>
            <a:endParaRPr kumimoji="0" lang="uk-UA" sz="2400" b="1" i="0" u="none" strike="noStrike" cap="none" normalizeH="0" baseline="0" dirty="0" smtClean="0">
              <a:ln>
                <a:noFill/>
              </a:ln>
              <a:solidFill>
                <a:schemeClr val="accent2">
                  <a:lumMod val="50000"/>
                </a:schemeClr>
              </a:solidFill>
              <a:effectLst/>
              <a:latin typeface="Monotype Corsiva" pitchFamily="66" charset="0"/>
            </a:endParaRPr>
          </a:p>
        </p:txBody>
      </p:sp>
      <p:sp>
        <p:nvSpPr>
          <p:cNvPr id="10" name="Багетная рамка 9"/>
          <p:cNvSpPr/>
          <p:nvPr/>
        </p:nvSpPr>
        <p:spPr>
          <a:xfrm>
            <a:off x="152400" y="152400"/>
            <a:ext cx="9144000" cy="6858000"/>
          </a:xfrm>
          <a:prstGeom prst="bevel">
            <a:avLst>
              <a:gd name="adj" fmla="val 4295"/>
            </a:avLst>
          </a:prstGeom>
          <a:noFill/>
          <a:ln w="85725" cmpd="tri">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843808" y="1412776"/>
            <a:ext cx="5770984" cy="2650306"/>
          </a:xfrm>
        </p:spPr>
        <p:txBody>
          <a:bodyPr>
            <a:normAutofit fontScale="90000"/>
          </a:bodyPr>
          <a:lstStyle/>
          <a:p>
            <a:r>
              <a:rPr lang="uk-UA" sz="4000" b="1" dirty="0" smtClean="0"/>
              <a:t>Але там немає ще однієї            вади</a:t>
            </a:r>
            <a:r>
              <a:rPr lang="ru-RU" sz="4000" b="1" dirty="0" smtClean="0"/>
              <a:t> – 13-тої.</a:t>
            </a:r>
            <a:br>
              <a:rPr lang="ru-RU" sz="4000" b="1" dirty="0" smtClean="0"/>
            </a:br>
            <a:r>
              <a:rPr lang="ru-RU" sz="4000" b="1" dirty="0" smtClean="0"/>
              <a:t>Як </a:t>
            </a:r>
            <a:r>
              <a:rPr lang="ru-RU" sz="4000" b="1" dirty="0" err="1" smtClean="0"/>
              <a:t>ви</a:t>
            </a:r>
            <a:r>
              <a:rPr lang="ru-RU" sz="4000" b="1" dirty="0" smtClean="0"/>
              <a:t> </a:t>
            </a:r>
            <a:r>
              <a:rPr lang="ru-RU" sz="4000" b="1" dirty="0" err="1" smtClean="0"/>
              <a:t>гадаєте</a:t>
            </a:r>
            <a:r>
              <a:rPr lang="ru-RU" sz="4000" b="1" dirty="0" smtClean="0"/>
              <a:t> </a:t>
            </a:r>
            <a:r>
              <a:rPr lang="ru-RU" sz="4000" b="1" dirty="0" err="1" smtClean="0"/>
              <a:t>якої</a:t>
            </a:r>
            <a:r>
              <a:rPr lang="ru-RU" sz="4000" b="1" dirty="0" smtClean="0"/>
              <a:t>?</a:t>
            </a:r>
            <a:r>
              <a:rPr lang="ru-RU" sz="4000" dirty="0" smtClean="0"/>
              <a:t> </a:t>
            </a:r>
            <a:br>
              <a:rPr lang="ru-RU" sz="4000" dirty="0" smtClean="0"/>
            </a:br>
            <a:r>
              <a:rPr lang="ru-RU" b="1" dirty="0" smtClean="0">
                <a:solidFill>
                  <a:srgbClr val="990033"/>
                </a:solidFill>
              </a:rPr>
              <a:t>13-та</a:t>
            </a:r>
            <a:r>
              <a:rPr lang="ru-RU" sz="4000" b="1" dirty="0" smtClean="0">
                <a:solidFill>
                  <a:srgbClr val="990033"/>
                </a:solidFill>
              </a:rPr>
              <a:t> ВАДА СВІТУ ДОРОСЛИХ:</a:t>
            </a:r>
            <a:endParaRPr lang="ru-RU" sz="4000" b="1" dirty="0">
              <a:solidFill>
                <a:srgbClr val="990033"/>
              </a:solidFill>
            </a:endParaRPr>
          </a:p>
        </p:txBody>
      </p:sp>
      <p:sp>
        <p:nvSpPr>
          <p:cNvPr id="7173" name="WordArt 5"/>
          <p:cNvSpPr>
            <a:spLocks noChangeArrowheads="1" noChangeShapeType="1" noTextEdit="1"/>
          </p:cNvSpPr>
          <p:nvPr/>
        </p:nvSpPr>
        <p:spPr bwMode="auto">
          <a:xfrm>
            <a:off x="179512" y="0"/>
            <a:ext cx="2566988" cy="3744913"/>
          </a:xfrm>
          <a:prstGeom prst="rect">
            <a:avLst/>
          </a:prstGeom>
        </p:spPr>
        <p:txBody>
          <a:bodyPr wrap="none" fromWordArt="1">
            <a:prstTxWarp prst="textPlain">
              <a:avLst>
                <a:gd name="adj" fmla="val 50000"/>
              </a:avLst>
            </a:prstTxWarp>
            <a:scene3d>
              <a:camera prst="legacyPerspectiveFront">
                <a:rot lat="20519999" lon="1080000" rev="0"/>
              </a:camera>
              <a:lightRig rig="legacyHarsh2" dir="b"/>
            </a:scene3d>
            <a:sp3d extrusionH="430200" prstMaterial="legacyMatte">
              <a:extrusionClr>
                <a:srgbClr val="FF6600"/>
              </a:extrusionClr>
            </a:sp3d>
          </a:bodyPr>
          <a:lstStyle/>
          <a:p>
            <a:pPr algn="ctr"/>
            <a:r>
              <a:rPr lang="ru-RU" sz="3600" b="1" kern="10" dirty="0">
                <a:ln w="9525">
                  <a:round/>
                  <a:headEnd/>
                  <a:tailEnd/>
                </a:ln>
                <a:gradFill rotWithShape="0">
                  <a:gsLst>
                    <a:gs pos="0">
                      <a:srgbClr val="FFE701"/>
                    </a:gs>
                    <a:gs pos="100000">
                      <a:srgbClr val="FE3E02"/>
                    </a:gs>
                  </a:gsLst>
                  <a:lin ang="5400000" scaled="1"/>
                </a:gradFill>
                <a:latin typeface="Georgia"/>
              </a:rPr>
              <a:t>?</a:t>
            </a:r>
          </a:p>
        </p:txBody>
      </p:sp>
      <p:sp>
        <p:nvSpPr>
          <p:cNvPr id="4" name="Прямоугольник 3"/>
          <p:cNvSpPr/>
          <p:nvPr/>
        </p:nvSpPr>
        <p:spPr>
          <a:xfrm rot="20336788">
            <a:off x="4239462" y="4430724"/>
            <a:ext cx="4144917" cy="923330"/>
          </a:xfrm>
          <a:prstGeom prst="rect">
            <a:avLst/>
          </a:prstGeom>
          <a:noFill/>
        </p:spPr>
        <p:txBody>
          <a:bodyPr wrap="none" lIns="91440" tIns="45720" rIns="91440" bIns="45720">
            <a:spAutoFit/>
          </a:bodyPr>
          <a:lstStyle/>
          <a:p>
            <a:pPr algn="ctr"/>
            <a:r>
              <a:rPr lang="uk-UA"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АЗАРТНІ ІГРИ</a:t>
            </a: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443541" y="332656"/>
            <a:ext cx="8160907" cy="612068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http://obzorcasino.org/Image/BigImage/cubik.gif"/>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51520" y="476672"/>
            <a:ext cx="744562" cy="792088"/>
          </a:xfrm>
          <a:prstGeom prst="rect">
            <a:avLst/>
          </a:prstGeom>
          <a:noFill/>
        </p:spPr>
      </p:pic>
      <p:pic>
        <p:nvPicPr>
          <p:cNvPr id="3" name="Picture 10" descr="http://obzorcasino.org/Image/BigImage/cubik.gif"/>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6736293">
            <a:off x="674085" y="502661"/>
            <a:ext cx="740281" cy="787533"/>
          </a:xfrm>
          <a:prstGeom prst="rect">
            <a:avLst/>
          </a:prstGeom>
          <a:noFill/>
        </p:spPr>
      </p:pic>
      <p:sp>
        <p:nvSpPr>
          <p:cNvPr id="5" name="Багетная рамка 4"/>
          <p:cNvSpPr/>
          <p:nvPr/>
        </p:nvSpPr>
        <p:spPr>
          <a:xfrm>
            <a:off x="0" y="0"/>
            <a:ext cx="9144000" cy="6858000"/>
          </a:xfrm>
          <a:prstGeom prst="bevel">
            <a:avLst>
              <a:gd name="adj" fmla="val 4295"/>
            </a:avLst>
          </a:prstGeom>
          <a:noFill/>
          <a:ln w="85725" cmpd="tri">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p:cNvSpPr/>
          <p:nvPr/>
        </p:nvSpPr>
        <p:spPr>
          <a:xfrm rot="19716711">
            <a:off x="1176363" y="2967335"/>
            <a:ext cx="6791283" cy="1107996"/>
          </a:xfrm>
          <a:prstGeom prst="rect">
            <a:avLst/>
          </a:prstGeom>
          <a:noFill/>
        </p:spPr>
        <p:txBody>
          <a:bodyPr wrap="none" lIns="91440" tIns="45720" rIns="91440" bIns="45720">
            <a:spAutoFit/>
          </a:bodyPr>
          <a:lstStyle/>
          <a:p>
            <a:pPr algn="ctr"/>
            <a:r>
              <a:rPr lang="uk-UA" sz="66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ДЯКУЮ ЗА УВАГУ!</a:t>
            </a:r>
            <a:endParaRPr lang="ru-RU" sz="66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074" name="Picture 4" descr="1-web"/>
          <p:cNvPicPr>
            <a:picLocks noGrp="1" noChangeAspect="1" noChangeArrowheads="1"/>
          </p:cNvPicPr>
          <p:nvPr>
            <p:ph type="title" idx="4294967295"/>
          </p:nvPr>
        </p:nvPicPr>
        <p:blipFill>
          <a:blip r:embed="rId2" cstate="print"/>
          <a:srcRect/>
          <a:stretch>
            <a:fillRect/>
          </a:stretch>
        </p:blipFill>
        <p:spPr>
          <a:xfrm>
            <a:off x="395536" y="404664"/>
            <a:ext cx="1907704" cy="1346474"/>
          </a:xfrm>
          <a:noFill/>
        </p:spPr>
      </p:pic>
      <p:sp>
        <p:nvSpPr>
          <p:cNvPr id="4099" name="WordArt 5"/>
          <p:cNvSpPr>
            <a:spLocks noChangeArrowheads="1" noChangeShapeType="1" noTextEdit="1"/>
          </p:cNvSpPr>
          <p:nvPr/>
        </p:nvSpPr>
        <p:spPr bwMode="auto">
          <a:xfrm>
            <a:off x="1115616" y="1828800"/>
            <a:ext cx="6984776" cy="1866900"/>
          </a:xfrm>
          <a:prstGeom prst="rect">
            <a:avLst/>
          </a:prstGeom>
        </p:spPr>
        <p:txBody>
          <a:bodyPr wrap="none" fromWordArt="1">
            <a:prstTxWarp prst="textFadeUp">
              <a:avLst>
                <a:gd name="adj" fmla="val 9991"/>
              </a:avLst>
            </a:prstTxWarp>
          </a:bodyPr>
          <a:lstStyle/>
          <a:p>
            <a:pPr algn="ctr"/>
            <a:r>
              <a:rPr lang="ru-RU" sz="3600" kern="10" dirty="0" err="1">
                <a:ln w="12700">
                  <a:solidFill>
                    <a:srgbClr val="B2B2B2"/>
                  </a:solidFill>
                  <a:round/>
                  <a:headEnd/>
                  <a:tailEnd/>
                </a:ln>
                <a:gradFill rotWithShape="1">
                  <a:gsLst>
                    <a:gs pos="0">
                      <a:srgbClr val="520402"/>
                    </a:gs>
                    <a:gs pos="100000">
                      <a:srgbClr val="FFCC00"/>
                    </a:gs>
                  </a:gsLst>
                  <a:lin ang="5400000" scaled="1"/>
                </a:gradFill>
                <a:effectLst>
                  <a:outerShdw dist="35921" dir="2700000" sy="50000" rotWithShape="0">
                    <a:srgbClr val="875B0D">
                      <a:alpha val="70000"/>
                    </a:srgbClr>
                  </a:outerShdw>
                </a:effectLst>
                <a:latin typeface="Arial"/>
                <a:cs typeface="Arial"/>
              </a:rPr>
              <a:t>Математичний</a:t>
            </a:r>
            <a:r>
              <a:rPr lang="ru-RU" sz="3600" kern="10" dirty="0">
                <a:ln w="12700">
                  <a:solidFill>
                    <a:srgbClr val="B2B2B2"/>
                  </a:solidFill>
                  <a:round/>
                  <a:headEnd/>
                  <a:tailEnd/>
                </a:ln>
                <a:gradFill rotWithShape="1">
                  <a:gsLst>
                    <a:gs pos="0">
                      <a:srgbClr val="520402"/>
                    </a:gs>
                    <a:gs pos="100000">
                      <a:srgbClr val="FFCC00"/>
                    </a:gs>
                  </a:gsLst>
                  <a:lin ang="5400000" scaled="1"/>
                </a:gradFill>
                <a:effectLst>
                  <a:outerShdw dist="35921" dir="2700000" sy="50000" rotWithShape="0">
                    <a:srgbClr val="875B0D">
                      <a:alpha val="70000"/>
                    </a:srgbClr>
                  </a:outerShdw>
                </a:effectLst>
                <a:latin typeface="Arial"/>
                <a:cs typeface="Arial"/>
              </a:rPr>
              <a:t> </a:t>
            </a:r>
            <a:r>
              <a:rPr lang="ru-RU" sz="3600" kern="10" dirty="0" err="1">
                <a:ln w="12700">
                  <a:solidFill>
                    <a:srgbClr val="B2B2B2"/>
                  </a:solidFill>
                  <a:round/>
                  <a:headEnd/>
                  <a:tailEnd/>
                </a:ln>
                <a:gradFill rotWithShape="1">
                  <a:gsLst>
                    <a:gs pos="0">
                      <a:srgbClr val="520402"/>
                    </a:gs>
                    <a:gs pos="100000">
                      <a:srgbClr val="FFCC00"/>
                    </a:gs>
                  </a:gsLst>
                  <a:lin ang="5400000" scaled="1"/>
                </a:gradFill>
                <a:effectLst>
                  <a:outerShdw dist="35921" dir="2700000" sy="50000" rotWithShape="0">
                    <a:srgbClr val="875B0D">
                      <a:alpha val="70000"/>
                    </a:srgbClr>
                  </a:outerShdw>
                </a:effectLst>
                <a:latin typeface="Arial"/>
                <a:cs typeface="Arial"/>
              </a:rPr>
              <a:t>аналіз</a:t>
            </a:r>
            <a:r>
              <a:rPr lang="ru-RU" sz="3600" kern="10" dirty="0">
                <a:ln w="12700">
                  <a:solidFill>
                    <a:srgbClr val="B2B2B2"/>
                  </a:solidFill>
                  <a:round/>
                  <a:headEnd/>
                  <a:tailEnd/>
                </a:ln>
                <a:gradFill rotWithShape="1">
                  <a:gsLst>
                    <a:gs pos="0">
                      <a:srgbClr val="520402"/>
                    </a:gs>
                    <a:gs pos="100000">
                      <a:srgbClr val="FFCC00"/>
                    </a:gs>
                  </a:gsLst>
                  <a:lin ang="5400000" scaled="1"/>
                </a:gradFill>
                <a:effectLst>
                  <a:outerShdw dist="35921" dir="2700000" sy="50000" rotWithShape="0">
                    <a:srgbClr val="875B0D">
                      <a:alpha val="70000"/>
                    </a:srgbClr>
                  </a:outerShdw>
                </a:effectLst>
                <a:latin typeface="Arial"/>
                <a:cs typeface="Arial"/>
              </a:rPr>
              <a:t> </a:t>
            </a:r>
          </a:p>
        </p:txBody>
      </p:sp>
      <p:sp>
        <p:nvSpPr>
          <p:cNvPr id="26630" name="WordArt 6"/>
          <p:cNvSpPr>
            <a:spLocks noChangeArrowheads="1" noChangeShapeType="1" noTextEdit="1"/>
          </p:cNvSpPr>
          <p:nvPr/>
        </p:nvSpPr>
        <p:spPr bwMode="auto">
          <a:xfrm>
            <a:off x="611560" y="3962400"/>
            <a:ext cx="7560840" cy="2130896"/>
          </a:xfrm>
          <a:prstGeom prst="rect">
            <a:avLst/>
          </a:prstGeom>
        </p:spPr>
        <p:txBody>
          <a:bodyPr wrap="none" fromWordArt="1">
            <a:prstTxWarp prst="textDeflate">
              <a:avLst>
                <a:gd name="adj" fmla="val 26227"/>
              </a:avLst>
            </a:prstTxWarp>
          </a:bodyPr>
          <a:lstStyle/>
          <a:p>
            <a:pPr algn="ctr"/>
            <a:r>
              <a:rPr lang="ru-RU" sz="3600" kern="10" dirty="0" err="1">
                <a:ln w="9525">
                  <a:solidFill>
                    <a:srgbClr val="000000"/>
                  </a:solidFill>
                  <a:round/>
                  <a:headEnd/>
                  <a:tailEnd/>
                </a:ln>
                <a:solidFill>
                  <a:srgbClr val="000000"/>
                </a:solidFill>
                <a:latin typeface="Impact"/>
              </a:rPr>
              <a:t>азартних</a:t>
            </a:r>
            <a:r>
              <a:rPr lang="ru-RU" sz="3600" kern="10" dirty="0">
                <a:ln w="9525">
                  <a:solidFill>
                    <a:srgbClr val="000000"/>
                  </a:solidFill>
                  <a:round/>
                  <a:headEnd/>
                  <a:tailEnd/>
                </a:ln>
                <a:solidFill>
                  <a:srgbClr val="000000"/>
                </a:solidFill>
                <a:latin typeface="Impact"/>
              </a:rPr>
              <a:t> </a:t>
            </a:r>
            <a:r>
              <a:rPr lang="ru-RU" sz="3600" kern="10" dirty="0" err="1">
                <a:ln w="9525">
                  <a:solidFill>
                    <a:srgbClr val="000000"/>
                  </a:solidFill>
                  <a:round/>
                  <a:headEnd/>
                  <a:tailEnd/>
                </a:ln>
                <a:solidFill>
                  <a:srgbClr val="000000"/>
                </a:solidFill>
                <a:latin typeface="Impact"/>
              </a:rPr>
              <a:t>ігор</a:t>
            </a:r>
            <a:endParaRPr lang="ru-RU" sz="3600" kern="10" dirty="0">
              <a:ln w="9525">
                <a:solidFill>
                  <a:srgbClr val="000000"/>
                </a:solidFill>
                <a:round/>
                <a:headEnd/>
                <a:tailEnd/>
              </a:ln>
              <a:solidFill>
                <a:srgbClr val="000000"/>
              </a:solidFill>
              <a:latin typeface="Impact"/>
            </a:endParaRPr>
          </a:p>
        </p:txBody>
      </p:sp>
      <p:sp>
        <p:nvSpPr>
          <p:cNvPr id="3077" name="Прямоугольник 4"/>
          <p:cNvSpPr>
            <a:spLocks noChangeArrowheads="1"/>
          </p:cNvSpPr>
          <p:nvPr/>
        </p:nvSpPr>
        <p:spPr bwMode="auto">
          <a:xfrm>
            <a:off x="6516216" y="692696"/>
            <a:ext cx="2346176" cy="923925"/>
          </a:xfrm>
          <a:prstGeom prst="rect">
            <a:avLst/>
          </a:prstGeom>
          <a:noFill/>
          <a:ln w="9525">
            <a:noFill/>
            <a:miter lim="800000"/>
            <a:headEnd/>
            <a:tailEnd/>
          </a:ln>
        </p:spPr>
        <p:txBody>
          <a:bodyPr wrap="square">
            <a:spAutoFit/>
          </a:bodyPr>
          <a:lstStyle/>
          <a:p>
            <a:pPr>
              <a:buFont typeface="Wingdings" pitchFamily="2" charset="2"/>
              <a:buNone/>
            </a:pPr>
            <a:r>
              <a:rPr lang="uk-UA" b="1" dirty="0" smtClean="0">
                <a:solidFill>
                  <a:srgbClr val="003399"/>
                </a:solidFill>
              </a:rPr>
              <a:t>Проект</a:t>
            </a:r>
            <a:endParaRPr lang="uk-UA" b="1" dirty="0">
              <a:solidFill>
                <a:srgbClr val="003399"/>
              </a:solidFill>
            </a:endParaRPr>
          </a:p>
          <a:p>
            <a:pPr>
              <a:buFont typeface="Wingdings" pitchFamily="2" charset="2"/>
              <a:buNone/>
            </a:pPr>
            <a:r>
              <a:rPr lang="uk-UA" b="1" dirty="0">
                <a:solidFill>
                  <a:srgbClr val="003399"/>
                </a:solidFill>
              </a:rPr>
              <a:t>учениці 11 класу</a:t>
            </a:r>
          </a:p>
          <a:p>
            <a:pPr>
              <a:buFont typeface="Wingdings" pitchFamily="2" charset="2"/>
              <a:buNone/>
            </a:pPr>
            <a:r>
              <a:rPr lang="uk-UA" b="1" dirty="0" err="1">
                <a:solidFill>
                  <a:srgbClr val="003399"/>
                </a:solidFill>
              </a:rPr>
              <a:t>Ніколенко</a:t>
            </a:r>
            <a:r>
              <a:rPr lang="uk-UA" b="1" dirty="0">
                <a:solidFill>
                  <a:srgbClr val="003399"/>
                </a:solidFill>
              </a:rPr>
              <a:t> Оксани</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wipe(down)">
                                      <p:cBhvr>
                                        <p:cTn id="7" dur="500"/>
                                        <p:tgtEl>
                                          <p:spTgt spid="4099"/>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iterate type="lt">
                                    <p:tmPct val="5000"/>
                                  </p:iterate>
                                  <p:childTnLst>
                                    <p:set>
                                      <p:cBhvr>
                                        <p:cTn id="11" dur="1" fill="hold">
                                          <p:stCondLst>
                                            <p:cond delay="0"/>
                                          </p:stCondLst>
                                        </p:cTn>
                                        <p:tgtEl>
                                          <p:spTgt spid="26630"/>
                                        </p:tgtEl>
                                        <p:attrNameLst>
                                          <p:attrName>style.visibility</p:attrName>
                                        </p:attrNameLst>
                                      </p:cBhvr>
                                      <p:to>
                                        <p:strVal val="visible"/>
                                      </p:to>
                                    </p:set>
                                    <p:anim calcmode="lin" valueType="num">
                                      <p:cBhvr>
                                        <p:cTn id="12" dur="1000" fill="hold"/>
                                        <p:tgtEl>
                                          <p:spTgt spid="26630"/>
                                        </p:tgtEl>
                                        <p:attrNameLst>
                                          <p:attrName>ppt_w</p:attrName>
                                        </p:attrNameLst>
                                      </p:cBhvr>
                                      <p:tavLst>
                                        <p:tav tm="0">
                                          <p:val>
                                            <p:fltVal val="0"/>
                                          </p:val>
                                        </p:tav>
                                        <p:tav tm="100000">
                                          <p:val>
                                            <p:strVal val="#ppt_w"/>
                                          </p:val>
                                        </p:tav>
                                      </p:tavLst>
                                    </p:anim>
                                    <p:anim calcmode="lin" valueType="num">
                                      <p:cBhvr>
                                        <p:cTn id="13" dur="1000" fill="hold"/>
                                        <p:tgtEl>
                                          <p:spTgt spid="26630"/>
                                        </p:tgtEl>
                                        <p:attrNameLst>
                                          <p:attrName>ppt_h</p:attrName>
                                        </p:attrNameLst>
                                      </p:cBhvr>
                                      <p:tavLst>
                                        <p:tav tm="0">
                                          <p:val>
                                            <p:fltVal val="0"/>
                                          </p:val>
                                        </p:tav>
                                        <p:tav tm="100000">
                                          <p:val>
                                            <p:strVal val="#ppt_h"/>
                                          </p:val>
                                        </p:tav>
                                      </p:tavLst>
                                    </p:anim>
                                    <p:anim calcmode="lin" valueType="num">
                                      <p:cBhvr>
                                        <p:cTn id="14" dur="1000" fill="hold"/>
                                        <p:tgtEl>
                                          <p:spTgt spid="26630"/>
                                        </p:tgtEl>
                                        <p:attrNameLst>
                                          <p:attrName>style.rotation</p:attrName>
                                        </p:attrNameLst>
                                      </p:cBhvr>
                                      <p:tavLst>
                                        <p:tav tm="0">
                                          <p:val>
                                            <p:fltVal val="90"/>
                                          </p:val>
                                        </p:tav>
                                        <p:tav tm="100000">
                                          <p:val>
                                            <p:fltVal val="0"/>
                                          </p:val>
                                        </p:tav>
                                      </p:tavLst>
                                    </p:anim>
                                    <p:animEffect transition="in" filter="fade">
                                      <p:cBhvr>
                                        <p:cTn id="15" dur="1000"/>
                                        <p:tgtEl>
                                          <p:spTgt spid="266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animBg="1"/>
      <p:bldP spid="2663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type="body" idx="1"/>
          </p:nvPr>
        </p:nvSpPr>
        <p:spPr>
          <a:xfrm>
            <a:off x="971600" y="332656"/>
            <a:ext cx="7348736" cy="3907607"/>
          </a:xfrm>
        </p:spPr>
        <p:txBody>
          <a:bodyPr>
            <a:normAutofit/>
          </a:bodyPr>
          <a:lstStyle/>
          <a:p>
            <a:pPr algn="just" eaLnBrk="1" hangingPunct="1">
              <a:buFont typeface="Wingdings" pitchFamily="2" charset="2"/>
              <a:buNone/>
            </a:pPr>
            <a:r>
              <a:rPr lang="uk-UA" dirty="0" smtClean="0"/>
              <a:t>            Слово “АЗАРТ”,  під яким зазвичай розуміється сильна пристрасть, є транскрипцією французького слова </a:t>
            </a:r>
            <a:r>
              <a:rPr lang="uk-UA" dirty="0" err="1" smtClean="0"/>
              <a:t>“hazard”</a:t>
            </a:r>
            <a:r>
              <a:rPr lang="uk-UA" dirty="0" smtClean="0"/>
              <a:t>,  яке означає “ випадок ”, </a:t>
            </a:r>
            <a:r>
              <a:rPr lang="uk-UA" dirty="0" err="1" smtClean="0"/>
              <a:t>“ризик”</a:t>
            </a:r>
            <a:r>
              <a:rPr lang="uk-UA" dirty="0" smtClean="0"/>
              <a:t>. Азартними називають ті ігри, в яких виграш залежить не від вміння гравця, а від випадку. </a:t>
            </a:r>
          </a:p>
          <a:p>
            <a:pPr eaLnBrk="1" hangingPunct="1">
              <a:buFont typeface="Wingdings" pitchFamily="2" charset="2"/>
              <a:buNone/>
            </a:pPr>
            <a:endParaRPr lang="ru-RU" dirty="0" smtClean="0"/>
          </a:p>
        </p:txBody>
      </p:sp>
      <p:pic>
        <p:nvPicPr>
          <p:cNvPr id="4099" name="Picture 4" descr="mini_kazino_b"/>
          <p:cNvPicPr>
            <a:picLocks noChangeAspect="1" noChangeArrowheads="1"/>
          </p:cNvPicPr>
          <p:nvPr/>
        </p:nvPicPr>
        <p:blipFill>
          <a:blip r:embed="rId2" cstate="print"/>
          <a:srcRect/>
          <a:stretch>
            <a:fillRect/>
          </a:stretch>
        </p:blipFill>
        <p:spPr bwMode="auto">
          <a:xfrm>
            <a:off x="3707904" y="3861048"/>
            <a:ext cx="4788024" cy="2585863"/>
          </a:xfrm>
          <a:prstGeom prst="rect">
            <a:avLst/>
          </a:prstGeom>
          <a:noFill/>
          <a:ln w="9525">
            <a:noFill/>
            <a:miter lim="800000"/>
            <a:headEnd/>
            <a:tailEnd/>
          </a:ln>
        </p:spPr>
      </p:pic>
      <p:sp>
        <p:nvSpPr>
          <p:cNvPr id="4" name="Багетная рамка 3"/>
          <p:cNvSpPr/>
          <p:nvPr/>
        </p:nvSpPr>
        <p:spPr>
          <a:xfrm>
            <a:off x="0" y="0"/>
            <a:ext cx="9144000" cy="6858000"/>
          </a:xfrm>
          <a:prstGeom prst="bevel">
            <a:avLst>
              <a:gd name="adj" fmla="val 4295"/>
            </a:avLst>
          </a:prstGeom>
          <a:noFill/>
          <a:ln w="85725" cmpd="tri">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 name="Picture 10" descr="http://obzorcasino.org/Image/BigImage/cubik.gif"/>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rot="6736293">
            <a:off x="674084" y="502661"/>
            <a:ext cx="740281" cy="787533"/>
          </a:xfrm>
          <a:prstGeom prst="rect">
            <a:avLst/>
          </a:prstGeom>
          <a:noFill/>
        </p:spPr>
      </p:pic>
      <p:pic>
        <p:nvPicPr>
          <p:cNvPr id="7" name="Picture 10" descr="http://obzorcasino.org/Image/BigImage/cubik.gif"/>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51520" y="476672"/>
            <a:ext cx="744562" cy="792088"/>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6"/>
          <p:cNvSpPr>
            <a:spLocks noGrp="1" noChangeArrowheads="1"/>
          </p:cNvSpPr>
          <p:nvPr>
            <p:ph type="body" idx="1"/>
          </p:nvPr>
        </p:nvSpPr>
        <p:spPr>
          <a:xfrm>
            <a:off x="395536" y="2636912"/>
            <a:ext cx="8382000" cy="3504456"/>
          </a:xfrm>
        </p:spPr>
        <p:txBody>
          <a:bodyPr>
            <a:normAutofit fontScale="92500" lnSpcReduction="10000"/>
          </a:bodyPr>
          <a:lstStyle/>
          <a:p>
            <a:pPr eaLnBrk="1" hangingPunct="1"/>
            <a:endParaRPr lang="uk-UA" dirty="0" smtClean="0"/>
          </a:p>
          <a:p>
            <a:pPr eaLnBrk="1" hangingPunct="1"/>
            <a:r>
              <a:rPr lang="uk-UA" dirty="0" smtClean="0"/>
              <a:t>Азартні ігри – це серйозна проблема у сучасному суспільстві. Звичайно, вона торкається не всіх. Та часто ті, хто безпосередньо з нею стикаються, отримують серйозні пошкодження і втрати як в матеріальному стані, так і в моральному та духовному розвитку особистості.</a:t>
            </a:r>
            <a:endParaRPr lang="ru-RU" dirty="0" smtClean="0"/>
          </a:p>
        </p:txBody>
      </p:sp>
      <p:pic>
        <p:nvPicPr>
          <p:cNvPr id="5123" name="Picture 7" descr="3broadway2104"/>
          <p:cNvPicPr>
            <a:picLocks noGrp="1" noChangeAspect="1" noChangeArrowheads="1"/>
          </p:cNvPicPr>
          <p:nvPr>
            <p:ph type="title"/>
          </p:nvPr>
        </p:nvPicPr>
        <p:blipFill>
          <a:blip r:embed="rId2" cstate="print"/>
          <a:srcRect/>
          <a:stretch>
            <a:fillRect/>
          </a:stretch>
        </p:blipFill>
        <p:spPr>
          <a:xfrm>
            <a:off x="4860032" y="332656"/>
            <a:ext cx="3672408" cy="2754307"/>
          </a:xfrm>
          <a:noFill/>
        </p:spPr>
      </p:pic>
      <p:pic>
        <p:nvPicPr>
          <p:cNvPr id="5" name="Picture 10" descr="http://obzorcasino.org/Image/BigImage/cubik.gif"/>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51520" y="476672"/>
            <a:ext cx="744562" cy="792088"/>
          </a:xfrm>
          <a:prstGeom prst="rect">
            <a:avLst/>
          </a:prstGeom>
          <a:noFill/>
        </p:spPr>
      </p:pic>
      <p:pic>
        <p:nvPicPr>
          <p:cNvPr id="4" name="Picture 10" descr="http://obzorcasino.org/Image/BigImage/cubik.gif"/>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rot="6736293">
            <a:off x="674084" y="502661"/>
            <a:ext cx="740281" cy="787533"/>
          </a:xfrm>
          <a:prstGeom prst="rect">
            <a:avLst/>
          </a:prstGeom>
          <a:noFill/>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p:cNvSpPr>
            <a:spLocks noGrp="1" noChangeArrowheads="1"/>
          </p:cNvSpPr>
          <p:nvPr>
            <p:ph type="body" idx="1"/>
          </p:nvPr>
        </p:nvSpPr>
        <p:spPr>
          <a:xfrm>
            <a:off x="381000" y="1219200"/>
            <a:ext cx="8305800" cy="4911725"/>
          </a:xfrm>
        </p:spPr>
        <p:txBody>
          <a:bodyPr/>
          <a:lstStyle/>
          <a:p>
            <a:pPr eaLnBrk="1" hangingPunct="1"/>
            <a:r>
              <a:rPr lang="uk-UA" smtClean="0"/>
              <a:t>Як ставитися до азартних ігор? Чи весь азарт негативний і чи всі ігри азартні? Чи є однозначна відповідь і як вибирати правильний шлях для себе?</a:t>
            </a:r>
          </a:p>
          <a:p>
            <a:pPr eaLnBrk="1" hangingPunct="1"/>
            <a:endParaRPr lang="ru-RU" smtClean="0"/>
          </a:p>
        </p:txBody>
      </p:sp>
      <p:pic>
        <p:nvPicPr>
          <p:cNvPr id="6147" name="Picture 6" descr="casino"/>
          <p:cNvPicPr>
            <a:picLocks noChangeAspect="1" noChangeArrowheads="1"/>
          </p:cNvPicPr>
          <p:nvPr/>
        </p:nvPicPr>
        <p:blipFill>
          <a:blip r:embed="rId2" cstate="print"/>
          <a:srcRect/>
          <a:stretch>
            <a:fillRect/>
          </a:stretch>
        </p:blipFill>
        <p:spPr bwMode="auto">
          <a:xfrm>
            <a:off x="323528" y="3284984"/>
            <a:ext cx="8572500" cy="3429000"/>
          </a:xfrm>
          <a:prstGeom prst="rect">
            <a:avLst/>
          </a:prstGeom>
          <a:noFill/>
          <a:ln w="9525">
            <a:noFill/>
            <a:miter lim="800000"/>
            <a:headEnd/>
            <a:tailEnd/>
          </a:ln>
        </p:spPr>
      </p:pic>
      <p:pic>
        <p:nvPicPr>
          <p:cNvPr id="4" name="Picture 10" descr="http://obzorcasino.org/Image/BigImage/cubik.gif"/>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51520" y="476672"/>
            <a:ext cx="744562" cy="792088"/>
          </a:xfrm>
          <a:prstGeom prst="rect">
            <a:avLst/>
          </a:prstGeom>
          <a:noFill/>
        </p:spPr>
      </p:pic>
      <p:pic>
        <p:nvPicPr>
          <p:cNvPr id="5" name="Picture 10" descr="http://obzorcasino.org/Image/BigImage/cubik.gif"/>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rot="6736293">
            <a:off x="674084" y="502661"/>
            <a:ext cx="740281" cy="787533"/>
          </a:xfrm>
          <a:prstGeom prst="rect">
            <a:avLst/>
          </a:prstGeom>
          <a:noFill/>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4" descr="1240517520_igrovukha"/>
          <p:cNvPicPr>
            <a:picLocks noChangeAspect="1" noChangeArrowheads="1"/>
          </p:cNvPicPr>
          <p:nvPr/>
        </p:nvPicPr>
        <p:blipFill>
          <a:blip r:embed="rId2" cstate="print"/>
          <a:srcRect/>
          <a:stretch>
            <a:fillRect/>
          </a:stretch>
        </p:blipFill>
        <p:spPr bwMode="auto">
          <a:xfrm>
            <a:off x="381000" y="1881188"/>
            <a:ext cx="8763000" cy="4976812"/>
          </a:xfrm>
          <a:prstGeom prst="rect">
            <a:avLst/>
          </a:prstGeom>
          <a:noFill/>
          <a:ln w="9525">
            <a:noFill/>
            <a:miter lim="800000"/>
            <a:headEnd/>
            <a:tailEnd/>
          </a:ln>
        </p:spPr>
      </p:pic>
      <p:sp>
        <p:nvSpPr>
          <p:cNvPr id="7171" name="Rectangle 5"/>
          <p:cNvSpPr>
            <a:spLocks noGrp="1" noChangeArrowheads="1"/>
          </p:cNvSpPr>
          <p:nvPr>
            <p:ph type="title"/>
          </p:nvPr>
        </p:nvSpPr>
        <p:spPr>
          <a:xfrm>
            <a:off x="1828800" y="685800"/>
            <a:ext cx="6858000" cy="1066800"/>
          </a:xfrm>
        </p:spPr>
        <p:txBody>
          <a:bodyPr>
            <a:normAutofit fontScale="90000"/>
          </a:bodyPr>
          <a:lstStyle/>
          <a:p>
            <a:pPr eaLnBrk="1" hangingPunct="1"/>
            <a:r>
              <a:rPr lang="uk-UA" sz="3200" dirty="0" smtClean="0"/>
              <a:t>Азартні ігри – </a:t>
            </a:r>
            <a:r>
              <a:rPr lang="uk-UA" sz="3200" dirty="0" err="1" smtClean="0"/>
              <a:t>ігри</a:t>
            </a:r>
            <a:r>
              <a:rPr lang="uk-UA" sz="3200" dirty="0" smtClean="0"/>
              <a:t>, в яких виграш залежить від випадку.</a:t>
            </a:r>
            <a:r>
              <a:rPr lang="uk-UA" dirty="0" smtClean="0"/>
              <a:t> </a:t>
            </a:r>
            <a:endParaRPr lang="ru-RU" dirty="0" smtClean="0"/>
          </a:p>
        </p:txBody>
      </p:sp>
      <p:sp>
        <p:nvSpPr>
          <p:cNvPr id="7172" name="Rectangle 6"/>
          <p:cNvSpPr>
            <a:spLocks noGrp="1" noChangeArrowheads="1"/>
          </p:cNvSpPr>
          <p:nvPr>
            <p:ph type="body" idx="1"/>
          </p:nvPr>
        </p:nvSpPr>
        <p:spPr>
          <a:xfrm>
            <a:off x="457200" y="5803900"/>
            <a:ext cx="5180013" cy="327025"/>
          </a:xfrm>
        </p:spPr>
        <p:txBody>
          <a:bodyPr/>
          <a:lstStyle/>
          <a:p>
            <a:pPr eaLnBrk="1" hangingPunct="1">
              <a:lnSpc>
                <a:spcPct val="80000"/>
              </a:lnSpc>
            </a:pPr>
            <a:endParaRPr lang="ru-RU" sz="1900" smtClean="0"/>
          </a:p>
        </p:txBody>
      </p:sp>
      <p:pic>
        <p:nvPicPr>
          <p:cNvPr id="7175" name="Picture 7" descr="untitled"/>
          <p:cNvPicPr>
            <a:picLocks noChangeAspect="1" noChangeArrowheads="1"/>
          </p:cNvPicPr>
          <p:nvPr/>
        </p:nvPicPr>
        <p:blipFill>
          <a:blip r:embed="rId3" cstate="print"/>
          <a:srcRect/>
          <a:stretch>
            <a:fillRect/>
          </a:stretch>
        </p:blipFill>
        <p:spPr bwMode="auto">
          <a:xfrm>
            <a:off x="0" y="1828800"/>
            <a:ext cx="9144000" cy="5029200"/>
          </a:xfrm>
          <a:prstGeom prst="rect">
            <a:avLst/>
          </a:prstGeom>
          <a:noFill/>
          <a:ln w="9525">
            <a:noFill/>
            <a:miter lim="800000"/>
            <a:headEnd/>
            <a:tailEnd/>
          </a:ln>
        </p:spPr>
      </p:pic>
      <p:pic>
        <p:nvPicPr>
          <p:cNvPr id="6" name="Picture 10" descr="http://obzorcasino.org/Image/BigImage/cubik.gif"/>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6736293">
            <a:off x="439332" y="250397"/>
            <a:ext cx="740281" cy="787533"/>
          </a:xfrm>
          <a:prstGeom prst="rect">
            <a:avLst/>
          </a:prstGeom>
          <a:noFill/>
        </p:spPr>
      </p:pic>
      <p:pic>
        <p:nvPicPr>
          <p:cNvPr id="7" name="Picture 10" descr="http://obzorcasino.org/Image/BigImage/cubik.gif"/>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0" y="0"/>
            <a:ext cx="744562" cy="792088"/>
          </a:xfrm>
          <a:prstGeom prst="rect">
            <a:avLst/>
          </a:prstGeom>
          <a:noFill/>
        </p:spPr>
      </p:pic>
      <p:pic>
        <p:nvPicPr>
          <p:cNvPr id="8" name="Picture 10" descr="http://obzorcasino.org/Image/BigImage/cubik.gif"/>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6736293">
            <a:off x="439333" y="250397"/>
            <a:ext cx="740281" cy="787533"/>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5"/>
                                        </p:tgtEl>
                                        <p:attrNameLst>
                                          <p:attrName>style.visibility</p:attrName>
                                        </p:attrNameLst>
                                      </p:cBhvr>
                                      <p:to>
                                        <p:strVal val="visible"/>
                                      </p:to>
                                    </p:set>
                                    <p:animEffect transition="in" filter="fade">
                                      <p:cBhvr>
                                        <p:cTn id="7" dur="2000"/>
                                        <p:tgtEl>
                                          <p:spTgt spid="71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4F4F4"/>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4F4F4"/>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845</TotalTime>
  <Words>1700</Words>
  <Application>Microsoft Office PowerPoint</Application>
  <PresentationFormat>Экран (4:3)</PresentationFormat>
  <Paragraphs>277</Paragraphs>
  <Slides>42</Slides>
  <Notes>0</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42</vt:i4>
      </vt:variant>
    </vt:vector>
  </HeadingPairs>
  <TitlesOfParts>
    <vt:vector size="44" baseType="lpstr">
      <vt:lpstr>Тема Office</vt:lpstr>
      <vt:lpstr>Формула</vt:lpstr>
      <vt:lpstr>Слайд 1</vt:lpstr>
      <vt:lpstr>Слайд 2</vt:lpstr>
      <vt:lpstr>Слайд 3</vt:lpstr>
      <vt:lpstr>Слайд 4</vt:lpstr>
      <vt:lpstr>Слайд 5</vt:lpstr>
      <vt:lpstr>Слайд 6</vt:lpstr>
      <vt:lpstr>Слайд 7</vt:lpstr>
      <vt:lpstr>Слайд 8</vt:lpstr>
      <vt:lpstr>Азартні ігри – ігри, в яких виграш залежить від випадку. </vt:lpstr>
      <vt:lpstr>Слайд 10</vt:lpstr>
      <vt:lpstr> </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ДІТИ В ОТОЧЕННІ  ВАД   ДОРОСЛИХ</vt:lpstr>
      <vt:lpstr>У Москві на Болотній площі є скульптура Михайла Шемякіна "Діти в оточенні вад дорослих".  Там зображено 12 скульптур - вад, які притаманні дорослим і в оточенні яких знаходяться діти.</vt:lpstr>
      <vt:lpstr>АЛКОГОЛІЗМ</vt:lpstr>
      <vt:lpstr>ПСЕВДОНАУКА</vt:lpstr>
      <vt:lpstr>Слайд 38</vt:lpstr>
      <vt:lpstr>Слайд 39</vt:lpstr>
      <vt:lpstr>Але там немає ще однієї            вади – 13-тої. Як ви гадаєте якої?  13-та ВАДА СВІТУ ДОРОСЛИХ:</vt:lpstr>
      <vt:lpstr>Слайд 41</vt:lpstr>
      <vt:lpstr>Слайд 42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User</cp:lastModifiedBy>
  <cp:revision>38</cp:revision>
  <dcterms:modified xsi:type="dcterms:W3CDTF">2015-01-25T09:20:15Z</dcterms:modified>
</cp:coreProperties>
</file>