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68" r:id="rId3"/>
    <p:sldId id="258" r:id="rId4"/>
    <p:sldId id="266" r:id="rId5"/>
    <p:sldId id="259" r:id="rId6"/>
    <p:sldId id="267" r:id="rId7"/>
    <p:sldId id="261" r:id="rId8"/>
    <p:sldId id="263" r:id="rId9"/>
    <p:sldId id="264" r:id="rId10"/>
    <p:sldId id="257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540" y="-27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9C5A0EE-B31E-4ADA-A781-34A9CFFBD861}" type="datetimeFigureOut">
              <a:rPr lang="ru-RU" smtClean="0"/>
              <a:pPr/>
              <a:t>25.03.2011</a:t>
            </a:fld>
            <a:endParaRPr lang="ru-RU" dirty="0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8D9CECD-6BFE-42D3-B483-163A1915626F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9C5A0EE-B31E-4ADA-A781-34A9CFFBD861}" type="datetimeFigureOut">
              <a:rPr lang="ru-RU" smtClean="0"/>
              <a:pPr/>
              <a:t>25.03.2011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8D9CECD-6BFE-42D3-B483-163A1915626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9C5A0EE-B31E-4ADA-A781-34A9CFFBD861}" type="datetimeFigureOut">
              <a:rPr lang="ru-RU" smtClean="0"/>
              <a:pPr/>
              <a:t>25.03.2011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8D9CECD-6BFE-42D3-B483-163A1915626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9C5A0EE-B31E-4ADA-A781-34A9CFFBD861}" type="datetimeFigureOut">
              <a:rPr lang="ru-RU" smtClean="0"/>
              <a:pPr/>
              <a:t>25.03.2011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8D9CECD-6BFE-42D3-B483-163A1915626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9C5A0EE-B31E-4ADA-A781-34A9CFFBD861}" type="datetimeFigureOut">
              <a:rPr lang="ru-RU" smtClean="0"/>
              <a:pPr/>
              <a:t>25.03.2011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8D9CECD-6BFE-42D3-B483-163A1915626F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9C5A0EE-B31E-4ADA-A781-34A9CFFBD861}" type="datetimeFigureOut">
              <a:rPr lang="ru-RU" smtClean="0"/>
              <a:pPr/>
              <a:t>25.03.2011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8D9CECD-6BFE-42D3-B483-163A1915626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9C5A0EE-B31E-4ADA-A781-34A9CFFBD861}" type="datetimeFigureOut">
              <a:rPr lang="ru-RU" smtClean="0"/>
              <a:pPr/>
              <a:t>25.03.2011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8D9CECD-6BFE-42D3-B483-163A1915626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9C5A0EE-B31E-4ADA-A781-34A9CFFBD861}" type="datetimeFigureOut">
              <a:rPr lang="ru-RU" smtClean="0"/>
              <a:pPr/>
              <a:t>25.03.2011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8D9CECD-6BFE-42D3-B483-163A1915626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9C5A0EE-B31E-4ADA-A781-34A9CFFBD861}" type="datetimeFigureOut">
              <a:rPr lang="ru-RU" smtClean="0"/>
              <a:pPr/>
              <a:t>25.03.2011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8D9CECD-6BFE-42D3-B483-163A1915626F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9C5A0EE-B31E-4ADA-A781-34A9CFFBD861}" type="datetimeFigureOut">
              <a:rPr lang="ru-RU" smtClean="0"/>
              <a:pPr/>
              <a:t>25.03.2011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8D9CECD-6BFE-42D3-B483-163A1915626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9C5A0EE-B31E-4ADA-A781-34A9CFFBD861}" type="datetimeFigureOut">
              <a:rPr lang="ru-RU" smtClean="0"/>
              <a:pPr/>
              <a:t>25.03.2011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8D9CECD-6BFE-42D3-B483-163A1915626F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C9C5A0EE-B31E-4ADA-A781-34A9CFFBD861}" type="datetimeFigureOut">
              <a:rPr lang="ru-RU" smtClean="0"/>
              <a:pPr/>
              <a:t>25.03.2011</a:t>
            </a:fld>
            <a:endParaRPr lang="ru-RU" dirty="0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 dirty="0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A8D9CECD-6BFE-42D3-B483-163A1915626F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0897нг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735809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6858000"/>
          </a:xfrm>
        </p:spPr>
        <p:txBody>
          <a:bodyPr>
            <a:normAutofit fontScale="90000"/>
          </a:bodyPr>
          <a:lstStyle/>
          <a:p>
            <a:r>
              <a:rPr lang="ru-RU" sz="5400" dirty="0" smtClean="0"/>
              <a:t/>
            </a:r>
            <a:br>
              <a:rPr lang="ru-RU" sz="5400" dirty="0" smtClean="0"/>
            </a:br>
            <a:r>
              <a:rPr lang="ru-RU" sz="5400" dirty="0" smtClean="0"/>
              <a:t/>
            </a:r>
            <a:br>
              <a:rPr lang="ru-RU" sz="5400" dirty="0" smtClean="0"/>
            </a:br>
            <a:r>
              <a:rPr lang="ru-RU" sz="6000" dirty="0" smtClean="0">
                <a:solidFill>
                  <a:srgbClr val="C00000"/>
                </a:solidFill>
              </a:rPr>
              <a:t>Геометрия в Древнем Египте</a:t>
            </a:r>
            <a:r>
              <a:rPr lang="ru-RU" sz="5400" dirty="0" smtClean="0"/>
              <a:t/>
            </a:r>
            <a:br>
              <a:rPr lang="ru-RU" sz="5400" dirty="0" smtClean="0"/>
            </a:br>
            <a:r>
              <a:rPr lang="ru-RU" sz="5400" dirty="0" smtClean="0"/>
              <a:t/>
            </a:r>
            <a:br>
              <a:rPr lang="ru-RU" sz="5400" dirty="0" smtClean="0"/>
            </a:br>
            <a:r>
              <a:rPr lang="ru-RU" sz="4900" dirty="0" smtClean="0"/>
              <a:t>Работу выполняла </a:t>
            </a:r>
            <a:br>
              <a:rPr lang="ru-RU" sz="4900" dirty="0" smtClean="0"/>
            </a:br>
            <a:r>
              <a:rPr lang="ru-RU" sz="4900" dirty="0" smtClean="0"/>
              <a:t>Сташкова Елена</a:t>
            </a:r>
            <a:r>
              <a:rPr lang="ru-RU" sz="5400" dirty="0" smtClean="0"/>
              <a:t/>
            </a:r>
            <a:br>
              <a:rPr lang="ru-RU" sz="5400" dirty="0" smtClean="0"/>
            </a:br>
            <a:r>
              <a:rPr lang="ru-RU" sz="5400" dirty="0" smtClean="0"/>
              <a:t/>
            </a:r>
            <a:br>
              <a:rPr lang="ru-RU" sz="5400" dirty="0" smtClean="0"/>
            </a:br>
            <a:r>
              <a:rPr lang="ru-RU" sz="5400" dirty="0" smtClean="0"/>
              <a:t/>
            </a:r>
            <a:br>
              <a:rPr lang="ru-RU" sz="5400" dirty="0" smtClean="0"/>
            </a:br>
            <a:r>
              <a:rPr lang="ru-RU" sz="5400" dirty="0" smtClean="0"/>
              <a:t/>
            </a:r>
            <a:br>
              <a:rPr lang="ru-RU" sz="5400" dirty="0" smtClean="0"/>
            </a:br>
            <a:r>
              <a:rPr lang="ru-RU" sz="5400" dirty="0" smtClean="0"/>
              <a:t/>
            </a:r>
            <a:br>
              <a:rPr lang="ru-RU" sz="5400" dirty="0" smtClean="0"/>
            </a:br>
            <a:endParaRPr lang="ru-RU" sz="5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 flipH="1">
            <a:off x="4643439" y="6857998"/>
            <a:ext cx="71437" cy="45719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H="1" flipV="1">
            <a:off x="5214941" y="0"/>
            <a:ext cx="45719" cy="4571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00100" y="0"/>
            <a:ext cx="8143900" cy="6858000"/>
          </a:xfrm>
        </p:spPr>
        <p:txBody>
          <a:bodyPr/>
          <a:lstStyle/>
          <a:p>
            <a:r>
              <a:rPr lang="ru-RU" dirty="0" smtClean="0"/>
              <a:t>Геометрия – одна из самых древних наук, её возраст исчисляется тысячелетиями. В геометрии много формул, задач, теорем, фигур, аксиом.</a:t>
            </a:r>
            <a:endParaRPr lang="ru-RU" dirty="0"/>
          </a:p>
        </p:txBody>
      </p:sp>
      <p:pic>
        <p:nvPicPr>
          <p:cNvPr id="6" name="Рисунок 5" descr="de9a27ad28cd6ba223f5d35f54a0c3a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72066" y="2143116"/>
            <a:ext cx="4071934" cy="4714884"/>
          </a:xfrm>
          <a:prstGeom prst="rect">
            <a:avLst/>
          </a:prstGeom>
        </p:spPr>
      </p:pic>
      <p:pic>
        <p:nvPicPr>
          <p:cNvPr id="7" name="Рисунок 6" descr="2bf5835034330d8dfab33f9386975a0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00100" y="2143116"/>
            <a:ext cx="4071966" cy="47148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H="1" flipV="1">
            <a:off x="5143503" y="0"/>
            <a:ext cx="45719" cy="4571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785794"/>
            <a:ext cx="7498080" cy="5462606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Слово </a:t>
            </a: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«геометрия»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составлено из двух древнегреческих слов</a:t>
            </a: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GE - «Земля» и metreo - «измеряю».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Первый период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развития геометрии протекал в </a:t>
            </a: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Древнем Египте, примерно до 5 века до н. э.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H="1">
            <a:off x="5214941" y="-45719"/>
            <a:ext cx="45719" cy="4571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00100" y="0"/>
            <a:ext cx="8143900" cy="6858000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Древний Египет считается первым государством, оставившим самые ранние математические тексты. Древние греки, достижения которых лежат в основе современной науки, считали себя учениками египтян. Геродот писал: «Египетские жрецы говорили, что царь разделил землю между всеми египтянами, дав каждому по равному прямоугольному участку; из этого он создал себе доходы, приказав ежегодно вносить налог. Если же река отнимала что-нибудь, то царь посылал людей, которые должны измерить участок и уменьшить налог». Первой книгой, содержащей геометрические задачи, считается папирус Райнда, который датируется 19 веком до нашей эры.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43504" y="-45719"/>
            <a:ext cx="71438" cy="4571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4" name="Picture 8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lum bright="6000"/>
          </a:blip>
          <a:srcRect/>
          <a:stretch>
            <a:fillRect/>
          </a:stretch>
        </p:blipFill>
        <p:spPr bwMode="auto">
          <a:xfrm>
            <a:off x="3643306" y="3214686"/>
            <a:ext cx="2714644" cy="3643314"/>
          </a:xfrm>
          <a:prstGeom prst="rect">
            <a:avLst/>
          </a:prstGeom>
          <a:noFill/>
          <a:ln w="31750">
            <a:solidFill>
              <a:srgbClr val="FFFF00"/>
            </a:solidFill>
            <a:miter lim="800000"/>
            <a:headEnd/>
            <a:tailEnd/>
          </a:ln>
        </p:spPr>
      </p:pic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3" cstate="print">
            <a:lum bright="6000" contrast="12000"/>
          </a:blip>
          <a:srcRect/>
          <a:stretch>
            <a:fillRect/>
          </a:stretch>
        </p:blipFill>
        <p:spPr>
          <a:xfrm>
            <a:off x="1000100" y="0"/>
            <a:ext cx="2643206" cy="3643314"/>
          </a:xfrm>
          <a:prstGeom prst="rect">
            <a:avLst/>
          </a:prstGeom>
          <a:noFill/>
          <a:ln w="31750">
            <a:solidFill>
              <a:srgbClr val="FFFF00"/>
            </a:solidFill>
          </a:ln>
        </p:spPr>
      </p:pic>
      <p:pic>
        <p:nvPicPr>
          <p:cNvPr id="6" name="Picture 7"/>
          <p:cNvPicPr>
            <a:picLocks noChangeAspect="1" noChangeArrowheads="1"/>
          </p:cNvPicPr>
          <p:nvPr/>
        </p:nvPicPr>
        <p:blipFill>
          <a:blip r:embed="rId4" cstate="print">
            <a:lum bright="6000"/>
          </a:blip>
          <a:srcRect/>
          <a:stretch>
            <a:fillRect/>
          </a:stretch>
        </p:blipFill>
        <p:spPr bwMode="auto">
          <a:xfrm>
            <a:off x="6357950" y="0"/>
            <a:ext cx="2786050" cy="3656002"/>
          </a:xfrm>
          <a:prstGeom prst="rect">
            <a:avLst/>
          </a:prstGeom>
          <a:noFill/>
          <a:ln w="31750">
            <a:solidFill>
              <a:srgbClr val="FFFF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00108"/>
          </a:xfrm>
        </p:spPr>
        <p:txBody>
          <a:bodyPr/>
          <a:lstStyle/>
          <a:p>
            <a:r>
              <a:rPr lang="ru-RU" dirty="0" smtClean="0"/>
              <a:t>Что умели древние египтяне: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000108"/>
            <a:ext cx="9144000" cy="5857892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v"/>
            </a:pPr>
            <a:r>
              <a:rPr lang="ru-RU" sz="2400" dirty="0" smtClean="0"/>
              <a:t>Умели точно находить площадь поля прямоугольной, треугольной, трапециевидной формы.</a:t>
            </a:r>
          </a:p>
          <a:p>
            <a:pPr>
              <a:buFont typeface="Wingdings" pitchFamily="2" charset="2"/>
              <a:buChar char="v"/>
            </a:pPr>
            <a:r>
              <a:rPr lang="ru-RU" sz="2400" dirty="0" smtClean="0"/>
              <a:t>Умели строить прямоугольный треугольник при помощи верёвки, разделённой узлами на 12 равных частей.</a:t>
            </a:r>
            <a:endParaRPr lang="ru-RU" sz="2400" dirty="0"/>
          </a:p>
          <a:p>
            <a:pPr>
              <a:buFont typeface="Wingdings" pitchFamily="2" charset="2"/>
              <a:buChar char="v"/>
            </a:pPr>
            <a:r>
              <a:rPr lang="ru-RU" sz="2400" dirty="0" smtClean="0"/>
              <a:t>Знали, что отношение длинны окружности к диаметру- число постоянное, приближённое значение этого числа- П.</a:t>
            </a:r>
          </a:p>
          <a:p>
            <a:pPr>
              <a:buFont typeface="Wingdings" pitchFamily="2" charset="2"/>
              <a:buChar char="v"/>
            </a:pPr>
            <a:r>
              <a:rPr lang="ru-RU" sz="2400" dirty="0" smtClean="0"/>
              <a:t>Среди пространственных тел самым египетским можно считать пирамиду, ведь именно такую форму имеют знаменитые усыпальницы фараонов, хотя довольно близко они знакомы с кубом, параллелепипедом, призмой и цилиндром, умели вычислять объём этих фигур.</a:t>
            </a:r>
          </a:p>
          <a:p>
            <a:pPr marL="457200" indent="-457200">
              <a:buFont typeface="Wingdings" pitchFamily="2" charset="2"/>
              <a:buChar char="v"/>
            </a:pPr>
            <a:r>
              <a:rPr lang="ru-RU" sz="2400" dirty="0" smtClean="0"/>
              <a:t>Умели вычислять объём усечённой пирамиды, в основании которой квадрат.</a:t>
            </a:r>
          </a:p>
          <a:p>
            <a:pPr>
              <a:buFont typeface="Wingdings" pitchFamily="2" charset="2"/>
              <a:buChar char="v"/>
            </a:pP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H="1">
            <a:off x="5214941" y="-45719"/>
            <a:ext cx="45719" cy="4571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4" name="Picture 8" descr="сканирование00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lum bright="12000"/>
          </a:blip>
          <a:srcRect t="6071" r="1132" b="3606"/>
          <a:stretch>
            <a:fillRect/>
          </a:stretch>
        </p:blipFill>
        <p:spPr bwMode="auto">
          <a:xfrm>
            <a:off x="5786446" y="0"/>
            <a:ext cx="3357554" cy="6858000"/>
          </a:xfrm>
          <a:prstGeom prst="rect">
            <a:avLst/>
          </a:prstGeom>
          <a:noFill/>
          <a:ln w="31750">
            <a:solidFill>
              <a:srgbClr val="FFFF00"/>
            </a:solidFill>
            <a:miter lim="800000"/>
            <a:headEnd/>
            <a:tailEnd/>
          </a:ln>
        </p:spPr>
      </p:pic>
      <p:pic>
        <p:nvPicPr>
          <p:cNvPr id="5" name="Picture 7"/>
          <p:cNvPicPr>
            <a:picLocks noChangeAspect="1" noChangeArrowheads="1"/>
          </p:cNvPicPr>
          <p:nvPr/>
        </p:nvPicPr>
        <p:blipFill>
          <a:blip r:embed="rId3" cstate="print">
            <a:lum bright="6000"/>
          </a:blip>
          <a:srcRect/>
          <a:stretch>
            <a:fillRect/>
          </a:stretch>
        </p:blipFill>
        <p:spPr>
          <a:xfrm>
            <a:off x="928662" y="0"/>
            <a:ext cx="4786346" cy="6858000"/>
          </a:xfrm>
          <a:prstGeom prst="rect">
            <a:avLst/>
          </a:prstGeom>
          <a:noFill/>
          <a:ln w="31750">
            <a:solidFill>
              <a:srgbClr val="FFFF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f7abdf638eb6576c244d045806390ee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000100" y="0"/>
            <a:ext cx="8143900" cy="6857999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5143504" y="357165"/>
            <a:ext cx="71438" cy="71437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000100" y="0"/>
            <a:ext cx="3857652" cy="6858000"/>
          </a:xfrm>
          <a:solidFill>
            <a:schemeClr val="bg1"/>
          </a:solidFill>
        </p:spPr>
        <p:txBody>
          <a:bodyPr>
            <a:normAutofit/>
          </a:bodyPr>
          <a:lstStyle/>
          <a:p>
            <a:pPr algn="just">
              <a:buNone/>
            </a:pPr>
            <a:r>
              <a:rPr lang="en-US" sz="3200" b="1" i="1" dirty="0" smtClean="0">
                <a:solidFill>
                  <a:srgbClr val="FF0000"/>
                </a:solidFill>
                <a:latin typeface="Times New Roman" charset="0"/>
              </a:rPr>
              <a:t>V</a:t>
            </a:r>
            <a:r>
              <a:rPr lang="ru-RU" sz="3200" b="1" i="1" baseline="-25000" dirty="0" smtClean="0">
                <a:solidFill>
                  <a:srgbClr val="FF0000"/>
                </a:solidFill>
                <a:latin typeface="Times New Roman" charset="0"/>
              </a:rPr>
              <a:t>прям. параллелепипеда </a:t>
            </a:r>
            <a:r>
              <a:rPr lang="en-US" sz="3200" b="1" i="1" dirty="0" smtClean="0">
                <a:solidFill>
                  <a:srgbClr val="FF0000"/>
                </a:solidFill>
                <a:latin typeface="Times New Roman" charset="0"/>
              </a:rPr>
              <a:t>= S * h</a:t>
            </a:r>
          </a:p>
          <a:p>
            <a:pPr algn="just">
              <a:buNone/>
            </a:pPr>
            <a:r>
              <a:rPr lang="en-US" i="1" dirty="0" smtClean="0">
                <a:latin typeface="Times New Roman" charset="0"/>
              </a:rPr>
              <a:t>V – </a:t>
            </a:r>
            <a:r>
              <a:rPr lang="ru-RU" i="1" dirty="0" smtClean="0">
                <a:latin typeface="Times New Roman" charset="0"/>
              </a:rPr>
              <a:t>объём</a:t>
            </a:r>
            <a:endParaRPr lang="en-US" i="1" dirty="0" smtClean="0">
              <a:latin typeface="Times New Roman" charset="0"/>
            </a:endParaRPr>
          </a:p>
          <a:p>
            <a:pPr algn="just">
              <a:buNone/>
            </a:pPr>
            <a:r>
              <a:rPr lang="en-US" i="1" dirty="0" smtClean="0">
                <a:latin typeface="Times New Roman" charset="0"/>
              </a:rPr>
              <a:t>S</a:t>
            </a:r>
            <a:r>
              <a:rPr lang="ru-RU" i="1" dirty="0" smtClean="0">
                <a:latin typeface="Times New Roman" charset="0"/>
              </a:rPr>
              <a:t> – площадь основания</a:t>
            </a:r>
            <a:endParaRPr lang="en-US" i="1" dirty="0" smtClean="0">
              <a:latin typeface="Times New Roman" charset="0"/>
            </a:endParaRPr>
          </a:p>
          <a:p>
            <a:pPr algn="just">
              <a:buNone/>
            </a:pPr>
            <a:r>
              <a:rPr lang="en-US" i="1" dirty="0" smtClean="0">
                <a:latin typeface="Times New Roman" charset="0"/>
              </a:rPr>
              <a:t>h</a:t>
            </a:r>
            <a:r>
              <a:rPr lang="ru-RU" i="1" dirty="0" smtClean="0">
                <a:latin typeface="Times New Roman" charset="0"/>
              </a:rPr>
              <a:t> – высота</a:t>
            </a:r>
          </a:p>
          <a:p>
            <a:pPr algn="just">
              <a:buNone/>
            </a:pPr>
            <a:endParaRPr lang="ru-RU" i="1" dirty="0" smtClean="0">
              <a:latin typeface="Times New Roman" charset="0"/>
            </a:endParaRPr>
          </a:p>
          <a:p>
            <a:pPr algn="just">
              <a:buNone/>
            </a:pPr>
            <a:r>
              <a:rPr lang="en-US" sz="3200" b="1" i="1" dirty="0" smtClean="0">
                <a:solidFill>
                  <a:srgbClr val="FF0000"/>
                </a:solidFill>
                <a:latin typeface="Times New Roman" charset="0"/>
              </a:rPr>
              <a:t>S</a:t>
            </a:r>
            <a:r>
              <a:rPr lang="ru-RU" sz="3200" b="1" i="1" baseline="-25000" dirty="0" smtClean="0">
                <a:solidFill>
                  <a:srgbClr val="FF0000"/>
                </a:solidFill>
                <a:latin typeface="Times New Roman" charset="0"/>
              </a:rPr>
              <a:t>круга</a:t>
            </a:r>
            <a:r>
              <a:rPr lang="en-US" sz="3200" b="1" i="1" dirty="0" smtClean="0">
                <a:solidFill>
                  <a:srgbClr val="FF0000"/>
                </a:solidFill>
                <a:latin typeface="Times New Roman" charset="0"/>
              </a:rPr>
              <a:t> </a:t>
            </a:r>
            <a:r>
              <a:rPr lang="ru-RU" sz="3200" b="1" i="1" dirty="0" smtClean="0">
                <a:solidFill>
                  <a:srgbClr val="FF0000"/>
                </a:solidFill>
                <a:latin typeface="Times New Roman" charset="0"/>
              </a:rPr>
              <a:t>= (8/9</a:t>
            </a:r>
            <a:r>
              <a:rPr lang="en-US" sz="3200" b="1" i="1" dirty="0" smtClean="0">
                <a:solidFill>
                  <a:srgbClr val="FF0000"/>
                </a:solidFill>
                <a:latin typeface="Times New Roman" charset="0"/>
              </a:rPr>
              <a:t> d)</a:t>
            </a:r>
            <a:r>
              <a:rPr lang="en-US" sz="3200" b="1" i="1" baseline="30000" dirty="0" smtClean="0">
                <a:solidFill>
                  <a:srgbClr val="FF0000"/>
                </a:solidFill>
                <a:latin typeface="Times New Roman" charset="0"/>
              </a:rPr>
              <a:t>2</a:t>
            </a:r>
            <a:r>
              <a:rPr lang="ru-RU" sz="3200" b="1" i="1" dirty="0" smtClean="0">
                <a:solidFill>
                  <a:srgbClr val="FF0000"/>
                </a:solidFill>
                <a:latin typeface="Times New Roman" charset="0"/>
              </a:rPr>
              <a:t> </a:t>
            </a:r>
            <a:r>
              <a:rPr lang="en-US" sz="3200" b="1" i="1" dirty="0" smtClean="0">
                <a:solidFill>
                  <a:srgbClr val="FF0000"/>
                </a:solidFill>
                <a:latin typeface="Times New Roman" charset="0"/>
              </a:rPr>
              <a:t>= 64/81d</a:t>
            </a:r>
            <a:r>
              <a:rPr lang="en-US" sz="3200" b="1" i="1" baseline="30000" dirty="0" smtClean="0">
                <a:solidFill>
                  <a:srgbClr val="FF0000"/>
                </a:solidFill>
                <a:latin typeface="Times New Roman" charset="0"/>
              </a:rPr>
              <a:t>2</a:t>
            </a:r>
          </a:p>
          <a:p>
            <a:pPr algn="just">
              <a:buNone/>
            </a:pPr>
            <a:r>
              <a:rPr lang="en-US" i="1" dirty="0" smtClean="0">
                <a:latin typeface="Times New Roman" charset="0"/>
              </a:rPr>
              <a:t>d – </a:t>
            </a:r>
            <a:r>
              <a:rPr lang="ru-RU" i="1" dirty="0" smtClean="0">
                <a:latin typeface="Times New Roman" charset="0"/>
              </a:rPr>
              <a:t>поперечник круга (диаметр)</a:t>
            </a:r>
            <a:endParaRPr lang="en-US" i="1" dirty="0" smtClean="0">
              <a:latin typeface="Times New Roman" charset="0"/>
            </a:endParaRPr>
          </a:p>
          <a:p>
            <a:endParaRPr lang="ru-RU" dirty="0"/>
          </a:p>
        </p:txBody>
      </p:sp>
      <p:pic>
        <p:nvPicPr>
          <p:cNvPr id="5" name="Picture 6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lum bright="12000"/>
          </a:blip>
          <a:srcRect/>
          <a:stretch>
            <a:fillRect/>
          </a:stretch>
        </p:blipFill>
        <p:spPr>
          <a:xfrm>
            <a:off x="4929190" y="0"/>
            <a:ext cx="4214810" cy="6858000"/>
          </a:xfrm>
          <a:noFill/>
          <a:ln w="31750">
            <a:solidFill>
              <a:srgbClr val="FFFF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14942" y="274320"/>
            <a:ext cx="71438" cy="4571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000100" y="0"/>
            <a:ext cx="3857652" cy="6858000"/>
          </a:xfrm>
        </p:spPr>
        <p:txBody>
          <a:bodyPr/>
          <a:lstStyle/>
          <a:p>
            <a:pPr algn="just">
              <a:buNone/>
              <a:defRPr/>
            </a:pPr>
            <a:r>
              <a:rPr lang="ru-RU" sz="3200" i="1" dirty="0" smtClean="0">
                <a:latin typeface="Times New Roman" pitchFamily="18" charset="0"/>
              </a:rPr>
              <a:t> </a:t>
            </a:r>
            <a:r>
              <a:rPr lang="en-US" sz="3200" b="1" i="1" dirty="0" smtClean="0">
                <a:solidFill>
                  <a:srgbClr val="FF0000"/>
                </a:solidFill>
                <a:latin typeface="Times New Roman" pitchFamily="18" charset="0"/>
              </a:rPr>
              <a:t>V</a:t>
            </a:r>
            <a:r>
              <a:rPr lang="ru-RU" sz="3200" b="1" i="1" dirty="0" smtClean="0">
                <a:solidFill>
                  <a:srgbClr val="FF0000"/>
                </a:solidFill>
                <a:latin typeface="Times New Roman" pitchFamily="18" charset="0"/>
              </a:rPr>
              <a:t> = 1/6aS</a:t>
            </a:r>
          </a:p>
          <a:p>
            <a:pPr algn="just">
              <a:buNone/>
              <a:defRPr/>
            </a:pPr>
            <a:r>
              <a:rPr lang="ru-RU" sz="3200" i="1" dirty="0" smtClean="0">
                <a:latin typeface="Times New Roman" pitchFamily="18" charset="0"/>
              </a:rPr>
              <a:t> </a:t>
            </a:r>
            <a:r>
              <a:rPr lang="ru-RU" i="1" dirty="0" smtClean="0">
                <a:latin typeface="Times New Roman" pitchFamily="18" charset="0"/>
              </a:rPr>
              <a:t>S - площадь грани куба</a:t>
            </a:r>
          </a:p>
          <a:p>
            <a:pPr algn="just">
              <a:buNone/>
              <a:defRPr/>
            </a:pPr>
            <a:r>
              <a:rPr lang="ru-RU" i="1" dirty="0" smtClean="0">
                <a:latin typeface="Times New Roman" pitchFamily="18" charset="0"/>
              </a:rPr>
              <a:t> а – сторона куба </a:t>
            </a:r>
          </a:p>
          <a:p>
            <a:pPr algn="just">
              <a:buNone/>
              <a:defRPr/>
            </a:pPr>
            <a:endParaRPr lang="ru-RU" sz="1600" i="1" dirty="0" smtClean="0">
              <a:latin typeface="Times New Roman" pitchFamily="18" charset="0"/>
            </a:endParaRPr>
          </a:p>
          <a:p>
            <a:pPr algn="just">
              <a:buNone/>
              <a:defRPr/>
            </a:pPr>
            <a:r>
              <a:rPr lang="ru-RU" sz="3200" b="1" i="1" dirty="0" smtClean="0">
                <a:solidFill>
                  <a:srgbClr val="FF0000"/>
                </a:solidFill>
                <a:latin typeface="Times New Roman" pitchFamily="18" charset="0"/>
              </a:rPr>
              <a:t>1/6aS = 1/3 а/2 S</a:t>
            </a:r>
          </a:p>
          <a:p>
            <a:pPr algn="just">
              <a:buNone/>
              <a:defRPr/>
            </a:pPr>
            <a:endParaRPr lang="ru-RU" sz="1400" b="1" i="1" dirty="0" smtClean="0">
              <a:latin typeface="Times New Roman" pitchFamily="18" charset="0"/>
            </a:endParaRPr>
          </a:p>
          <a:p>
            <a:pPr algn="just">
              <a:buNone/>
              <a:defRPr/>
            </a:pPr>
            <a:r>
              <a:rPr lang="ru-RU" sz="3200" i="1" dirty="0" smtClean="0">
                <a:latin typeface="Times New Roman" pitchFamily="18" charset="0"/>
              </a:rPr>
              <a:t> </a:t>
            </a:r>
            <a:r>
              <a:rPr lang="en-US" i="1" dirty="0" smtClean="0">
                <a:latin typeface="Times New Roman" pitchFamily="18" charset="0"/>
              </a:rPr>
              <a:t>h = </a:t>
            </a:r>
            <a:r>
              <a:rPr lang="ru-RU" i="1" dirty="0" smtClean="0">
                <a:latin typeface="Times New Roman" pitchFamily="18" charset="0"/>
              </a:rPr>
              <a:t>а/2</a:t>
            </a:r>
            <a:r>
              <a:rPr lang="en-US" i="1" dirty="0" smtClean="0">
                <a:latin typeface="Times New Roman" pitchFamily="18" charset="0"/>
              </a:rPr>
              <a:t> – </a:t>
            </a:r>
            <a:r>
              <a:rPr lang="ru-RU" i="1" dirty="0" smtClean="0">
                <a:latin typeface="Times New Roman" pitchFamily="18" charset="0"/>
              </a:rPr>
              <a:t>высота пирамиды</a:t>
            </a:r>
          </a:p>
          <a:p>
            <a:pPr algn="just">
              <a:buNone/>
              <a:defRPr/>
            </a:pPr>
            <a:r>
              <a:rPr lang="ru-RU" i="1" dirty="0" smtClean="0">
                <a:latin typeface="Times New Roman" pitchFamily="18" charset="0"/>
              </a:rPr>
              <a:t>S – площадь основания пирамиды</a:t>
            </a:r>
          </a:p>
          <a:p>
            <a:pPr algn="just">
              <a:buNone/>
              <a:defRPr/>
            </a:pPr>
            <a:r>
              <a:rPr lang="en-US" sz="3200" b="1" i="1" dirty="0" smtClean="0">
                <a:solidFill>
                  <a:srgbClr val="FF0000"/>
                </a:solidFill>
                <a:latin typeface="Times New Roman" pitchFamily="18" charset="0"/>
              </a:rPr>
              <a:t>V</a:t>
            </a:r>
            <a:r>
              <a:rPr lang="ru-RU" sz="3200" b="1" i="1" dirty="0" smtClean="0">
                <a:solidFill>
                  <a:srgbClr val="FF0000"/>
                </a:solidFill>
                <a:latin typeface="Times New Roman" pitchFamily="18" charset="0"/>
              </a:rPr>
              <a:t> = 1/3 </a:t>
            </a:r>
            <a:r>
              <a:rPr lang="en-US" sz="3200" b="1" i="1" dirty="0" smtClean="0">
                <a:solidFill>
                  <a:srgbClr val="FF0000"/>
                </a:solidFill>
                <a:latin typeface="Times New Roman" pitchFamily="18" charset="0"/>
              </a:rPr>
              <a:t>h</a:t>
            </a:r>
            <a:r>
              <a:rPr lang="ru-RU" sz="3200" b="1" i="1" dirty="0" smtClean="0">
                <a:solidFill>
                  <a:srgbClr val="FF0000"/>
                </a:solidFill>
                <a:latin typeface="Times New Roman" pitchFamily="18" charset="0"/>
              </a:rPr>
              <a:t> S</a:t>
            </a:r>
          </a:p>
          <a:p>
            <a:pPr algn="just">
              <a:buNone/>
              <a:defRPr/>
            </a:pPr>
            <a:r>
              <a:rPr lang="en-US" i="1" dirty="0" smtClean="0">
                <a:latin typeface="Times New Roman" pitchFamily="18" charset="0"/>
              </a:rPr>
              <a:t>V</a:t>
            </a:r>
            <a:r>
              <a:rPr lang="ru-RU" i="1" dirty="0" smtClean="0">
                <a:latin typeface="Times New Roman" pitchFamily="18" charset="0"/>
              </a:rPr>
              <a:t> – объём пирамиды</a:t>
            </a:r>
          </a:p>
          <a:p>
            <a:endParaRPr lang="ru-RU" dirty="0"/>
          </a:p>
        </p:txBody>
      </p:sp>
      <p:pic>
        <p:nvPicPr>
          <p:cNvPr id="5" name="Picture 5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929190" y="0"/>
            <a:ext cx="4214810" cy="6858000"/>
          </a:xfrm>
          <a:noFill/>
          <a:ln w="31750">
            <a:solidFill>
              <a:srgbClr val="FFFF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93</TotalTime>
  <Words>338</Words>
  <Application>Microsoft Office PowerPoint</Application>
  <PresentationFormat>Экран (4:3)</PresentationFormat>
  <Paragraphs>27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Солнцестояние</vt:lpstr>
      <vt:lpstr>  Геометрия в Древнем Египте  Работу выполняла  Сташкова Елена     </vt:lpstr>
      <vt:lpstr>Слайд 2</vt:lpstr>
      <vt:lpstr>Слайд 3</vt:lpstr>
      <vt:lpstr>Слайд 4</vt:lpstr>
      <vt:lpstr>Что умели древние египтяне:</vt:lpstr>
      <vt:lpstr>Слайд 6</vt:lpstr>
      <vt:lpstr>Слайд 7</vt:lpstr>
      <vt:lpstr>Слайд 8</vt:lpstr>
      <vt:lpstr>Слайд 9</vt:lpstr>
      <vt:lpstr>Слайд 10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Геометрия в Древнем Египте</dc:title>
  <dc:creator>Комп</dc:creator>
  <cp:lastModifiedBy>Ната</cp:lastModifiedBy>
  <cp:revision>10</cp:revision>
  <dcterms:created xsi:type="dcterms:W3CDTF">2010-05-26T17:23:31Z</dcterms:created>
  <dcterms:modified xsi:type="dcterms:W3CDTF">2011-03-25T17:11:24Z</dcterms:modified>
</cp:coreProperties>
</file>