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6" r:id="rId2"/>
    <p:sldId id="257" r:id="rId3"/>
    <p:sldId id="258" r:id="rId4"/>
    <p:sldId id="259" r:id="rId5"/>
    <p:sldId id="282" r:id="rId6"/>
    <p:sldId id="283" r:id="rId7"/>
    <p:sldId id="260" r:id="rId8"/>
    <p:sldId id="261" r:id="rId9"/>
    <p:sldId id="262" r:id="rId10"/>
    <p:sldId id="284" r:id="rId11"/>
    <p:sldId id="264" r:id="rId12"/>
    <p:sldId id="266" r:id="rId13"/>
    <p:sldId id="270" r:id="rId14"/>
    <p:sldId id="268" r:id="rId15"/>
    <p:sldId id="269" r:id="rId16"/>
    <p:sldId id="271" r:id="rId17"/>
    <p:sldId id="272" r:id="rId18"/>
    <p:sldId id="273" r:id="rId19"/>
    <p:sldId id="285" r:id="rId20"/>
    <p:sldId id="274" r:id="rId21"/>
    <p:sldId id="275" r:id="rId22"/>
    <p:sldId id="265" r:id="rId23"/>
    <p:sldId id="276" r:id="rId24"/>
    <p:sldId id="277" r:id="rId25"/>
    <p:sldId id="278" r:id="rId26"/>
    <p:sldId id="286" r:id="rId27"/>
    <p:sldId id="279" r:id="rId28"/>
    <p:sldId id="280" r:id="rId29"/>
    <p:sldId id="281" r:id="rId30"/>
    <p:sldId id="290" r:id="rId31"/>
    <p:sldId id="263" r:id="rId32"/>
    <p:sldId id="287" r:id="rId33"/>
    <p:sldId id="293" r:id="rId34"/>
    <p:sldId id="289" r:id="rId35"/>
    <p:sldId id="291" r:id="rId36"/>
    <p:sldId id="292" r:id="rId37"/>
    <p:sldId id="288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9829" autoAdjust="0"/>
  </p:normalViewPr>
  <p:slideViewPr>
    <p:cSldViewPr>
      <p:cViewPr varScale="1">
        <p:scale>
          <a:sx n="50" d="100"/>
          <a:sy n="50" d="100"/>
        </p:scale>
        <p:origin x="-90" y="-6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8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cat>
            <c:strRef>
              <c:f>Лист1!$A$2:$A$9</c:f>
              <c:strCache>
                <c:ptCount val="8"/>
                <c:pt idx="0">
                  <c:v>Кислород (47%)</c:v>
                </c:pt>
                <c:pt idx="1">
                  <c:v>Кремний (29%)</c:v>
                </c:pt>
                <c:pt idx="2">
                  <c:v>Алюминий (8%)</c:v>
                </c:pt>
                <c:pt idx="3">
                  <c:v>Железо (4,7%)</c:v>
                </c:pt>
                <c:pt idx="4">
                  <c:v>Кальций (2,96%)</c:v>
                </c:pt>
                <c:pt idx="5">
                  <c:v>Натрий и калий (2,5%)</c:v>
                </c:pt>
                <c:pt idx="6">
                  <c:v>Магний (1,9%)</c:v>
                </c:pt>
                <c:pt idx="7">
                  <c:v>Доп. элементы</c:v>
                </c:pt>
              </c:strCache>
            </c:strRef>
          </c:cat>
          <c:val>
            <c:numRef>
              <c:f>Лист1!$B$2:$B$9</c:f>
              <c:numCache>
                <c:formatCode>0%</c:formatCode>
                <c:ptCount val="8"/>
                <c:pt idx="0">
                  <c:v>0.47000000000000008</c:v>
                </c:pt>
                <c:pt idx="1">
                  <c:v>0.2900000000000002</c:v>
                </c:pt>
                <c:pt idx="2">
                  <c:v>8.0000000000000071E-2</c:v>
                </c:pt>
                <c:pt idx="3" formatCode="0.00%">
                  <c:v>4.7000000000000035E-2</c:v>
                </c:pt>
                <c:pt idx="4" formatCode="0.00%">
                  <c:v>2.9600000000000019E-2</c:v>
                </c:pt>
                <c:pt idx="5" formatCode="0.00%">
                  <c:v>2.5000000000000019E-2</c:v>
                </c:pt>
                <c:pt idx="6" formatCode="0.00%">
                  <c:v>1.9000000000000013E-2</c:v>
                </c:pt>
                <c:pt idx="7">
                  <c:v>1.0000000000000009E-2</c:v>
                </c:pt>
              </c:numCache>
            </c:numRef>
          </c:val>
        </c:ser>
        <c:shape val="cylinder"/>
        <c:axId val="37560320"/>
        <c:axId val="109444096"/>
        <c:axId val="0"/>
      </c:bar3DChart>
      <c:catAx>
        <c:axId val="37560320"/>
        <c:scaling>
          <c:orientation val="minMax"/>
        </c:scaling>
        <c:axPos val="b"/>
        <c:tickLblPos val="nextTo"/>
        <c:crossAx val="109444096"/>
        <c:crosses val="autoZero"/>
        <c:auto val="1"/>
        <c:lblAlgn val="ctr"/>
        <c:lblOffset val="100"/>
      </c:catAx>
      <c:valAx>
        <c:axId val="109444096"/>
        <c:scaling>
          <c:orientation val="minMax"/>
        </c:scaling>
        <c:axPos val="l"/>
        <c:majorGridlines/>
        <c:numFmt formatCode="0%" sourceLinked="1"/>
        <c:tickLblPos val="nextTo"/>
        <c:crossAx val="3756032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D7133-C755-4651-B0AE-6C65C2895A66}" type="datetimeFigureOut">
              <a:rPr lang="ru-RU" smtClean="0"/>
              <a:t>15.08.2013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414DB-4622-4020-824D-2251CBAF9A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003F7A9-F484-43B2-8C4F-B4A7377CD7BA}" type="datetimeFigureOut">
              <a:rPr lang="ru-RU" smtClean="0"/>
              <a:pPr/>
              <a:t>15.08.2013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CE79E7-E052-443A-B513-ACDEFA8EEA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korotkova_faina@mail.ru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leisure.ucoz.ru/forum/31-106-1" TargetMode="External"/><Relationship Id="rId3" Type="http://schemas.openxmlformats.org/officeDocument/2006/relationships/hyperlink" Target="http://oboi-kartinki.ucoz.ru/photo/podvodnyj_mir/45-3-0-0-2" TargetMode="External"/><Relationship Id="rId7" Type="http://schemas.openxmlformats.org/officeDocument/2006/relationships/hyperlink" Target="http://zubastiki.net/page/page183.html" TargetMode="External"/><Relationship Id="rId2" Type="http://schemas.openxmlformats.org/officeDocument/2006/relationships/hyperlink" Target="http://megabook.school-club.ru/Rubricator.asp?RNode=3708&amp;SLMode=1&amp;RPage=2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zelengarden.ru/xvoshh-poleznye-svojstva-lechenie/" TargetMode="External"/><Relationship Id="rId5" Type="http://schemas.openxmlformats.org/officeDocument/2006/relationships/hyperlink" Target="http://shop.blog-stilista.com/Podarki_i_suveniry/Oruzhie/?sort=4" TargetMode="External"/><Relationship Id="rId4" Type="http://schemas.openxmlformats.org/officeDocument/2006/relationships/hyperlink" Target="http://smartysmile.ru/news/diatomovye-vodorosli-mikrofotografii-pola-hargrivza-i-fej-darling/" TargetMode="External"/><Relationship Id="rId9" Type="http://schemas.openxmlformats.org/officeDocument/2006/relationships/hyperlink" Target="http://smito.ru/c313-286673.html" TargetMode="Externa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m.babyblog.ru/user/lenta/id944043" TargetMode="External"/><Relationship Id="rId3" Type="http://schemas.openxmlformats.org/officeDocument/2006/relationships/hyperlink" Target="http://nataliya-radin.livejournal.com/102997.html" TargetMode="External"/><Relationship Id="rId7" Type="http://schemas.openxmlformats.org/officeDocument/2006/relationships/hyperlink" Target="http://gribnoe-mesto.ru/vse-o-gribah/otravlenie-gribami.html" TargetMode="External"/><Relationship Id="rId2" Type="http://schemas.openxmlformats.org/officeDocument/2006/relationships/hyperlink" Target="http://ef-bntu.narod.ru/pohody/Muhosransk06/PhSolBig/27terekonOnmyHand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jarana.ru/month-07-2011-science.html" TargetMode="External"/><Relationship Id="rId5" Type="http://schemas.openxmlformats.org/officeDocument/2006/relationships/hyperlink" Target="http://www.medknow.ru/healtharticles/51-sosudistaya-xirurgiya/480-chto-my-znaem-ob-ateroskleroze.html" TargetMode="External"/><Relationship Id="rId4" Type="http://schemas.openxmlformats.org/officeDocument/2006/relationships/hyperlink" Target="http://horsesclub.ucoz.ru/forum/23-1938-1" TargetMode="External"/><Relationship Id="rId9" Type="http://schemas.openxmlformats.org/officeDocument/2006/relationships/hyperlink" Target="http://subscribe.ru/archive/home.health.doctor24/201302/20173039.html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prom.inforico.com.ua/selskoe-hozyaystvo-c367/semena-sazhency-c1069/prodam-semena-kukuruzy-dlya-poseva-na-zerno-i-na-silos-i1303906788124887.html" TargetMode="External"/><Relationship Id="rId7" Type="http://schemas.openxmlformats.org/officeDocument/2006/relationships/hyperlink" Target="http://thewomans.ru/health/yagody-iyulya.html" TargetMode="External"/><Relationship Id="rId2" Type="http://schemas.openxmlformats.org/officeDocument/2006/relationships/hyperlink" Target="http://princefka.ru/be-beautiful/care-for-hair/18627-osnovnye-prichiny-vypadeniya-volo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how-biz.novostimira.biz/fulltext_13439.html" TargetMode="External"/><Relationship Id="rId5" Type="http://schemas.openxmlformats.org/officeDocument/2006/relationships/hyperlink" Target="http://pochetkilo.ru/69368.html" TargetMode="External"/><Relationship Id="rId4" Type="http://schemas.openxmlformats.org/officeDocument/2006/relationships/hyperlink" Target="http://rainbowbiser.ru/category/talismanyi-i-oberegi-iz-bisera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mailto:korotkova_faina@mail.ru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300832"/>
          </a:xfrm>
        </p:spPr>
        <p:txBody>
          <a:bodyPr/>
          <a:lstStyle/>
          <a:p>
            <a:pPr algn="r"/>
            <a:r>
              <a:rPr lang="ru-RU" sz="2800" dirty="0" smtClean="0">
                <a:latin typeface="Arial" pitchFamily="34" charset="0"/>
                <a:cs typeface="Arial" pitchFamily="34" charset="0"/>
              </a:rPr>
              <a:t>Автор: учитель химии и биологии </a:t>
            </a:r>
          </a:p>
          <a:p>
            <a:pPr algn="r"/>
            <a:r>
              <a:rPr lang="ru-RU" sz="2800" dirty="0" smtClean="0">
                <a:latin typeface="Arial" pitchFamily="34" charset="0"/>
                <a:cs typeface="Arial" pitchFamily="34" charset="0"/>
              </a:rPr>
              <a:t>МБОУ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Летуновской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СОШ</a:t>
            </a:r>
          </a:p>
          <a:p>
            <a:pPr algn="r"/>
            <a:r>
              <a:rPr lang="ru-RU" sz="2800" dirty="0" smtClean="0">
                <a:latin typeface="Arial" pitchFamily="34" charset="0"/>
                <a:cs typeface="Arial" pitchFamily="34" charset="0"/>
              </a:rPr>
              <a:t>Короткова Фаина Алексеевна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071546"/>
            <a:ext cx="8305800" cy="1981200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«Кремний и его </a:t>
            </a:r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соединения»</a:t>
            </a:r>
            <a:endParaRPr lang="ru-RU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участвует в усвоении организмом более 70 минеральных солей и витаминов;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способствует усвоению кальция и росту костей, предупреждает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остеопороз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стимулирует иммунную систему;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улучшает состояние ногтей, кожи, укрепляет соединительные ткани;</a:t>
            </a:r>
          </a:p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 снижает риск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сердечно-сосудистых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заболеваний.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500034" y="214290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Кремний - основной структурный элемент, обеспечивающий четкость и слаженность управления работой всех органов со стороны нервной системы.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 descr="C:\Users\Светлана\Desktop\1268461277_redneurona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496"/>
            <a:ext cx="4476271" cy="33537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сосудистой стенке происходит замещение кремния кальцием, который делает сосуды жесткими. </a:t>
            </a:r>
            <a:endParaRPr lang="ru-RU" sz="2800" dirty="0"/>
          </a:p>
        </p:txBody>
      </p:sp>
      <p:pic>
        <p:nvPicPr>
          <p:cNvPr id="3" name="Picture 2" descr="C:\Users\Светлана\Desktop\atheroscleros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2714620"/>
            <a:ext cx="4286280" cy="30781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При снижении уровня кремния в крови уменьшается эластичность сосудов и их способность отвечать на команды мозга к расширению или сужению.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000108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Когда на кальциевые «шипы» оседает холестерин, возникают предпосылки для развития атеросклероза, стенокардии, ишемической болезни сердца и ее грозных последствий - инфаркта и инсульта.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285728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Эксперименты французских ученых М. и Ж.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Лепгер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доказали, что введение в организм соединений кремния приостанавливает развитие атеросклероза и помогает восстановить функцию сосудистой стенки.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b_1216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3500438"/>
            <a:ext cx="6215106" cy="3000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При недостатке кремния снижается усвояемость кальция, железа, кобальта, марганца, фтора и других веществ и нарушается обмен веществ.</a:t>
            </a:r>
          </a:p>
          <a:p>
            <a:pPr algn="ctr">
              <a:lnSpc>
                <a:spcPct val="150000"/>
              </a:lnSpc>
              <a:buNone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2928934"/>
            <a:ext cx="2857520" cy="3657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785794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последние годы значительно «помолодел» артрит, увеличилось число заболеваний желудочно-кишечного тракта и кожи у детей. Все это связано с дефицитом кремния в организме из-за сдвига питания в сторону рафинированных продуктов.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Все это связано с дефицитом кремния в организме из-за сдвига питания в сторону рафинированных продуктов.</a:t>
            </a:r>
            <a:endParaRPr lang="ru-RU" sz="28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714620"/>
            <a:ext cx="4357718" cy="32520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PP_0005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571480"/>
            <a:ext cx="2214578" cy="390114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28992" y="4929198"/>
            <a:ext cx="4500594" cy="57625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Короткова Фаина Алексеевна, учитель химии и биологии МБОУ </a:t>
            </a:r>
            <a:r>
              <a:rPr lang="ru-RU" sz="2800" i="1" dirty="0" err="1" smtClean="0">
                <a:latin typeface="Arial" pitchFamily="34" charset="0"/>
                <a:cs typeface="Arial" pitchFamily="34" charset="0"/>
              </a:rPr>
              <a:t>Летуновской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СОШ.</a:t>
            </a:r>
            <a:br>
              <a:rPr lang="ru-RU" sz="2800" i="1" dirty="0" smtClean="0"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Контактная информация:</a:t>
            </a:r>
            <a:r>
              <a:rPr sz="2800" i="1" smtClean="0">
                <a:latin typeface="Arial" pitchFamily="34" charset="0"/>
                <a:cs typeface="Arial" pitchFamily="34" charset="0"/>
              </a:rPr>
              <a:t/>
            </a:r>
            <a:br>
              <a:rPr sz="2800" i="1" smtClean="0"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2800" i="1" smtClean="0">
                <a:latin typeface="Arial" pitchFamily="34" charset="0"/>
                <a:cs typeface="Arial" pitchFamily="34" charset="0"/>
              </a:rPr>
              <a:t>- e-mail: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sz="2800" i="1" smtClean="0">
                <a:latin typeface="Arial" pitchFamily="34" charset="0"/>
                <a:cs typeface="Arial" pitchFamily="34" charset="0"/>
                <a:hlinkClick r:id="rId3"/>
              </a:rPr>
              <a:t>korotkova_faina@mail.ru</a:t>
            </a:r>
            <a:r>
              <a:rPr sz="2800" i="1" smtClean="0">
                <a:latin typeface="Arial" pitchFamily="34" charset="0"/>
                <a:cs typeface="Arial" pitchFamily="34" charset="0"/>
              </a:rPr>
              <a:t/>
            </a:r>
            <a:br>
              <a:rPr sz="2800" i="1" smtClean="0">
                <a:latin typeface="Arial" pitchFamily="34" charset="0"/>
                <a:cs typeface="Arial" pitchFamily="34" charset="0"/>
              </a:rPr>
            </a:b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- тел. +7 903 543 56 26        </a:t>
            </a:r>
            <a:endParaRPr lang="ru-RU" sz="28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285860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Благодаря своим химическим свойствам создавать заряженные коллоидные системы в растворах кремний оказывает неоценимую помощь нормальной микрофлоре кишечника в поддержании внутренней чистоты организма.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72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Коллоиды кремния обладают свойствами «приклеивать» к себе болезнетворные микроорганизмы: вирусы гриппа и ревматизма, гепатита и полиартрита, патогенные кокки и трихомонады, грибки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Кандида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 дрожжевые, образуя с ними комплексные соединения, которые выводятся из организма.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00042"/>
            <a:ext cx="8229600" cy="45720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Полезная микрофлора кишечника (молочнокислые палочки,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бифидо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и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лактобактерии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) с коллоидами не «слипаются» и остаются в кишечнике.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disb.jpg.322x18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3286124"/>
            <a:ext cx="4773716" cy="2928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2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Суточная потребность в кремнии для взрослых находится в диапазоне от 5 до 50 мг. </a:t>
            </a:r>
          </a:p>
          <a:p>
            <a:pPr algn="ctr">
              <a:lnSpc>
                <a:spcPct val="120000"/>
              </a:lnSpc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		Суточная потребность для детей и подростков точно еще не установлена. Ежедневная потребность в кремнии полностью удовлетворяется за счет сбалансированного питания.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Суточная потребность в Кремнии</a:t>
            </a:r>
            <a:endParaRPr lang="ru-RU" sz="40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Людям, страдающим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остеопорозом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, сердечнососудистыми заболеваниями, при болезни Альцгеймера рекомендуется увеличить содержание кремния в рационе.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Основные симптомы дефицита кремния в организме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357298"/>
            <a:ext cx="6191250" cy="4143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500042"/>
            <a:ext cx="8229600" cy="45720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* ухудшение состояния волос;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выпадение волос;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ослабление соединительной ткани;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остеопороз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хрупкость костных тканей;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воспалительные заболевания ЖКТ (желудочно-кишечного тракта);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раннее развитие атеросклероза.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1785926"/>
            <a:ext cx="8229600" cy="45720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* мочекаменная болезнь;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фиброз легких;</a:t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>* риск появления злокачественных опухолей плевры и брюшной полости.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Arial" pitchFamily="34" charset="0"/>
                <a:cs typeface="Arial" pitchFamily="34" charset="0"/>
              </a:rPr>
              <a:t>Основные симптомы переизбытка кремния:</a:t>
            </a:r>
            <a:endParaRPr lang="ru-RU" sz="40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Продукты, содержащие кремний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0_2177_b6d24d58_XL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719170"/>
            <a:ext cx="2286016" cy="22360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1-yachm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28926" y="4071942"/>
            <a:ext cx="3048008" cy="22860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03bc1a675274c553a48896b5db3656b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43636" y="1643050"/>
            <a:ext cx="2428892" cy="24288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cherr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357167"/>
            <a:ext cx="4023960" cy="3143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3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4" y="3214686"/>
            <a:ext cx="4381317" cy="32823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578647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Содержание кремния в природе</a:t>
            </a:r>
            <a:r>
              <a:rPr lang="ru-RU" sz="4400" dirty="0" smtClean="0">
                <a:latin typeface="Arial" pitchFamily="34" charset="0"/>
                <a:cs typeface="Arial" pitchFamily="34" charset="0"/>
              </a:rPr>
              <a:t>;</a:t>
            </a:r>
            <a:endParaRPr lang="en-US" sz="4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Объекты, содержащие кремний;</a:t>
            </a:r>
            <a:endParaRPr lang="ru-RU" sz="44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роль кремния в организме человека;</a:t>
            </a: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 суточная потребность в кремнии;</a:t>
            </a: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основные симптомы дефицита кремния в организме</a:t>
            </a: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основные симптомы переизбытка кремния в организме</a:t>
            </a: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продукты, содержащие кремний;</a:t>
            </a: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вывод;</a:t>
            </a:r>
          </a:p>
          <a:p>
            <a:pPr>
              <a:lnSpc>
                <a:spcPct val="160000"/>
              </a:lnSpc>
            </a:pPr>
            <a:r>
              <a:rPr lang="ru-RU" sz="4400" dirty="0" smtClean="0">
                <a:latin typeface="Arial" pitchFamily="34" charset="0"/>
                <a:cs typeface="Arial" pitchFamily="34" charset="0"/>
              </a:rPr>
              <a:t>список используемых источников.</a:t>
            </a:r>
          </a:p>
          <a:p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-357214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Содержание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+mn-lt"/>
                <a:cs typeface="Times New Roman" pitchFamily="18" charset="0"/>
              </a:rPr>
              <a:t>Точечный массаж для профилактики простудных заболеваний</a:t>
            </a:r>
            <a:endParaRPr lang="ru-RU" sz="3600" b="1" dirty="0">
              <a:latin typeface="+mn-lt"/>
            </a:endParaRPr>
          </a:p>
        </p:txBody>
      </p:sp>
      <p:pic>
        <p:nvPicPr>
          <p:cNvPr id="4" name="Содержимое 3" descr="kartink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38337" y="1643062"/>
            <a:ext cx="5267325" cy="4333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72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Вывод: всего в организме взрослого человека содержится около 1-2 г кремния. Концентрируется в костной и соединительной ткани, коже, волосах, щитовидной железе и лимфатических узлах. В организме кремний усваивается главным образом в тонкой и двенадцатиперстной кишке (около 4% от общего количества поступившего кремния). Для поддержания полноценной работы всех систем организма необходимо контролировать содержание кремния.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  <a:buNone/>
            </a:pPr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</a:rPr>
              <a:t>Учебник: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Химия.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9 класс: учеб. Для общеобразовательных учреждений / О. С. Габриелян.- М. : Дроф, 2012.-286, (2) с. Ил. 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Список используемых 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источников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Интернет ресурсы:</a:t>
            </a:r>
          </a:p>
          <a:p>
            <a:pPr>
              <a:lnSpc>
                <a:spcPct val="150000"/>
              </a:lnSpc>
            </a:pPr>
            <a:r>
              <a:rPr lang="en-US" sz="2400" u="sng" dirty="0" smtClean="0">
                <a:solidFill>
                  <a:schemeClr val="accent5">
                    <a:lumMod val="75000"/>
                  </a:schemeClr>
                </a:solidFill>
              </a:rPr>
              <a:t>health4ever.org›vitaminy-i-mineraly/</a:t>
            </a:r>
            <a:r>
              <a:rPr lang="en-US" sz="2400" u="sng" dirty="0" err="1" smtClean="0">
                <a:solidFill>
                  <a:schemeClr val="accent5">
                    <a:lumMod val="75000"/>
                  </a:schemeClr>
                </a:solidFill>
              </a:rPr>
              <a:t>kremnij</a:t>
            </a:r>
            <a:r>
              <a:rPr lang="ru-RU" sz="2400" u="sng" dirty="0" smtClean="0">
                <a:solidFill>
                  <a:schemeClr val="accent5">
                    <a:lumMod val="75000"/>
                  </a:schemeClr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sz="2400" u="sng" dirty="0" smtClean="0">
                <a:solidFill>
                  <a:schemeClr val="accent5">
                    <a:lumMod val="75000"/>
                  </a:schemeClr>
                </a:solidFill>
              </a:rPr>
              <a:t>dic.academic.ru›</a:t>
            </a:r>
            <a:r>
              <a:rPr lang="ru-RU" sz="2400" u="sng" dirty="0" smtClean="0">
                <a:solidFill>
                  <a:schemeClr val="accent5">
                    <a:lumMod val="75000"/>
                  </a:schemeClr>
                </a:solidFill>
              </a:rPr>
              <a:t>Кремний;</a:t>
            </a:r>
          </a:p>
          <a:p>
            <a:pPr>
              <a:lnSpc>
                <a:spcPct val="150000"/>
              </a:lnSpc>
            </a:pPr>
            <a:r>
              <a:rPr lang="en-US" sz="2400" u="sng" dirty="0" smtClean="0">
                <a:solidFill>
                  <a:schemeClr val="accent5">
                    <a:lumMod val="75000"/>
                  </a:schemeClr>
                </a:solidFill>
              </a:rPr>
              <a:t>n-</a:t>
            </a:r>
            <a:r>
              <a:rPr lang="en-US" sz="2400" u="sng" dirty="0" err="1" smtClean="0">
                <a:solidFill>
                  <a:schemeClr val="accent5">
                    <a:lumMod val="75000"/>
                  </a:schemeClr>
                </a:solidFill>
              </a:rPr>
              <a:t>t.ru›ri</a:t>
            </a:r>
            <a:r>
              <a:rPr lang="en-US" sz="2400" u="sng" dirty="0" smtClean="0">
                <a:solidFill>
                  <a:schemeClr val="accent5">
                    <a:lumMod val="75000"/>
                  </a:schemeClr>
                </a:solidFill>
              </a:rPr>
              <a:t>/</a:t>
            </a:r>
            <a:r>
              <a:rPr lang="en-US" sz="2400" u="sng" dirty="0" err="1" smtClean="0">
                <a:solidFill>
                  <a:schemeClr val="accent5">
                    <a:lumMod val="75000"/>
                  </a:schemeClr>
                </a:solidFill>
              </a:rPr>
              <a:t>ps</a:t>
            </a:r>
            <a:r>
              <a:rPr lang="en-US" sz="2400" u="sng" dirty="0" smtClean="0">
                <a:solidFill>
                  <a:schemeClr val="accent5">
                    <a:lumMod val="75000"/>
                  </a:schemeClr>
                </a:solidFill>
              </a:rPr>
              <a:t>/pb014.htm</a:t>
            </a:r>
            <a:r>
              <a:rPr lang="ru-RU" sz="2400" u="sng" dirty="0" smtClean="0">
                <a:solidFill>
                  <a:schemeClr val="accent5">
                    <a:lumMod val="75000"/>
                  </a:schemeClr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sz="2400" u="sng" dirty="0" smtClean="0">
                <a:solidFill>
                  <a:schemeClr val="accent5">
                    <a:lumMod val="75000"/>
                  </a:schemeClr>
                </a:solidFill>
              </a:rPr>
              <a:t>xumuk.ru</a:t>
            </a:r>
            <a:r>
              <a:rPr lang="ru-RU" sz="2400" u="sng" dirty="0" smtClean="0">
                <a:solidFill>
                  <a:schemeClr val="accent5">
                    <a:lumMod val="75000"/>
                  </a:schemeClr>
                </a:solidFill>
              </a:rPr>
              <a:t>;</a:t>
            </a:r>
            <a:endParaRPr lang="ru-RU" sz="2400" u="sng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megabook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school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-</a:t>
            </a:r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club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/</a:t>
            </a:r>
            <a:r>
              <a:rPr lang="en-US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Rubricator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asp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?</a:t>
            </a:r>
            <a:r>
              <a:rPr lang="en-US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RNode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=3708&amp;</a:t>
            </a:r>
            <a:r>
              <a:rPr lang="en-US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SLMode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=1&amp;</a:t>
            </a:r>
            <a:r>
              <a:rPr lang="en-US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RPage</a:t>
            </a:r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=29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http://oboi-kartinki.ucoz.ru/photo/podvodnyj_mir/45-3-0-0-2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http://smartysmile.ru/news/diatomovye-vodorosli-mikrofotografii-pola-hargrivza-i-fej-darling/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http://shop.blog-stilista.com/Podarki_i_suveniry/Oruzhie/?sort=4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http://zelengarden.ru/xvoshh-poleznye-svojstva-lechenie/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http://zubastiki.net/page/page183.html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http://leisure.ucoz.ru/forum/31-106-1</a:t>
            </a:r>
            <a:r>
              <a:rPr lang="ru-RU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en-US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http://smito.ru/c313-286673.html</a:t>
            </a:r>
            <a:endParaRPr lang="ru-RU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428604"/>
            <a:ext cx="8001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Ссылки на используемые картинки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714356"/>
            <a:ext cx="8229600" cy="45720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u="sng" dirty="0" smtClean="0">
                <a:hlinkClick r:id="rId2"/>
              </a:rPr>
              <a:t>http://ef-bntu.narod.ru/pohody/Muhosransk06/PhSolBig/27terekonOnmyHand.htm</a:t>
            </a:r>
            <a:endParaRPr lang="ru-RU" dirty="0" smtClean="0"/>
          </a:p>
          <a:p>
            <a:pPr lvl="0"/>
            <a:r>
              <a:rPr lang="en-US" u="sng" dirty="0" smtClean="0">
                <a:hlinkClick r:id="rId3"/>
              </a:rPr>
              <a:t>http://nataliya-radin.livejournal.com/102997.html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4"/>
              </a:rPr>
              <a:t>http://horsesclub.ucoz.ru/forum/23-1938-1</a:t>
            </a:r>
            <a:endParaRPr lang="ru-RU" dirty="0" smtClean="0"/>
          </a:p>
          <a:p>
            <a:pPr lvl="0"/>
            <a:r>
              <a:rPr lang="en-US" u="sng" dirty="0" smtClean="0">
                <a:hlinkClick r:id="rId5"/>
              </a:rPr>
              <a:t>http://www.medknow.ru/healtharticles/51-sosudistaya-xirurgiya/480-chto-my-znaem-ob-ateroskleroze.html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6"/>
              </a:rPr>
              <a:t>http://jarana.ru/month-07-2011-science.html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7"/>
              </a:rPr>
              <a:t>http://gribnoe-mesto.ru/vse-o-gribah/otravlenie-gribami.html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8"/>
              </a:rPr>
              <a:t>http://m.babyblog.ru/user/lenta/id944043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http://subscribe.ru/archive/home.health.doctor24/201302/20173039.html</a:t>
            </a:r>
            <a:endParaRPr lang="ru-RU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714356"/>
            <a:ext cx="8229600" cy="4572000"/>
          </a:xfrm>
        </p:spPr>
        <p:txBody>
          <a:bodyPr>
            <a:normAutofit fontScale="92500"/>
          </a:bodyPr>
          <a:lstStyle/>
          <a:p>
            <a:pPr lvl="0"/>
            <a:r>
              <a:rPr lang="en-US" u="sng" dirty="0" smtClean="0">
                <a:hlinkClick r:id="rId2"/>
              </a:rPr>
              <a:t>http://princefka.ru/be-beautiful/care-for-hair/18627-osnovnye-prichiny-vypadeniya-volos.html</a:t>
            </a:r>
            <a:endParaRPr lang="ru-RU" dirty="0" smtClean="0"/>
          </a:p>
          <a:p>
            <a:pPr lvl="0"/>
            <a:r>
              <a:rPr lang="en-US" u="sng" dirty="0" smtClean="0">
                <a:hlinkClick r:id="rId3"/>
              </a:rPr>
              <a:t>http://</a:t>
            </a:r>
            <a:r>
              <a:rPr lang="en-US" u="sng" dirty="0" smtClean="0">
                <a:solidFill>
                  <a:schemeClr val="accent5">
                    <a:lumMod val="75000"/>
                  </a:schemeClr>
                </a:solidFill>
                <a:hlinkClick r:id="rId3"/>
              </a:rPr>
              <a:t>prom.inforico.com.ua/selskoe-hozyaystvo-c367/semena-sazhency-c1069/prodam-semena-kukuruzy-dlya-poseva-na-zerno-i-na-silos-i1303906788124887.html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en-US" u="sng" dirty="0" smtClean="0">
                <a:solidFill>
                  <a:schemeClr val="accent5">
                    <a:lumMod val="75000"/>
                  </a:schemeClr>
                </a:solidFill>
                <a:hlinkClick r:id="rId4"/>
              </a:rPr>
              <a:t>http://rainbowbiser.ru/category/talismanyi-i-oberegi-iz-bisera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en-US" u="sng" dirty="0" smtClean="0">
                <a:solidFill>
                  <a:schemeClr val="accent5">
                    <a:lumMod val="75000"/>
                  </a:schemeClr>
                </a:solidFill>
                <a:hlinkClick r:id="rId5"/>
              </a:rPr>
              <a:t>http://pochetkilo.ru/69368.html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en-US" u="sng" dirty="0" smtClean="0">
                <a:solidFill>
                  <a:schemeClr val="accent5">
                    <a:lumMod val="75000"/>
                  </a:schemeClr>
                </a:solidFill>
                <a:hlinkClick r:id="rId6"/>
              </a:rPr>
              <a:t>http://show-biz.novostimira.biz/fulltext_13439.html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en-US" u="sng" dirty="0" smtClean="0">
                <a:solidFill>
                  <a:schemeClr val="accent5">
                    <a:lumMod val="75000"/>
                  </a:schemeClr>
                </a:solidFill>
                <a:hlinkClick r:id="rId7"/>
              </a:rPr>
              <a:t>http://thewomans.ru/health/yagody-iyulya.html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lvl="0"/>
            <a:r>
              <a:rPr lang="en-US" u="sng" dirty="0" smtClean="0">
                <a:solidFill>
                  <a:schemeClr val="accent5">
                    <a:lumMod val="75000"/>
                  </a:schemeClr>
                </a:solidFill>
              </a:rPr>
              <a:t>http://www.pixnet.ru/wallpapers/1196/3.html</a:t>
            </a:r>
            <a:endParaRPr lang="ru-RU" u="sng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857340"/>
            <a:ext cx="8229600" cy="500066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Короткова Ф.А.</a:t>
            </a:r>
          </a:p>
          <a:p>
            <a:pPr algn="ctr">
              <a:lnSpc>
                <a:spcPct val="150000"/>
              </a:lnSpc>
            </a:pP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- e-mail: </a:t>
            </a:r>
            <a:r>
              <a:rPr lang="en-US" sz="2800" i="1" dirty="0" smtClean="0">
                <a:latin typeface="Arial" pitchFamily="34" charset="0"/>
                <a:cs typeface="Arial" pitchFamily="34" charset="0"/>
                <a:hlinkClick r:id="rId2"/>
              </a:rPr>
              <a:t>korotkova_faina@mail.ru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800" i="1" dirty="0" smtClean="0">
                <a:latin typeface="Arial" pitchFamily="34" charset="0"/>
                <a:cs typeface="Arial" pitchFamily="34" charset="0"/>
              </a:rPr>
            </a:b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- </a:t>
            </a:r>
            <a:r>
              <a:rPr lang="ru-RU" sz="2800" i="1" dirty="0" smtClean="0">
                <a:latin typeface="Arial" pitchFamily="34" charset="0"/>
                <a:cs typeface="Arial" pitchFamily="34" charset="0"/>
              </a:rPr>
              <a:t>тел. +7 903 543 56 26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1643050"/>
            <a:ext cx="8229600" cy="4572000"/>
          </a:xfrm>
        </p:spPr>
        <p:txBody>
          <a:bodyPr/>
          <a:lstStyle/>
          <a:p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Кремний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- один из самых распространенных элементов земной коры. </a:t>
            </a:r>
          </a:p>
          <a:p>
            <a:endParaRPr lang="ru-RU" sz="2800" b="1" i="1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0"/>
            <a:ext cx="8229600" cy="12192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Содержание кремния в природе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571612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«Кремний-основа земной коры»</a:t>
            </a:r>
            <a:r>
              <a:rPr lang="ru-RU" sz="36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600" b="1" dirty="0" smtClean="0">
                <a:latin typeface="Arial" pitchFamily="34" charset="0"/>
                <a:cs typeface="Arial" pitchFamily="34" charset="0"/>
              </a:rPr>
            </a:br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Академик А. Е. Ферсман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71472" y="285728"/>
            <a:ext cx="78581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Объекты, содержащие кремний.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Китайский погребальный сосуд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928670"/>
            <a:ext cx="1905000" cy="21200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 descr="кремниевый мушке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4500570"/>
            <a:ext cx="2798756" cy="1095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Рисунок 14" descr="Диатомовые водоросли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928670"/>
            <a:ext cx="2819400" cy="20634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морские губки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1802" y="1142984"/>
            <a:ext cx="2209800" cy="17678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радиолярии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00826" y="3929066"/>
            <a:ext cx="2324100" cy="20753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хвощ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868" y="3857628"/>
            <a:ext cx="2390775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TextBox 19"/>
          <p:cNvSpPr txBox="1"/>
          <p:nvPr/>
        </p:nvSpPr>
        <p:spPr>
          <a:xfrm>
            <a:off x="0" y="3214686"/>
            <a:ext cx="2500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Китайский погребальный сосуд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57158" y="5715016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Кремниевый мушкет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000364" y="3143248"/>
            <a:ext cx="2286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Морские губки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00760" y="3071810"/>
            <a:ext cx="281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Диатомовые водоросли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29058" y="5929330"/>
            <a:ext cx="129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Хвощ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05600" y="6072206"/>
            <a:ext cx="243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Радиолярии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42976" y="3000372"/>
            <a:ext cx="1418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почва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poc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14290"/>
            <a:ext cx="3786213" cy="28667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2" descr="песок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214290"/>
            <a:ext cx="4002411" cy="2814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786446" y="3071810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песок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Светлана\Desktop\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3" y="3750471"/>
            <a:ext cx="3643338" cy="2732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572264" y="5143512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Arial" pitchFamily="34" charset="0"/>
                <a:cs typeface="Arial" pitchFamily="34" charset="0"/>
              </a:rPr>
              <a:t>глина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4572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Соединения кремния находятся в песке, глине, почве. Именно кремний делает землю плодородной: если в ней мало кремнезема, то она не способна аккумулировать энергию солнца. Такие почвы бесплодны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714488"/>
            <a:ext cx="8229600" cy="5357850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Роль кремния в организме человека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Светлана\Desktop\esqueleto_www_Humor12_co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3664" y="1214422"/>
            <a:ext cx="3469366" cy="5016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756</TotalTime>
  <Words>745</Words>
  <Application>Microsoft Office PowerPoint</Application>
  <PresentationFormat>Экран (4:3)</PresentationFormat>
  <Paragraphs>97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Бумажная</vt:lpstr>
      <vt:lpstr>«Кремний и его соединения»</vt:lpstr>
      <vt:lpstr>Короткова Фаина Алексеевна, учитель химии и биологии МБОУ Летуновской СОШ. Контактная информация:  - e-mail: korotkova_faina@mail.ru - тел. +7 903 543 56 26        </vt:lpstr>
      <vt:lpstr>Содержание</vt:lpstr>
      <vt:lpstr>Содержание кремния в природе</vt:lpstr>
      <vt:lpstr>«Кремний-основа земной коры» Академик А. Е. Ферсман</vt:lpstr>
      <vt:lpstr>Слайд 6</vt:lpstr>
      <vt:lpstr>Слайд 7</vt:lpstr>
      <vt:lpstr>Слайд 8</vt:lpstr>
      <vt:lpstr>Роль кремния в организме человека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Суточная потребность в Кремнии</vt:lpstr>
      <vt:lpstr>Слайд 24</vt:lpstr>
      <vt:lpstr>Основные симптомы дефицита кремния в организме</vt:lpstr>
      <vt:lpstr>Слайд 26</vt:lpstr>
      <vt:lpstr> Основные симптомы переизбытка кремния:</vt:lpstr>
      <vt:lpstr>Продукты, содержащие кремний</vt:lpstr>
      <vt:lpstr>Слайд 29</vt:lpstr>
      <vt:lpstr>Точечный массаж для профилактики простудных заболеваний</vt:lpstr>
      <vt:lpstr>Слайд 31</vt:lpstr>
      <vt:lpstr>Список используемых источников</vt:lpstr>
      <vt:lpstr>Слайд 33</vt:lpstr>
      <vt:lpstr>Слайд 34</vt:lpstr>
      <vt:lpstr>Слайд 35</vt:lpstr>
      <vt:lpstr>Слайд 36</vt:lpstr>
      <vt:lpstr>Слайд 37</vt:lpstr>
    </vt:vector>
  </TitlesOfParts>
  <Company>CtrlSoft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«Кремний и его соединения».</dc:title>
  <dc:creator>Светлана</dc:creator>
  <cp:lastModifiedBy>Светлана</cp:lastModifiedBy>
  <cp:revision>61</cp:revision>
  <dcterms:created xsi:type="dcterms:W3CDTF">2013-05-28T20:04:24Z</dcterms:created>
  <dcterms:modified xsi:type="dcterms:W3CDTF">2013-08-15T19:35:59Z</dcterms:modified>
</cp:coreProperties>
</file>