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57" r:id="rId32"/>
    <p:sldId id="293" r:id="rId33"/>
    <p:sldId id="259" r:id="rId34"/>
    <p:sldId id="260" r:id="rId35"/>
    <p:sldId id="294" r:id="rId36"/>
    <p:sldId id="295" r:id="rId37"/>
    <p:sldId id="296" r:id="rId38"/>
    <p:sldId id="26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1E68A95-0976-47C4-8AD7-0F40CC1DCD34}" type="datetimeFigureOut">
              <a:rPr lang="ru-RU" smtClean="0"/>
              <a:pPr/>
              <a:t>24.01.2008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5B04E9-9770-4466-AAE5-1A12D28DC7B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Калейдоскоп тепловых явлений</a:t>
            </a:r>
            <a:endParaRPr lang="ru-RU" dirty="0"/>
          </a:p>
        </p:txBody>
      </p:sp>
      <p:sp>
        <p:nvSpPr>
          <p:cNvPr id="5123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581400"/>
            <a:ext cx="7854950" cy="2971800"/>
          </a:xfrm>
        </p:spPr>
        <p:txBody>
          <a:bodyPr/>
          <a:lstStyle/>
          <a:p>
            <a:pPr marR="0" algn="ctr" eaLnBrk="1" hangingPunct="1">
              <a:lnSpc>
                <a:spcPct val="90000"/>
              </a:lnSpc>
            </a:pPr>
            <a:r>
              <a:rPr lang="ru-RU" dirty="0" smtClean="0"/>
              <a:t>Презентация подготовлена </a:t>
            </a:r>
          </a:p>
          <a:p>
            <a:pPr marR="0" algn="ctr" eaLnBrk="1" hangingPunct="1">
              <a:lnSpc>
                <a:spcPct val="90000"/>
              </a:lnSpc>
            </a:pPr>
            <a:r>
              <a:rPr lang="ru-RU" dirty="0" smtClean="0"/>
              <a:t>учеником 8 класса «А» </a:t>
            </a:r>
          </a:p>
          <a:p>
            <a:pPr marR="0" algn="ctr" eaLnBrk="1" hangingPunct="1">
              <a:lnSpc>
                <a:spcPct val="90000"/>
              </a:lnSpc>
            </a:pPr>
            <a:r>
              <a:rPr lang="ru-RU" dirty="0" smtClean="0"/>
              <a:t>МОУ Аннинский лицей </a:t>
            </a:r>
          </a:p>
          <a:p>
            <a:pPr marR="0" algn="ctr" eaLnBrk="1" hangingPunct="1">
              <a:lnSpc>
                <a:spcPct val="90000"/>
              </a:lnSpc>
            </a:pPr>
            <a:r>
              <a:rPr lang="ru-RU" dirty="0" smtClean="0"/>
              <a:t>Свистовым Сергеем</a:t>
            </a:r>
          </a:p>
          <a:p>
            <a:pPr marR="0" algn="ctr" eaLnBrk="1" hangingPunct="1">
              <a:lnSpc>
                <a:spcPct val="90000"/>
              </a:lnSpc>
            </a:pPr>
            <a:r>
              <a:rPr lang="ru-RU" dirty="0" smtClean="0"/>
              <a:t>2008</a:t>
            </a:r>
          </a:p>
          <a:p>
            <a:pPr marR="0" eaLnBrk="1" hangingPunct="1"/>
            <a:endParaRPr lang="ru-RU" dirty="0" smtClean="0"/>
          </a:p>
          <a:p>
            <a:pPr marR="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3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Почему снег со временем темнеет?</a:t>
            </a:r>
            <a:endParaRPr lang="ru-RU" sz="2800" dirty="0"/>
          </a:p>
        </p:txBody>
      </p:sp>
      <p:pic>
        <p:nvPicPr>
          <p:cNvPr id="14339" name="Рисунок 4" descr="Рисунок1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094" b="709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Снег темнеет прежде всего потому, что на нем осаждаются пыль и сажа, имеющиеся в воздухе.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Но дело не только в этом. Потемнение снега означает, что он стал меньше отражать солнечных лучей и, значит, больше поглощать их. Оттепели и  движение водяных паров из глубины снежного покрова к его поверхности — всё это приводит к заполнению воздушных пор поверхностного слоя талой водой и льдом, приводит к уплотнению этого слоя и к образованию наста. В результате усиливается проникновение солнечных лучей в глубь снежного покрова, возрастает поглощение света внутри покрова — снег ещё более темнеет.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Весной увлажнение снега и загрязнение его поверхности уменьшают долю света, отражаемого снежным покровом, до 30%. То есть, за период с выпадения снега до весеннего таяния отражающая способность снежного покрова снижается более чем в З раза.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4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Почему зимой холодно? </a:t>
            </a:r>
            <a:endParaRPr lang="ru-RU" sz="2800" dirty="0"/>
          </a:p>
        </p:txBody>
      </p:sp>
      <p:pic>
        <p:nvPicPr>
          <p:cNvPr id="16387" name="Рисунок 4" descr="Рисунок13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168" r="1016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Снег выпадает из-за похолодания, вызванного тем, что ежегодно в течение нескольких месяцев те или иные области земной поверхности получают меньше энергии от Солнца. В свою очередь, выпадение снега приводит к еще большему сокращению получаемой от Солнца энергии и, следовательно, способствует усилению зимних холодов.</a:t>
            </a:r>
          </a:p>
          <a:p>
            <a:pPr>
              <a:defRPr/>
            </a:pPr>
            <a:r>
              <a:rPr lang="ru-RU" dirty="0" smtClean="0"/>
              <a:t>Свежевыпавший снег отражает более 90% солнечных лучей, а свободная от снега суша отражает только 10-20% солнечного света. Отсюда видно, насколько меньше энергии получает Земля от Солнца благодаря высокой отражающей способности снежного покрова.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Снежное покрывало спасает от морозов растения и диких животных, свежий снег благодаря обилию в нем воздушных пор обладает высокими теплоизоляционными свойствами.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5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Почему снег в мороз скрипит под ногами?</a:t>
            </a:r>
            <a:endParaRPr lang="ru-RU" sz="2800" dirty="0"/>
          </a:p>
        </p:txBody>
      </p:sp>
      <p:pic>
        <p:nvPicPr>
          <p:cNvPr id="18435" name="Рисунок 4" descr="Рисунок2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509" r="1150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/>
          <a:lstStyle/>
          <a:p>
            <a:pPr eaLnBrk="1" hangingPunct="1"/>
            <a:r>
              <a:rPr lang="ru-RU" dirty="0" smtClean="0"/>
              <a:t>Скрип снега - это шум от раздавливаемых льдинок. Чем сильнее мороз, тем более твердыми и хрупкими делаются снеговые льдинки и поэтому более высоким становится тон скрипа.</a:t>
            </a:r>
          </a:p>
          <a:p>
            <a:pPr eaLnBrk="1" hangingPunct="1"/>
            <a:r>
              <a:rPr lang="ru-RU" dirty="0" smtClean="0"/>
              <a:t> Проводились специальные акустические измерения при 6°С (слабый мороз) и при -20° С (сильный мороз). В слабый мороз скрип снега характеризуется частотами в интервале примерно 200-400 Гц. В сильный же мороз, наряду с увеличением силы звука, наиболее «сильный» звук возникает при частоте 1000-1500 Гц.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6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 образуется сосулька? </a:t>
            </a:r>
            <a:endParaRPr lang="ru-RU" sz="2800" dirty="0"/>
          </a:p>
        </p:txBody>
      </p:sp>
      <p:pic>
        <p:nvPicPr>
          <p:cNvPr id="20483" name="Рисунок 4" descr="Рисунок14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1291" b="2129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Представим себе солнечный зимний день, лёгкий мороз (температура воздуха всего на несколько градусов ниже нуля). Солнечные лучи падают почти отвесно на покрытый снегом скат крыши и неплохо прогревают его.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Под снегом образуется талая вода, она стекает по скату крыши и достигает ее края. Там и начинают расти сосульки.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Для простоты будем считать, что сосулька растёт скачками хотя на самом деле этот процесс непрерывен.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/>
              <a:t>Вот с края крыши начинает стекать крупная водяная капля. Она не может сразу оторваться и полететь вниз - мешает поверхностное натяжение воды.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400" dirty="0" smtClean="0"/>
              <a:t>Капля как бы находится внутри поверхностной пленки, которая постепенно вытягивается и, уступая тяжести капли, все более провисает. А пока это происходит капля замерзает, теперь с края крыши свешивается надежно примерзший к нему кусочек льда, имеющий характерную форму. </a:t>
            </a:r>
          </a:p>
          <a:p>
            <a:pPr eaLnBrk="1" hangingPunct="1"/>
            <a:r>
              <a:rPr lang="ru-RU" sz="2400" dirty="0" smtClean="0"/>
              <a:t>Следующая капля быстро стекает по уже замерзшей капле к самой нижней её точке и, провиснув, замирает. Вот-вот сила тяжести одолеет силу поверхностного натяжения и капля полетит вниз, но этого не происходит. Новая капля, как и предыдущая, замерзает, так и не оторвавшись от крыши. </a:t>
            </a:r>
          </a:p>
          <a:p>
            <a:pPr eaLnBrk="1" hangingPunct="1"/>
            <a:r>
              <a:rPr lang="ru-RU" sz="2400" dirty="0" smtClean="0"/>
              <a:t>Такова же судьба и последующих капель. Все они последовательно намерзают одна на другую, в результате чего и образуется сосулька</a:t>
            </a: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3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89468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7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2143116"/>
            <a:ext cx="2643206" cy="21793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Почему снег задерживается на ветвях деревьев?</a:t>
            </a:r>
            <a:endParaRPr lang="ru-RU" sz="2800" dirty="0"/>
          </a:p>
        </p:txBody>
      </p:sp>
      <p:pic>
        <p:nvPicPr>
          <p:cNvPr id="23555" name="Рисунок 6" descr="Рисунок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812" r="1081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066800"/>
            <a:ext cx="7772400" cy="1362456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5400" dirty="0" smtClean="0"/>
              <a:t>Десять вопросов – десять ответов о снеге</a:t>
            </a:r>
            <a:endParaRPr lang="ru-RU" dirty="0"/>
          </a:p>
        </p:txBody>
      </p:sp>
      <p:sp>
        <p:nvSpPr>
          <p:cNvPr id="6147" name="Подзаголовок 4"/>
          <p:cNvSpPr>
            <a:spLocks noGrp="1"/>
          </p:cNvSpPr>
          <p:nvPr>
            <p:ph type="body" idx="1"/>
          </p:nvPr>
        </p:nvSpPr>
        <p:spPr>
          <a:xfrm>
            <a:off x="3048000" y="2438400"/>
            <a:ext cx="5254625" cy="1790700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dirty="0" smtClean="0"/>
              <a:t>О необъятная страна,</a:t>
            </a:r>
          </a:p>
          <a:p>
            <a:pPr eaLnBrk="1" hangingPunct="1"/>
            <a:r>
              <a:rPr lang="ru-RU" sz="2400" dirty="0" smtClean="0"/>
              <a:t>Необозримая страна.</a:t>
            </a:r>
          </a:p>
          <a:p>
            <a:pPr eaLnBrk="1" hangingPunct="1"/>
            <a:r>
              <a:rPr lang="ru-RU" sz="2400" dirty="0" smtClean="0"/>
              <a:t>И для тебя нашлась одежда, </a:t>
            </a:r>
          </a:p>
          <a:p>
            <a:pPr eaLnBrk="1" hangingPunct="1"/>
            <a:r>
              <a:rPr lang="ru-RU" sz="2400" dirty="0" smtClean="0"/>
              <a:t>Никем не сшитая она,</a:t>
            </a:r>
          </a:p>
          <a:p>
            <a:pPr eaLnBrk="1" hangingPunct="1"/>
            <a:r>
              <a:rPr lang="ru-RU" sz="2400" dirty="0" smtClean="0"/>
              <a:t>Как бы безбрежный дивный сон</a:t>
            </a:r>
          </a:p>
          <a:p>
            <a:pPr eaLnBrk="1" hangingPunct="1"/>
            <a:r>
              <a:rPr lang="ru-RU" sz="2400" dirty="0" smtClean="0"/>
              <a:t>Вдруг успокоенной земли –</a:t>
            </a:r>
          </a:p>
          <a:p>
            <a:pPr eaLnBrk="1" hangingPunct="1"/>
            <a:r>
              <a:rPr lang="ru-RU" sz="2400" dirty="0" smtClean="0"/>
              <a:t>Вокруг на десять тысяч ли</a:t>
            </a:r>
          </a:p>
          <a:p>
            <a:pPr eaLnBrk="1" hangingPunct="1"/>
            <a:r>
              <a:rPr lang="ru-RU" sz="2400" dirty="0" smtClean="0"/>
              <a:t>Невиданная белизна.</a:t>
            </a:r>
          </a:p>
          <a:p>
            <a:pPr algn="r" eaLnBrk="1" hangingPunct="1"/>
            <a:r>
              <a:rPr lang="ru-RU" sz="2400" dirty="0" err="1" smtClean="0"/>
              <a:t>Цюй</a:t>
            </a:r>
            <a:r>
              <a:rPr lang="ru-RU" sz="2400" dirty="0" smtClean="0"/>
              <a:t> </a:t>
            </a:r>
            <a:r>
              <a:rPr lang="ru-RU" sz="2400" dirty="0" err="1" smtClean="0"/>
              <a:t>Цюбо</a:t>
            </a:r>
            <a:r>
              <a:rPr lang="ru-RU" sz="2400" dirty="0" smtClean="0"/>
              <a:t>, «Снега России»</a:t>
            </a:r>
          </a:p>
          <a:p>
            <a:pPr eaLnBrk="1" hangingPunct="1"/>
            <a:endParaRPr lang="ru-RU" sz="2400" dirty="0" smtClean="0"/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5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Попробуйте сыпать песок на ветку дерева, лишённую листьев. Он на ней практически не задержится и почти целиком просыплется вниз на землю. </a:t>
            </a:r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В отличие от песка, снег может накапливаться на голых ветвях, образуя подчас такие тяжёлые шапки, что обламываются ветви. Снеговые наросты на деревьях образуются при снегопаде в тихую погоду, когда температура воздуха близка к 0°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В этих условиях довольно интенсивно идут разнообразные процессы внутри снега: </a:t>
            </a:r>
            <a:r>
              <a:rPr lang="ru-RU" sz="2800" dirty="0" err="1" smtClean="0"/>
              <a:t>подтаивание</a:t>
            </a:r>
            <a:r>
              <a:rPr lang="ru-RU" sz="2800" dirty="0" smtClean="0"/>
              <a:t> и замерзание, испарение и кристаллизация. Они приводят к образованию связей между упавшими снежинками и поверхностью ветвей, а также между самими снежинками.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Первые снежинки подтаивают и примерзают к ветвям, образуя на них тонкую наледь. Последующие снежинки примерзают уже к этой наледи.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Так постепенно на ветвях нарастают большие снежные шапки, способные удерживаться даже при несильных порывах ветра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2393852" cy="53749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dirty="0" smtClean="0"/>
              <a:t>Вопрос 8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571612"/>
            <a:ext cx="2714644" cy="392909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Почему положенная на снег деревянная доска оказывается при оттепели как бы на снежном столбике, тогда как металлическая пластина еще глубже уходит в снег?</a:t>
            </a:r>
            <a:endParaRPr lang="ru-RU" sz="2400" dirty="0"/>
          </a:p>
        </p:txBody>
      </p:sp>
      <p:pic>
        <p:nvPicPr>
          <p:cNvPr id="26627" name="Рисунок 4" descr="Рисунок2.gif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653" r="1065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Обычно к весне и снежный покров, и долго находившиеся на нём различные предметы становятся одинаково грязными, поэтому все они практически одинаково отражают (а значит, и поглощают) солнечные лучи. От нагреваемой солнечными лучами поверхности снега вглубь, по направлению к более холодному земляному грунту будет передаваться теплота. Скорость ее передачи тем выше, чем больше теплопроводность поверхностных слоев снежного покрова.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Теплопроводность слежавшегося снега в 5-8 раз больше теплопроводности деревянной доски, поэтому вокруг доски снег будет таять быстрее, чем под доской. В результате доска через некоторое время оказывается лежащей на своеобразном снежном столбике, возвышающемся над остальной поверхностью снега. Можно сказать, что доска в данном случае выступает в роли хорошего теплоизолятора, она предохраняет находящийся под ней снег от быстрого таяния.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Иное дело, когда на поверхности снега находится металлическая пластина. Теплопроводность пластины примерно в 100 раз больше теплопроводности слежавшегося снега, поэтому снег под пластиной будет таять быстрее, чем на открытом месте.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9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Почему образуется лунка в снегу у подножия дерева?</a:t>
            </a:r>
            <a:endParaRPr lang="ru-RU" sz="2800" dirty="0"/>
          </a:p>
        </p:txBody>
      </p:sp>
      <p:pic>
        <p:nvPicPr>
          <p:cNvPr id="28675" name="Рисунок 4" descr="Рисунок15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1939" b="2193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Подобные лунки образуются у подножия деревьев ранней весной, а также после кратковременных зимних оттепелей.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На первый взгляд причина их возникновения очень проста. В течение погожего весеннего или зимнего дня солнечные лучи хорошо прогревают ствол дерева, чему способствует тёмный цвет его поверхности и то, что лучи низко стоящего солнца падают на поверхность ствола почти перпендикулярно.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Теплопроводность дерева очень низкая, поэтому оно относительно медленно отдает теплоту. Примыкающие к стволу участки снежного покрова под действием этой теплоты постепенно подтаивают, и в результате формируется снежная лунка.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 южной стороны, где ствол дерева получает больше солнечного света (в Северном полушарии) глубина лунки обычно больше — ведь южная сторона дерева прогревается сильнее.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Является ли приведённое объяснение исчерпывающим? 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Оно не объясняет, почему у подножия деревянных столбов снежные лунки, как правило, меньше или вообще отсутствуют.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Дело в том, что весной и во время зимних оттепелей дерево как бы «просыпается» — от его корней к ветвям начинают свое движение внутренние соки. Вместе с ними ствол дерева и ветви получают теплоту от подземных слоев, пронизанных корнями. Таким образом, ствол дерева нагревается не только извне (за счет поглощения энергии солнечных лучей), но и изнутри (благодаря подъему соков по капиллярам внутри ствола).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dirty="0" smtClean="0"/>
              <a:t>Вопрос 10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 слепить прочный снежок?</a:t>
            </a:r>
            <a:endParaRPr lang="ru-RU" sz="2800" dirty="0"/>
          </a:p>
        </p:txBody>
      </p:sp>
      <p:pic>
        <p:nvPicPr>
          <p:cNvPr id="31747" name="Рисунок 10" descr="Рисунок33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498" r="149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Надо взять горсть снега и покрепче сжать её в ладонях.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Ну, а почему же при этом образуется снежок?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И на этот вопрос готов ответ: при сжатии снег уплотняется.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Почему же в таком случае не удается слепить снежок в морозный день? Если термометр показывает, скажем, -10 °С, то как бы сильно вы ни сжимали горсть снега, она не превратится в плотный снежок. В чем же дело?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Многие правильно отвечают, что снег должен быть мокрым, для чего необходимо, чтобы его температура была близка к 0 °С. Когда мы сжимаем такой снег, образуется некоторое количество воды. Вода заполняет воздушные промежутки внутри снега и, подмерзая, образует довольно прочные ледяные связи.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Нам остается выяснить, почему же при сжимании в ладонях не слишком холодного снега образуется вода. На это часто отвечают так: снег под давлением тает.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Действительно, температура плавления льда с увеличением давления понижается. В этом проявляется одна из особенностей льда - ведь у большинства веществ температура плавления понижается не с увеличением давления, а с уменьшением его.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Однако роль указанного эффекта невелика: повышение давления на одну атмосферу понижает температуру плавления льда (иначе говоря, температуру таяния снега) лишь на 0,0075 </a:t>
            </a:r>
            <a:r>
              <a:rPr lang="ru-RU" sz="2400" dirty="0" smtClean="0"/>
              <a:t>0° С</a:t>
            </a:r>
            <a:r>
              <a:rPr lang="ru-RU" dirty="0" smtClean="0"/>
              <a:t>. Чтобы эта температура понизилась всего на один градус, требуется давление более 130 атм.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Такого давления при помощи ладоней не создать. Так что одного только таяния снега под давлением в данном случае недостаточно.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2500330" cy="5286412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b="0" dirty="0" smtClean="0">
                <a:solidFill>
                  <a:srgbClr val="000000"/>
                </a:solidFill>
                <a:latin typeface="Tempus Sans ITC" pitchFamily="82" charset="0"/>
              </a:rPr>
              <a:t>Наблюдая каждой зимой     заснеженные поля, леса, городские улицы, площади, скверы, мы поневоле привыкаем к снегу и начинаем воспринимать его как нечто хорошо знакомое. Но так ли уж хорошо мы с ним знакомы</a:t>
            </a:r>
            <a:r>
              <a:rPr lang="ru-RU" sz="2400" b="0" dirty="0" smtClean="0">
                <a:solidFill>
                  <a:srgbClr val="000000"/>
                </a:solidFill>
                <a:latin typeface="Times New Roman" pitchFamily="18" charset="0"/>
              </a:rPr>
              <a:t>?</a:t>
            </a:r>
            <a:endParaRPr lang="ru-RU" sz="2400" b="0" dirty="0" smtClean="0"/>
          </a:p>
        </p:txBody>
      </p:sp>
      <p:pic>
        <p:nvPicPr>
          <p:cNvPr id="7171" name="Рисунок 4" descr="Рисунок21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472" r="11472"/>
          <a:stretch>
            <a:fillRect/>
          </a:stretch>
        </p:blipFill>
        <p:spPr>
          <a:xfrm rot="420000">
            <a:off x="3486150" y="1200150"/>
            <a:ext cx="4618038" cy="3930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Причин образования воды в сжимаемом ладонями снежке может быть несколько.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Когда мы сжимаем в голых руках снежок, то происходит передача теплоты от наших ладоней к снежку. При сжимании снежка уменьшается общий объем внутренних пор, и часть насыщенных водяных паров, заполнявших эти поры, конденсируется.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Наконец, может играть определённую роль тот факт, что при сжимании снежка трутся друг о друга и о наши ладони льдинки, образующие снег, при этом выделяется теплота.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Как видите, слепить прочный снежок нетрудно, но зато не так-то просто объяснить физику происходящих при этом процессов.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Физика тепловых явлений в вопросах</a:t>
            </a:r>
            <a:endParaRPr lang="ru-RU" dirty="0"/>
          </a:p>
        </p:txBody>
      </p:sp>
      <p:sp>
        <p:nvSpPr>
          <p:cNvPr id="35843" name="Текст 4"/>
          <p:cNvSpPr>
            <a:spLocks noGrp="1"/>
          </p:cNvSpPr>
          <p:nvPr>
            <p:ph type="body" idx="1"/>
          </p:nvPr>
        </p:nvSpPr>
        <p:spPr>
          <a:xfrm>
            <a:off x="3124200" y="3048000"/>
            <a:ext cx="5178425" cy="1509713"/>
          </a:xfrm>
        </p:spPr>
        <p:txBody>
          <a:bodyPr>
            <a:normAutofit/>
          </a:bodyPr>
          <a:lstStyle/>
          <a:p>
            <a:r>
              <a:rPr lang="ru-RU" dirty="0" smtClean="0"/>
              <a:t>… Пора узнать, что в </a:t>
            </a:r>
            <a:r>
              <a:rPr lang="ru-RU" dirty="0" err="1" smtClean="0"/>
              <a:t>мирозданьи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Куда ни обратись, - вопрос, а не ответ.</a:t>
            </a:r>
          </a:p>
          <a:p>
            <a:pPr algn="r"/>
            <a:r>
              <a:rPr lang="ru-RU" dirty="0" smtClean="0"/>
              <a:t>А. А. Фет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84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Текст 5"/>
          <p:cNvSpPr>
            <a:spLocks noGrp="1"/>
          </p:cNvSpPr>
          <p:nvPr>
            <p:ph type="body" sz="half" idx="2"/>
          </p:nvPr>
        </p:nvSpPr>
        <p:spPr>
          <a:xfrm>
            <a:off x="609600" y="609600"/>
            <a:ext cx="2362200" cy="5105400"/>
          </a:xfrm>
        </p:spPr>
        <p:txBody>
          <a:bodyPr/>
          <a:lstStyle/>
          <a:p>
            <a:r>
              <a:rPr lang="ru-RU" sz="2800" dirty="0" smtClean="0"/>
              <a:t>Почему ледяные узоры на стекле похожи на тропический лес или перья диковинных птиц?</a:t>
            </a:r>
          </a:p>
        </p:txBody>
      </p:sp>
      <p:pic>
        <p:nvPicPr>
          <p:cNvPr id="36867" name="Рисунок 4" descr="ледяные узоры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464" r="10464"/>
          <a:stretch>
            <a:fillRect/>
          </a:stretch>
        </p:blipFill>
        <p:spPr>
          <a:xfrm rot="420000">
            <a:off x="3486150" y="1200150"/>
            <a:ext cx="4618038" cy="3930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762000"/>
            <a:ext cx="2209800" cy="5310206"/>
          </a:xfrm>
        </p:spPr>
        <p:txBody>
          <a:bodyPr>
            <a:noAutofit/>
          </a:bodyPr>
          <a:lstStyle/>
          <a:p>
            <a:r>
              <a:rPr lang="ru-RU" sz="2800" dirty="0" smtClean="0"/>
              <a:t>С какой скоростью растёт толщина льда? Сможете ли вы оценить время становления льда на ближайшем водоёме?</a:t>
            </a:r>
          </a:p>
        </p:txBody>
      </p:sp>
      <p:pic>
        <p:nvPicPr>
          <p:cNvPr id="37891" name="Рисунок 4" descr="Рисунок28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786" r="10786"/>
          <a:stretch>
            <a:fillRect/>
          </a:stretch>
        </p:blipFill>
        <p:spPr>
          <a:xfrm rot="420000">
            <a:off x="3486150" y="1200150"/>
            <a:ext cx="4618038" cy="3930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838200"/>
            <a:ext cx="2514600" cy="4876800"/>
          </a:xfrm>
        </p:spPr>
        <p:txBody>
          <a:bodyPr/>
          <a:lstStyle/>
          <a:p>
            <a:r>
              <a:rPr lang="ru-RU" sz="2800" dirty="0" smtClean="0"/>
              <a:t>Трещины на льду или стекле?</a:t>
            </a:r>
            <a:br>
              <a:rPr lang="ru-RU" sz="2800" dirty="0" smtClean="0"/>
            </a:br>
            <a:r>
              <a:rPr lang="ru-RU" sz="2800" dirty="0" smtClean="0"/>
              <a:t>Пронаблюдайте, как ведёт себя лёд при ударе.</a:t>
            </a:r>
          </a:p>
        </p:txBody>
      </p:sp>
      <p:pic>
        <p:nvPicPr>
          <p:cNvPr id="38915" name="Рисунок 4" descr="Трещины на льду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837" r="10837"/>
          <a:stretch>
            <a:fillRect/>
          </a:stretch>
        </p:blipFill>
        <p:spPr>
          <a:xfrm rot="420000">
            <a:off x="3486150" y="1200150"/>
            <a:ext cx="4618038" cy="3930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928670"/>
            <a:ext cx="2209800" cy="407943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Что делают </a:t>
            </a:r>
            <a:r>
              <a:rPr lang="ru-RU" sz="2800" dirty="0" smtClean="0"/>
              <a:t>вороны </a:t>
            </a:r>
            <a:r>
              <a:rPr lang="ru-RU" sz="2800" dirty="0" smtClean="0"/>
              <a:t>на льду в сильные морозы?</a:t>
            </a:r>
            <a:endParaRPr lang="ru-RU" sz="2800" dirty="0"/>
          </a:p>
        </p:txBody>
      </p:sp>
      <p:pic>
        <p:nvPicPr>
          <p:cNvPr id="6" name="Рисунок 5" descr="Вороны на льду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229" r="1122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00034" y="785794"/>
            <a:ext cx="2571768" cy="5286412"/>
          </a:xfrm>
        </p:spPr>
        <p:txBody>
          <a:bodyPr>
            <a:noAutofit/>
          </a:bodyPr>
          <a:lstStyle/>
          <a:p>
            <a:r>
              <a:rPr lang="ru-RU" sz="2800" dirty="0" smtClean="0"/>
              <a:t>Температура воздуха зимой на улице ниже, чем в комнате. Почему же в некоторых старых домах стены обмерзают со стороны комнаты, а не улицы?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Рисунок 4" descr="Рисунок7.gif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148" r="1014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r>
              <a:rPr lang="ru-RU" sz="2800" dirty="0" smtClean="0"/>
              <a:t>Влияет ли ветер на показания термометра?</a:t>
            </a:r>
          </a:p>
          <a:p>
            <a:r>
              <a:rPr lang="ru-RU" sz="2800" dirty="0" smtClean="0"/>
              <a:t>Почему киты не замерзают?</a:t>
            </a:r>
          </a:p>
          <a:p>
            <a:r>
              <a:rPr lang="ru-RU" sz="2800" dirty="0" smtClean="0"/>
              <a:t>Почему море начинает замерзать от берегов, а молодой морской лёд настолько эластичен, что может изгибаться на волнах?</a:t>
            </a:r>
          </a:p>
          <a:p>
            <a:r>
              <a:rPr lang="ru-RU" sz="2800" dirty="0" smtClean="0"/>
              <a:t>Почему вода, получаемая при таянии многолетнего полярного льда, пригодна для питья? </a:t>
            </a:r>
            <a:br>
              <a:rPr lang="ru-RU" sz="28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Использованные информационные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dirty="0" smtClean="0">
              <a:solidFill>
                <a:schemeClr val="accent4">
                  <a:lumMod val="10000"/>
                </a:schemeClr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Л. В. Тарасов. Физика в природе. М.: Просвещение, 1988</a:t>
            </a:r>
          </a:p>
          <a:p>
            <a:pPr>
              <a:defRPr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Детская энциклопедия Кирилла и </a:t>
            </a:r>
            <a:r>
              <a:rPr lang="ru-RU" dirty="0" err="1" smtClean="0">
                <a:solidFill>
                  <a:schemeClr val="accent4">
                    <a:lumMod val="10000"/>
                  </a:schemeClr>
                </a:solidFill>
              </a:rPr>
              <a:t>Мефодия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2006 (2CD)</a:t>
            </a:r>
          </a:p>
          <a:p>
            <a:pPr>
              <a:defRPr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Большая энциклопедия 2008 (3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</a:rPr>
              <a:t>CD)</a:t>
            </a:r>
            <a:endParaRPr lang="ru-RU" dirty="0" smtClean="0">
              <a:solidFill>
                <a:schemeClr val="accent4">
                  <a:lumMod val="10000"/>
                </a:schemeClr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Иллюстрированный энциклопедический словарь на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</a:rPr>
              <a:t>CD</a:t>
            </a:r>
            <a:r>
              <a:rPr lang="ru-RU" dirty="0" smtClean="0">
                <a:solidFill>
                  <a:schemeClr val="accent4">
                    <a:lumMod val="10000"/>
                  </a:schemeClr>
                </a:solidFill>
              </a:rPr>
              <a:t> и др.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Чему равна масса снежинки и масса всего снега?</a:t>
            </a:r>
          </a:p>
          <a:p>
            <a:endParaRPr lang="ru-RU" sz="2800" dirty="0"/>
          </a:p>
        </p:txBody>
      </p:sp>
      <p:pic>
        <p:nvPicPr>
          <p:cNvPr id="8195" name="Рисунок 5" descr="Рисунок1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30" r="1830"/>
          <a:stretch>
            <a:fillRect/>
          </a:stretch>
        </p:blipFill>
        <p:spPr/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Вопрос 1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Отдельная снежинка имеет маленькую массу — порядка миллиграмма.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Однако масса всего «пухового одеяла» которое образуют упавшие на землю мириады снежинок, оказывается весьма солидной.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Когда в Северном полушарии зима подходит к концу, общая площадь земного снежного покрова достигает 10</a:t>
            </a:r>
            <a:r>
              <a:rPr lang="ru-RU" sz="2800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8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км</a:t>
            </a:r>
            <a:r>
              <a:rPr lang="ru-RU" sz="2800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(20% поверхности земного шара).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Масса этого покрова равна примерно 1,35 ∙10</a:t>
            </a:r>
            <a:r>
              <a:rPr lang="ru-RU" sz="2800" baseline="30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16</a:t>
            </a:r>
            <a:r>
              <a:rPr lang="ru-RU" sz="28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кг (13500 млрд. т).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2536728" cy="1582621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Вопрос 2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2500306"/>
            <a:ext cx="3000396" cy="217932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Почему свежевыпавший снег белый?</a:t>
            </a:r>
            <a:endParaRPr lang="ru-RU" sz="2800" dirty="0"/>
          </a:p>
        </p:txBody>
      </p:sp>
      <p:pic>
        <p:nvPicPr>
          <p:cNvPr id="10243" name="Рисунок 7" descr="Рисунок1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0697" r="1069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Свет, падающий на какое-либо вещество, частью поглощается в нём, а частью отражается. Кроме того, свет может частично проходить сквозь вещество (если оно в какой-то мере прозрачно).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Как правило, поглощение света различными веществами сильно зависит от длины волны, именно поэтому мы видим все вокруг в цвете.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Предположим, например, что рассматриваемый объект поглощает почти весь оптический диапазон длин волн и отражает лишь красные лучи; ясно, что такой объект освещаемый солнечным светом, будет представляться нам красным.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Если объект поглощает лучи всех длин волн и практически ничего не отражает, то он выглядит чёрным.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Если же, наоборот, объект практически все лучи отражает, он выглядит белым. Именно таков свежевыпавший снег; он отражает более 90% падающих на него солнечных лучей.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4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/>
              <a:t>Падая на поверхность снега, солнечные лучи сравнительно легко проникают внутрь снеговых льдинок, находящихся вблизи поверхности. Проникнуть глубже в снег лучам не даёт полное внутреннее отражение от многочисленных поверхностей, отделяющих льдинки от воздуха, который заполняет внутренние поры в снегу. </a:t>
            </a:r>
          </a:p>
          <a:p>
            <a:pPr eaLnBrk="1" hangingPunct="1"/>
            <a:r>
              <a:rPr lang="ru-RU" dirty="0" smtClean="0"/>
              <a:t>Когда эти поры исчезают (при образовании монолитного льда или в результате заполнения талой водой), отражение света существенно уменьшается в этом случае значительная часть солнечных лучей проникает достаточно глубоко внутрь покрова и там поглощается.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/>
              <a:t>Связь белизны с явлением полного внутреннего отражения света можно видеть на многих примерах. </a:t>
            </a:r>
          </a:p>
          <a:p>
            <a:pPr eaLnBrk="1" hangingPunct="1"/>
            <a:r>
              <a:rPr lang="ru-RU" dirty="0" smtClean="0"/>
              <a:t>Раздробите на морозе кусок льда— и вы получите белый порошок. </a:t>
            </a:r>
          </a:p>
          <a:p>
            <a:pPr eaLnBrk="1" hangingPunct="1"/>
            <a:r>
              <a:rPr lang="ru-RU" dirty="0" smtClean="0"/>
              <a:t>Взгляните на лужу, подернутую ледяной корочкой: она везде темная, но там, где подо льдом оказался воздушный пузырь, она белая. </a:t>
            </a:r>
          </a:p>
          <a:p>
            <a:pPr eaLnBrk="1" hangingPunct="1"/>
            <a:r>
              <a:rPr lang="ru-RU" dirty="0" smtClean="0"/>
              <a:t>Проследите за падающей снежинкой. Вот она упала на вашу ладонь и тут же, еще не растаяв, утратила свою белизну — воздушные промежутки между снежинкой и поверхностью ладони оказались заполненными талой водой.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2210</Words>
  <Application>Microsoft Office PowerPoint</Application>
  <PresentationFormat>Экран (4:3)</PresentationFormat>
  <Paragraphs>114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Калейдоскоп тепловых явлений</vt:lpstr>
      <vt:lpstr>Десять вопросов – десять ответов о снеге</vt:lpstr>
      <vt:lpstr>Наблюдая каждой зимой     заснеженные поля, леса, городские улицы, площади, скверы, мы поневоле привыкаем к снегу и начинаем воспринимать его как нечто хорошо знакомое. Но так ли уж хорошо мы с ним знакомы?</vt:lpstr>
      <vt:lpstr>Вопрос 1</vt:lpstr>
      <vt:lpstr>Слайд 5</vt:lpstr>
      <vt:lpstr>Вопрос 2</vt:lpstr>
      <vt:lpstr>Слайд 7</vt:lpstr>
      <vt:lpstr>Слайд 8</vt:lpstr>
      <vt:lpstr>Слайд 9</vt:lpstr>
      <vt:lpstr>Вопрос 3</vt:lpstr>
      <vt:lpstr>Слайд 11</vt:lpstr>
      <vt:lpstr>Вопрос 4</vt:lpstr>
      <vt:lpstr>Слайд 13</vt:lpstr>
      <vt:lpstr>Вопрос 5</vt:lpstr>
      <vt:lpstr>Слайд 15</vt:lpstr>
      <vt:lpstr>Вопрос 6 </vt:lpstr>
      <vt:lpstr>Слайд 17</vt:lpstr>
      <vt:lpstr>Слайд 18</vt:lpstr>
      <vt:lpstr>Вопрос 7</vt:lpstr>
      <vt:lpstr>Слайд 20</vt:lpstr>
      <vt:lpstr>Слайд 21</vt:lpstr>
      <vt:lpstr>Вопрос 8 </vt:lpstr>
      <vt:lpstr>Слайд 23</vt:lpstr>
      <vt:lpstr>Вопрос 9</vt:lpstr>
      <vt:lpstr>Слайд 25</vt:lpstr>
      <vt:lpstr>Слайд 26</vt:lpstr>
      <vt:lpstr>Вопрос 10 </vt:lpstr>
      <vt:lpstr>Слайд 28</vt:lpstr>
      <vt:lpstr>Слайд 29</vt:lpstr>
      <vt:lpstr>Слайд 30</vt:lpstr>
      <vt:lpstr>Физика тепловых явлений в вопросах</vt:lpstr>
      <vt:lpstr>Слайд 32</vt:lpstr>
      <vt:lpstr>Слайд 33</vt:lpstr>
      <vt:lpstr>Слайд 34</vt:lpstr>
      <vt:lpstr>Слайд 35</vt:lpstr>
      <vt:lpstr>Слайд 36</vt:lpstr>
      <vt:lpstr>Слайд 37</vt:lpstr>
      <vt:lpstr>Использованные информационные 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Калейдоскоп тепловых явлений</dc:title>
  <dc:creator>Сергей</dc:creator>
  <cp:lastModifiedBy>Шевцова Э.Н.</cp:lastModifiedBy>
  <cp:revision>23</cp:revision>
  <dcterms:created xsi:type="dcterms:W3CDTF">2008-01-20T00:23:50Z</dcterms:created>
  <dcterms:modified xsi:type="dcterms:W3CDTF">2008-01-24T16:55:57Z</dcterms:modified>
</cp:coreProperties>
</file>