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80" r:id="rId9"/>
    <p:sldId id="279" r:id="rId10"/>
    <p:sldId id="282" r:id="rId11"/>
    <p:sldId id="281" r:id="rId12"/>
    <p:sldId id="283" r:id="rId13"/>
    <p:sldId id="28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5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13.wmf"/><Relationship Id="rId7" Type="http://schemas.openxmlformats.org/officeDocument/2006/relationships/image" Target="../media/image11.wmf"/><Relationship Id="rId12" Type="http://schemas.openxmlformats.org/officeDocument/2006/relationships/image" Target="../media/image17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10.wmf"/><Relationship Id="rId11" Type="http://schemas.openxmlformats.org/officeDocument/2006/relationships/image" Target="../media/image16.wmf"/><Relationship Id="rId5" Type="http://schemas.openxmlformats.org/officeDocument/2006/relationships/image" Target="../media/image9.wmf"/><Relationship Id="rId10" Type="http://schemas.openxmlformats.org/officeDocument/2006/relationships/image" Target="../media/image15.wmf"/><Relationship Id="rId4" Type="http://schemas.openxmlformats.org/officeDocument/2006/relationships/image" Target="../media/image8.wmf"/><Relationship Id="rId9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22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4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7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31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35.wmf"/><Relationship Id="rId2" Type="http://schemas.openxmlformats.org/officeDocument/2006/relationships/image" Target="../media/image4.wmf"/><Relationship Id="rId1" Type="http://schemas.openxmlformats.org/officeDocument/2006/relationships/image" Target="../media/image32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3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60.bin"/><Relationship Id="rId10" Type="http://schemas.openxmlformats.org/officeDocument/2006/relationships/image" Target="../media/image36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37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8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12.wmf"/><Relationship Id="rId26" Type="http://schemas.openxmlformats.org/officeDocument/2006/relationships/image" Target="../media/image19.wmf"/><Relationship Id="rId3" Type="http://schemas.openxmlformats.org/officeDocument/2006/relationships/oleObject" Target="../embeddings/oleObject12.bin"/><Relationship Id="rId21" Type="http://schemas.openxmlformats.org/officeDocument/2006/relationships/oleObject" Target="../embeddings/oleObject21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9.bin"/><Relationship Id="rId25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wmf"/><Relationship Id="rId20" Type="http://schemas.openxmlformats.org/officeDocument/2006/relationships/image" Target="../media/image14.wmf"/><Relationship Id="rId29" Type="http://schemas.openxmlformats.org/officeDocument/2006/relationships/image" Target="../media/image1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16.bin"/><Relationship Id="rId24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23" Type="http://schemas.openxmlformats.org/officeDocument/2006/relationships/oleObject" Target="../embeddings/oleObject22.bin"/><Relationship Id="rId28" Type="http://schemas.openxmlformats.org/officeDocument/2006/relationships/oleObject" Target="../embeddings/oleObject23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4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10.wmf"/><Relationship Id="rId22" Type="http://schemas.openxmlformats.org/officeDocument/2006/relationships/image" Target="../media/image15.wmf"/><Relationship Id="rId27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2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14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2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2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7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5" Type="http://schemas.openxmlformats.org/officeDocument/2006/relationships/image" Target="../media/image23.wmf"/><Relationship Id="rId10" Type="http://schemas.openxmlformats.org/officeDocument/2006/relationships/image" Target="../media/image14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33.bin"/><Relationship Id="rId14" Type="http://schemas.openxmlformats.org/officeDocument/2006/relationships/oleObject" Target="../embeddings/oleObject3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7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10" Type="http://schemas.openxmlformats.org/officeDocument/2006/relationships/image" Target="../media/image14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2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50.bin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1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10" Type="http://schemas.openxmlformats.org/officeDocument/2006/relationships/image" Target="../media/image28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3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57.bin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5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3.bin"/><Relationship Id="rId15" Type="http://schemas.openxmlformats.org/officeDocument/2006/relationships/oleObject" Target="../embeddings/oleObject58.bin"/><Relationship Id="rId10" Type="http://schemas.openxmlformats.org/officeDocument/2006/relationships/image" Target="../media/image21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3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2636912"/>
            <a:ext cx="5256584" cy="233169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Механическое движение.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на расчет средней скорости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Users\Admin\AppData\Local\Microsoft\Windows\Temporary Internet Files\Content.IE5\6M30REZ0\MC90023082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3124954" cy="3299988"/>
          </a:xfrm>
          <a:prstGeom prst="rect">
            <a:avLst/>
          </a:prstGeom>
          <a:noFill/>
        </p:spPr>
      </p:pic>
      <p:pic>
        <p:nvPicPr>
          <p:cNvPr id="2056" name="Picture 8" descr="C:\Users\Admin\AppData\Local\Microsoft\Windows\Temporary Internet Files\Content.IE5\G420J6QE\MC90023383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38665"/>
            <a:ext cx="4496554" cy="1919335"/>
          </a:xfrm>
          <a:prstGeom prst="rect">
            <a:avLst/>
          </a:prstGeom>
          <a:noFill/>
        </p:spPr>
      </p:pic>
      <p:pic>
        <p:nvPicPr>
          <p:cNvPr id="2059" name="Picture 11" descr="C:\Users\Admin\AppData\Local\Microsoft\Windows\Temporary Internet Files\Content.IE5\0VDRLOL6\MC90033812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764704"/>
            <a:ext cx="1616659" cy="1834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Задача. Проводим анализ полученного результата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71472" y="1571612"/>
            <a:ext cx="7776864" cy="4305884"/>
            <a:chOff x="571472" y="1571612"/>
            <a:chExt cx="7776864" cy="4305884"/>
          </a:xfrm>
        </p:grpSpPr>
        <p:grpSp>
          <p:nvGrpSpPr>
            <p:cNvPr id="6" name="Группа 12"/>
            <p:cNvGrpSpPr/>
            <p:nvPr/>
          </p:nvGrpSpPr>
          <p:grpSpPr>
            <a:xfrm>
              <a:off x="571472" y="1571612"/>
              <a:ext cx="7776864" cy="4305884"/>
              <a:chOff x="467544" y="1052736"/>
              <a:chExt cx="7776864" cy="4305884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683568" y="1052736"/>
                <a:ext cx="756084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dirty="0" smtClean="0"/>
                  <a:t>Первую половину пути автомобиль проехал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1</a:t>
                </a:r>
                <a:r>
                  <a:rPr lang="ru-RU" sz="2000" dirty="0" smtClean="0"/>
                  <a:t> = 60 км/ч, а вторую —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2</a:t>
                </a:r>
                <a:r>
                  <a:rPr lang="ru-RU" sz="2000" dirty="0" smtClean="0"/>
                  <a:t> = 40 км/ч. Определить среднюю скорость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dirty="0" smtClean="0"/>
                  <a:t> автомобиля на всем пути.</a:t>
                </a:r>
                <a:endParaRPr lang="ru-RU" sz="2000" dirty="0"/>
              </a:p>
            </p:txBody>
          </p:sp>
          <p:grpSp>
            <p:nvGrpSpPr>
              <p:cNvPr id="9" name="Группа 11"/>
              <p:cNvGrpSpPr/>
              <p:nvPr/>
            </p:nvGrpSpPr>
            <p:grpSpPr>
              <a:xfrm>
                <a:off x="467544" y="2215050"/>
                <a:ext cx="1604920" cy="3143570"/>
                <a:chOff x="467544" y="2215050"/>
                <a:chExt cx="1604920" cy="3143570"/>
              </a:xfrm>
            </p:grpSpPr>
            <p:cxnSp>
              <p:nvCxnSpPr>
                <p:cNvPr id="10" name="Прямая соединительная линия 9"/>
                <p:cNvCxnSpPr/>
                <p:nvPr/>
              </p:nvCxnSpPr>
              <p:spPr>
                <a:xfrm>
                  <a:off x="467544" y="2574594"/>
                  <a:ext cx="136815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11" name="Объект 10"/>
                <p:cNvGraphicFramePr>
                  <a:graphicFrameLocks noChangeAspect="1"/>
                </p:cNvGraphicFramePr>
                <p:nvPr/>
              </p:nvGraphicFramePr>
              <p:xfrm>
                <a:off x="479425" y="2215050"/>
                <a:ext cx="1058863" cy="320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7110" name="Формула" r:id="rId3" imgW="330120" imgH="177480" progId="Equation.3">
                        <p:embed/>
                      </p:oleObj>
                    </mc:Choice>
                    <mc:Fallback>
                      <p:oleObj name="Формула" r:id="rId3" imgW="330120" imgH="177480" progId="Equation.3">
                        <p:embed/>
                        <p:pic>
                          <p:nvPicPr>
                            <p:cNvPr id="0" name="Object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9425" y="2215050"/>
                              <a:ext cx="1058863" cy="3206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 rot="5400000">
                  <a:off x="500034" y="3786190"/>
                  <a:ext cx="3143272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2"/>
                <p:cNvSpPr txBox="1"/>
                <p:nvPr/>
              </p:nvSpPr>
              <p:spPr>
                <a:xfrm>
                  <a:off x="467544" y="2862626"/>
                  <a:ext cx="1512168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1</a:t>
                  </a:r>
                  <a:r>
                    <a:rPr lang="ru-RU" sz="2000" dirty="0" smtClean="0"/>
                    <a:t> = 60 км/ч</a:t>
                  </a:r>
                </a:p>
                <a:p>
                  <a:endParaRPr lang="ru-RU" sz="2000" dirty="0" smtClean="0"/>
                </a:p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2</a:t>
                  </a:r>
                  <a:r>
                    <a:rPr lang="ru-RU" sz="2000" dirty="0" smtClean="0"/>
                    <a:t> = 40 км/ч</a:t>
                  </a:r>
                  <a:endParaRPr lang="ru-RU" sz="2000" dirty="0"/>
                </a:p>
              </p:txBody>
            </p:sp>
            <p:graphicFrame>
              <p:nvGraphicFramePr>
                <p:cNvPr id="14" name="Объект 13"/>
                <p:cNvGraphicFramePr>
                  <a:graphicFrameLocks noChangeAspect="1"/>
                </p:cNvGraphicFramePr>
                <p:nvPr/>
              </p:nvGraphicFramePr>
              <p:xfrm>
                <a:off x="564062" y="3798729"/>
                <a:ext cx="936104" cy="79208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7111" name="Формула" r:id="rId5" imgW="406080" imgH="393480" progId="Equation.3">
                        <p:embed/>
                      </p:oleObj>
                    </mc:Choice>
                    <mc:Fallback>
                      <p:oleObj name="Формула" r:id="rId5" imgW="406080" imgH="393480" progId="Equation.3">
                        <p:embed/>
                        <p:pic>
                          <p:nvPicPr>
                            <p:cNvPr id="0" name="Object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64062" y="3798729"/>
                              <a:ext cx="936104" cy="79208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5" name="Object 11"/>
                <p:cNvGraphicFramePr>
                  <a:graphicFrameLocks noChangeAspect="1"/>
                </p:cNvGraphicFramePr>
                <p:nvPr/>
              </p:nvGraphicFramePr>
              <p:xfrm>
                <a:off x="547690" y="4547325"/>
                <a:ext cx="890563" cy="73647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7112" name="Формула" r:id="rId7" imgW="469800" imgH="444240" progId="Equation.3">
                        <p:embed/>
                      </p:oleObj>
                    </mc:Choice>
                    <mc:Fallback>
                      <p:oleObj name="Формула" r:id="rId7" imgW="469800" imgH="444240" progId="Equation.3">
                        <p:embed/>
                        <p:pic>
                          <p:nvPicPr>
                            <p:cNvPr id="0" name="Object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7690" y="4547325"/>
                              <a:ext cx="890563" cy="73647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7" name="Object 6"/>
            <p:cNvGraphicFramePr>
              <a:graphicFrameLocks noChangeAspect="1"/>
            </p:cNvGraphicFramePr>
            <p:nvPr/>
          </p:nvGraphicFramePr>
          <p:xfrm>
            <a:off x="3357554" y="2552699"/>
            <a:ext cx="1633537" cy="733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13" name="Формула" r:id="rId9" imgW="1015920" imgH="457200" progId="Equation.3">
                    <p:embed/>
                  </p:oleObj>
                </mc:Choice>
                <mc:Fallback>
                  <p:oleObj name="Формула" r:id="rId9" imgW="1015920" imgH="4572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57554" y="2552699"/>
                          <a:ext cx="1633537" cy="733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extBox 15"/>
          <p:cNvSpPr txBox="1"/>
          <p:nvPr/>
        </p:nvSpPr>
        <p:spPr>
          <a:xfrm>
            <a:off x="2428860" y="27146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Итак: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357422" y="5929330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</a:t>
            </a:r>
            <a:r>
              <a:rPr lang="ru-RU" dirty="0" smtClean="0"/>
              <a:t>: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средняя скорость автомобиля на всем пути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равна 48 км/ч.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28860" y="3286124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Может ли ответ быть таким?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Не противоречит ли он физическому смыслу?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1736" y="3929066"/>
            <a:ext cx="5429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Средняя скорость показывает, какую скорость имело бы тело (в нашей задаче – автомобиль), если бы он все время двигался равномерно.</a:t>
            </a:r>
          </a:p>
          <a:p>
            <a:r>
              <a:rPr lang="ru-RU" dirty="0" smtClean="0"/>
              <a:t>Поэтому понятно, что значение средней скорости должно быть больше, чем на втором участке, и меньше, чем на первом.</a:t>
            </a:r>
          </a:p>
          <a:p>
            <a:r>
              <a:rPr lang="ru-RU" b="1" dirty="0" smtClean="0"/>
              <a:t>Вывод: </a:t>
            </a:r>
            <a:r>
              <a:rPr lang="ru-RU" u="sng" dirty="0" smtClean="0"/>
              <a:t>ответ не противоречит физическому смыслу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Вспомним ход решения задачи: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Проанализировали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условие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записали его в краткой форме, при этом нашли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ключевые слова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которые помогли нам получить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полную информацию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 явлениях, описанных в задаче.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Сделали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пояснительный чертеж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(рисунок).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Нашли основную формулу, необходимую для решения задачи.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Выяснили, какие физические величины нам неизвестны и нашли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математические выражения, связывающие неизвестные величины с известными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Подставили полученные выражения в основную формулу и произвели математические преобразования и вычисления.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Проанализировали полученный результат на соответствие физическому смыслу.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Записали окончательны ответ.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Вернемся к обсуждению вопроса о формуле средней скорости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1142976" y="1857364"/>
            <a:ext cx="7083449" cy="1628778"/>
            <a:chOff x="1142976" y="1857364"/>
            <a:chExt cx="7083449" cy="1628778"/>
          </a:xfrm>
        </p:grpSpPr>
        <p:sp>
          <p:nvSpPr>
            <p:cNvPr id="4" name="TextBox 3"/>
            <p:cNvSpPr txBox="1"/>
            <p:nvPr/>
          </p:nvSpPr>
          <p:spPr>
            <a:xfrm>
              <a:off x="1142976" y="1857364"/>
              <a:ext cx="6662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По какой формуле всегда можно рассчитать среднюю скорость?</a:t>
              </a:r>
            </a:p>
          </p:txBody>
        </p:sp>
        <p:graphicFrame>
          <p:nvGraphicFramePr>
            <p:cNvPr id="5" name="Объект 4"/>
            <p:cNvGraphicFramePr>
              <a:graphicFrameLocks noChangeAspect="1"/>
            </p:cNvGraphicFramePr>
            <p:nvPr/>
          </p:nvGraphicFramePr>
          <p:xfrm>
            <a:off x="1243013" y="2285992"/>
            <a:ext cx="1800225" cy="1200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33" name="Формула" r:id="rId3" imgW="685800" imgH="457200" progId="Equation.3">
                    <p:embed/>
                  </p:oleObj>
                </mc:Choice>
                <mc:Fallback>
                  <p:oleObj name="Формула" r:id="rId3" imgW="685800" imgH="4572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3013" y="2285992"/>
                          <a:ext cx="1800225" cy="12001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Объект 5"/>
            <p:cNvGraphicFramePr>
              <a:graphicFrameLocks noChangeAspect="1"/>
            </p:cNvGraphicFramePr>
            <p:nvPr/>
          </p:nvGraphicFramePr>
          <p:xfrm>
            <a:off x="3371850" y="2408230"/>
            <a:ext cx="2376488" cy="968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34" name="Формула" r:id="rId5" imgW="1091880" imgH="444240" progId="Equation.3">
                    <p:embed/>
                  </p:oleObj>
                </mc:Choice>
                <mc:Fallback>
                  <p:oleObj name="Формула" r:id="rId5" imgW="1091880" imgH="44424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71850" y="2408230"/>
                          <a:ext cx="2376488" cy="968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12"/>
            <p:cNvGraphicFramePr>
              <a:graphicFrameLocks noChangeAspect="1"/>
            </p:cNvGraphicFramePr>
            <p:nvPr/>
          </p:nvGraphicFramePr>
          <p:xfrm>
            <a:off x="6061075" y="2443155"/>
            <a:ext cx="2165350" cy="992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35" name="Формула" r:id="rId7" imgW="1079280" imgH="495000" progId="Equation.3">
                    <p:embed/>
                  </p:oleObj>
                </mc:Choice>
                <mc:Fallback>
                  <p:oleObj name="Формула" r:id="rId7" imgW="1079280" imgH="4950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61075" y="2443155"/>
                          <a:ext cx="2165350" cy="9921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TextBox 8"/>
          <p:cNvSpPr txBox="1"/>
          <p:nvPr/>
        </p:nvSpPr>
        <p:spPr>
          <a:xfrm>
            <a:off x="1285852" y="3571876"/>
            <a:ext cx="6929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Ключевым словом является слово </a:t>
            </a:r>
            <a:r>
              <a:rPr lang="ru-RU" b="1" u="sng" dirty="0" smtClean="0"/>
              <a:t>«всегда»</a:t>
            </a:r>
            <a:r>
              <a:rPr lang="ru-RU" dirty="0" smtClean="0"/>
              <a:t>. Первая формула является ОПРЕДЕЛЕНИЕМ</a:t>
            </a:r>
            <a:r>
              <a:rPr lang="en-US" dirty="0" smtClean="0"/>
              <a:t> </a:t>
            </a:r>
            <a:r>
              <a:rPr lang="ru-RU" dirty="0" smtClean="0"/>
              <a:t>СРЕДНЕЙ СКОРОСТИ, именно поэтому только ее можно использовать всегда.</a:t>
            </a:r>
          </a:p>
          <a:p>
            <a:r>
              <a:rPr lang="ru-RU" dirty="0" smtClean="0"/>
              <a:t>Третью формулу мы получили при решении нашей задачи, воспользовавшись  </a:t>
            </a:r>
            <a:r>
              <a:rPr lang="ru-RU" u="sng" dirty="0" smtClean="0"/>
              <a:t>условием</a:t>
            </a:r>
            <a:r>
              <a:rPr lang="ru-RU" dirty="0" smtClean="0"/>
              <a:t>, что весь путь состоит из </a:t>
            </a:r>
            <a:r>
              <a:rPr lang="ru-RU" u="sng" dirty="0" smtClean="0"/>
              <a:t>двух равных участков</a:t>
            </a:r>
            <a:r>
              <a:rPr lang="ru-RU" dirty="0" smtClean="0"/>
              <a:t> (первая и вторая «ПОЛОВИНЫ» пути.</a:t>
            </a:r>
          </a:p>
          <a:p>
            <a:r>
              <a:rPr lang="ru-RU" dirty="0" smtClean="0"/>
              <a:t>При каком </a:t>
            </a:r>
            <a:r>
              <a:rPr lang="ru-RU" u="sng" dirty="0" smtClean="0"/>
              <a:t>условии</a:t>
            </a:r>
            <a:r>
              <a:rPr lang="ru-RU" dirty="0" smtClean="0"/>
              <a:t> можно использовать вторую формулу, вы поймете, решив задачу, приведенную на следующем слайде.</a:t>
            </a:r>
          </a:p>
          <a:p>
            <a:pPr algn="ctr"/>
            <a:r>
              <a:rPr lang="ru-RU" i="1" dirty="0" smtClean="0"/>
              <a:t>Учить наизусть вторую и третью формулы не имеет смысла. Их надо выводить при решении задач так, как мы с вами делали.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Задача для самостоятельной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Первую половину времени автомобиль движется со скоростью </a:t>
            </a:r>
            <a:r>
              <a:rPr lang="el-GR" dirty="0" smtClean="0">
                <a:latin typeface="Times New Roman"/>
                <a:cs typeface="Times New Roman"/>
              </a:rPr>
              <a:t>υ</a:t>
            </a:r>
            <a:r>
              <a:rPr lang="ru-RU" baseline="-25000" dirty="0" smtClean="0"/>
              <a:t>1</a:t>
            </a:r>
            <a:r>
              <a:rPr lang="ru-RU" dirty="0" smtClean="0"/>
              <a:t> = 60 км/ч, а вторую – со скоростью </a:t>
            </a:r>
            <a:r>
              <a:rPr lang="el-GR" dirty="0" smtClean="0">
                <a:latin typeface="Times New Roman"/>
                <a:cs typeface="Times New Roman"/>
              </a:rPr>
              <a:t>υ</a:t>
            </a:r>
            <a:r>
              <a:rPr lang="ru-RU" baseline="-25000" dirty="0" smtClean="0"/>
              <a:t>2</a:t>
            </a:r>
            <a:r>
              <a:rPr lang="ru-RU" dirty="0" smtClean="0"/>
              <a:t> = 40 км/ч. Определить среднюю скорость </a:t>
            </a:r>
            <a:r>
              <a:rPr lang="el-GR" dirty="0" smtClean="0">
                <a:latin typeface="Times New Roman"/>
                <a:cs typeface="Times New Roman"/>
              </a:rPr>
              <a:t>υ</a:t>
            </a:r>
            <a:r>
              <a:rPr lang="ru-RU" dirty="0" smtClean="0"/>
              <a:t> автомобиля на всем пути.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/>
              <a:t>Ответ</a:t>
            </a:r>
            <a:r>
              <a:rPr lang="ru-RU" dirty="0" smtClean="0"/>
              <a:t>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средняя скорость автомобиля на всем пути равна 50 км/ч.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Спасибо, перейдите к следующему разделу курса.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Задача. Анализ условия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67544" y="2924944"/>
            <a:ext cx="13681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79425" y="2565400"/>
          <a:ext cx="10588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" name="Формула" r:id="rId3" imgW="330120" imgH="177480" progId="Equation.3">
                  <p:embed/>
                </p:oleObj>
              </mc:Choice>
              <mc:Fallback>
                <p:oleObj name="Формула" r:id="rId3" imgW="3301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565400"/>
                        <a:ext cx="1058863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Прямая соединительная линия 16"/>
          <p:cNvCxnSpPr/>
          <p:nvPr/>
        </p:nvCxnSpPr>
        <p:spPr>
          <a:xfrm rot="5400000">
            <a:off x="500034" y="4143380"/>
            <a:ext cx="314327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83568" y="1052736"/>
            <a:ext cx="7560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Первую половину пути автомобиль проехал со средней скоростью </a:t>
            </a:r>
            <a:r>
              <a:rPr lang="el-GR" sz="2000" dirty="0" smtClean="0">
                <a:latin typeface="Times New Roman"/>
                <a:cs typeface="Times New Roman"/>
              </a:rPr>
              <a:t>υ</a:t>
            </a:r>
            <a:r>
              <a:rPr lang="ru-RU" sz="2000" baseline="-25000" dirty="0" smtClean="0"/>
              <a:t>1</a:t>
            </a:r>
            <a:r>
              <a:rPr lang="ru-RU" sz="2000" dirty="0" smtClean="0"/>
              <a:t> = 60 км/ч, а вторую — со средней скоростью </a:t>
            </a:r>
            <a:r>
              <a:rPr lang="el-GR" sz="2000" dirty="0" smtClean="0">
                <a:latin typeface="Times New Roman"/>
                <a:cs typeface="Times New Roman"/>
              </a:rPr>
              <a:t>υ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= 40 км/ч. Определить среднюю скорость </a:t>
            </a:r>
            <a:r>
              <a:rPr lang="el-GR" sz="2000" dirty="0" smtClean="0">
                <a:latin typeface="Times New Roman"/>
                <a:cs typeface="Times New Roman"/>
              </a:rPr>
              <a:t>υ</a:t>
            </a:r>
            <a:r>
              <a:rPr lang="ru-RU" sz="2000" dirty="0" smtClean="0"/>
              <a:t> автомобиля на всем пути.</a:t>
            </a:r>
            <a:endParaRPr lang="ru-RU" sz="2000" dirty="0"/>
          </a:p>
        </p:txBody>
      </p:sp>
      <p:sp>
        <p:nvSpPr>
          <p:cNvPr id="33" name="Овал 32"/>
          <p:cNvSpPr/>
          <p:nvPr/>
        </p:nvSpPr>
        <p:spPr>
          <a:xfrm>
            <a:off x="4139952" y="1772816"/>
            <a:ext cx="216024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>
            <a:endCxn id="33" idx="4"/>
          </p:cNvCxnSpPr>
          <p:nvPr/>
        </p:nvCxnSpPr>
        <p:spPr>
          <a:xfrm>
            <a:off x="827584" y="1988840"/>
            <a:ext cx="342038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Группа 38"/>
          <p:cNvGrpSpPr/>
          <p:nvPr/>
        </p:nvGrpSpPr>
        <p:grpSpPr>
          <a:xfrm>
            <a:off x="3851920" y="2636912"/>
            <a:ext cx="1872208" cy="648072"/>
            <a:chOff x="3779912" y="2348880"/>
            <a:chExt cx="1872208" cy="648072"/>
          </a:xfrm>
        </p:grpSpPr>
        <p:sp>
          <p:nvSpPr>
            <p:cNvPr id="38" name="Выноска 1 37"/>
            <p:cNvSpPr/>
            <p:nvPr/>
          </p:nvSpPr>
          <p:spPr>
            <a:xfrm>
              <a:off x="3779912" y="2348880"/>
              <a:ext cx="1800200" cy="648072"/>
            </a:xfrm>
            <a:prstGeom prst="borderCallout1">
              <a:avLst>
                <a:gd name="adj1" fmla="val 52554"/>
                <a:gd name="adj2" fmla="val -123"/>
                <a:gd name="adj3" fmla="val -99143"/>
                <a:gd name="adj4" fmla="val -6199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779912" y="2492896"/>
              <a:ext cx="18722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Вопрос задачи</a:t>
              </a:r>
              <a:endParaRPr lang="ru-RU" sz="2000" b="1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635896" y="220486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вопрос задачи?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flipH="1">
            <a:off x="1403648" y="1988840"/>
            <a:ext cx="1296144" cy="72008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714744" y="221455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еще известно?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693093" y="1350293"/>
            <a:ext cx="1584176" cy="4225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6569174" y="1359818"/>
            <a:ext cx="1584176" cy="4225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467544" y="3212976"/>
            <a:ext cx="1512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>
                <a:latin typeface="Times New Roman"/>
                <a:cs typeface="Times New Roman"/>
              </a:rPr>
              <a:t>υ</a:t>
            </a:r>
            <a:r>
              <a:rPr lang="ru-RU" sz="2000" baseline="-25000" dirty="0" smtClean="0"/>
              <a:t>1</a:t>
            </a:r>
            <a:r>
              <a:rPr lang="ru-RU" sz="2000" dirty="0" smtClean="0"/>
              <a:t> = 60 км/ч</a:t>
            </a:r>
          </a:p>
          <a:p>
            <a:endParaRPr lang="ru-RU" sz="2000" dirty="0" smtClean="0"/>
          </a:p>
          <a:p>
            <a:r>
              <a:rPr lang="el-GR" sz="2000" dirty="0" smtClean="0">
                <a:latin typeface="Times New Roman"/>
                <a:cs typeface="Times New Roman"/>
              </a:rPr>
              <a:t>υ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= 40 км/ч</a:t>
            </a:r>
            <a:endParaRPr lang="ru-RU" sz="2000" dirty="0"/>
          </a:p>
        </p:txBody>
      </p:sp>
      <p:sp>
        <p:nvSpPr>
          <p:cNvPr id="47" name="TextBox 46"/>
          <p:cNvSpPr txBox="1"/>
          <p:nvPr/>
        </p:nvSpPr>
        <p:spPr>
          <a:xfrm>
            <a:off x="2500298" y="214311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ли в условии задачи еще какая-нибудь информация, важная для решения?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827584" y="1378868"/>
            <a:ext cx="2448272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555776" y="1710333"/>
            <a:ext cx="936104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779912" y="314096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это записать?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483768" y="357301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весь путь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путь на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первом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участке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путь на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втором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участке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539552" y="4149079"/>
          <a:ext cx="936104" cy="792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Формула" r:id="rId5" imgW="406080" imgH="393480" progId="Equation.3">
                  <p:embed/>
                </p:oleObj>
              </mc:Choice>
              <mc:Fallback>
                <p:oleObj name="Формула" r:id="rId5" imgW="406080" imgH="393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149079"/>
                        <a:ext cx="936104" cy="7920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1" name="Object 11"/>
          <p:cNvGraphicFramePr>
            <a:graphicFrameLocks noChangeAspect="1"/>
          </p:cNvGraphicFramePr>
          <p:nvPr/>
        </p:nvGraphicFramePr>
        <p:xfrm>
          <a:off x="533372" y="4924189"/>
          <a:ext cx="954116" cy="787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4" name="Формула" r:id="rId7" imgW="469800" imgH="444240" progId="Equation.3">
                  <p:embed/>
                </p:oleObj>
              </mc:Choice>
              <mc:Fallback>
                <p:oleObj name="Формула" r:id="rId7" imgW="469800" imgH="4442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372" y="4924189"/>
                        <a:ext cx="954116" cy="787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Прямая со стрелкой 55"/>
          <p:cNvCxnSpPr/>
          <p:nvPr/>
        </p:nvCxnSpPr>
        <p:spPr>
          <a:xfrm flipH="1">
            <a:off x="1619672" y="4293096"/>
            <a:ext cx="864096" cy="93610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40" grpId="0"/>
      <p:bldP spid="40" grpId="1"/>
      <p:bldP spid="43" grpId="0" build="allAtOnce"/>
      <p:bldP spid="44" grpId="0" animBg="1"/>
      <p:bldP spid="44" grpId="1" animBg="1"/>
      <p:bldP spid="45" grpId="0" animBg="1"/>
      <p:bldP spid="45" grpId="1" animBg="1"/>
      <p:bldP spid="46" grpId="0"/>
      <p:bldP spid="47" grpId="0"/>
      <p:bldP spid="47" grpId="1"/>
      <p:bldP spid="52" grpId="0"/>
      <p:bldP spid="52" grpId="1"/>
      <p:bldP spid="53" grpId="0"/>
      <p:bldP spid="5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Задача. Пояснительный рисунок.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67544" y="1052736"/>
            <a:ext cx="7776864" cy="4309838"/>
            <a:chOff x="467544" y="1052736"/>
            <a:chExt cx="7776864" cy="4309838"/>
          </a:xfrm>
        </p:grpSpPr>
        <p:sp>
          <p:nvSpPr>
            <p:cNvPr id="8" name="TextBox 7"/>
            <p:cNvSpPr txBox="1"/>
            <p:nvPr/>
          </p:nvSpPr>
          <p:spPr>
            <a:xfrm>
              <a:off x="683568" y="1052736"/>
              <a:ext cx="756084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dirty="0" smtClean="0"/>
                <a:t>Первую половину пути автомобиль проехал со средней скоростью </a:t>
              </a:r>
              <a:r>
                <a:rPr lang="el-GR" sz="2000" dirty="0" smtClean="0">
                  <a:latin typeface="Times New Roman"/>
                  <a:cs typeface="Times New Roman"/>
                </a:rPr>
                <a:t>υ</a:t>
              </a:r>
              <a:r>
                <a:rPr lang="ru-RU" sz="2000" baseline="-25000" dirty="0" smtClean="0"/>
                <a:t>1</a:t>
              </a:r>
              <a:r>
                <a:rPr lang="ru-RU" sz="2000" dirty="0" smtClean="0"/>
                <a:t> = 60 км/ч, а вторую — со средней скоростью </a:t>
              </a:r>
              <a:r>
                <a:rPr lang="el-GR" sz="2000" dirty="0" smtClean="0">
                  <a:latin typeface="Times New Roman"/>
                  <a:cs typeface="Times New Roman"/>
                </a:rPr>
                <a:t>υ</a:t>
              </a:r>
              <a:r>
                <a:rPr lang="ru-RU" sz="2000" baseline="-25000" dirty="0" smtClean="0"/>
                <a:t>2</a:t>
              </a:r>
              <a:r>
                <a:rPr lang="ru-RU" sz="2000" dirty="0" smtClean="0"/>
                <a:t> = 40 км/ч. Определить среднюю скорость </a:t>
              </a:r>
              <a:r>
                <a:rPr lang="el-GR" sz="2000" dirty="0" smtClean="0">
                  <a:latin typeface="Times New Roman"/>
                  <a:cs typeface="Times New Roman"/>
                </a:rPr>
                <a:t>υ</a:t>
              </a:r>
              <a:r>
                <a:rPr lang="ru-RU" sz="2000" dirty="0" smtClean="0"/>
                <a:t> автомобиля на всем пути.</a:t>
              </a:r>
              <a:endParaRPr lang="ru-RU" sz="2000" dirty="0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467544" y="2215050"/>
              <a:ext cx="1604920" cy="3147524"/>
              <a:chOff x="467544" y="2215050"/>
              <a:chExt cx="1604920" cy="3147524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467544" y="2574594"/>
                <a:ext cx="136815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6" name="Объект 5"/>
              <p:cNvGraphicFramePr>
                <a:graphicFrameLocks noChangeAspect="1"/>
              </p:cNvGraphicFramePr>
              <p:nvPr/>
            </p:nvGraphicFramePr>
            <p:xfrm>
              <a:off x="479425" y="2215050"/>
              <a:ext cx="1058863" cy="3206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947" name="Формула" r:id="rId3" imgW="330120" imgH="177480" progId="Equation.3">
                      <p:embed/>
                    </p:oleObj>
                  </mc:Choice>
                  <mc:Fallback>
                    <p:oleObj name="Формула" r:id="rId3" imgW="330120" imgH="177480" progId="Equation.3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9425" y="2215050"/>
                            <a:ext cx="1058863" cy="32067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7" name="Прямая соединительная линия 6"/>
              <p:cNvCxnSpPr/>
              <p:nvPr/>
            </p:nvCxnSpPr>
            <p:spPr>
              <a:xfrm rot="5400000">
                <a:off x="535753" y="3750471"/>
                <a:ext cx="3071834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467544" y="2862626"/>
                <a:ext cx="15121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1</a:t>
                </a:r>
                <a:r>
                  <a:rPr lang="ru-RU" sz="2000" dirty="0" smtClean="0"/>
                  <a:t> = 60 км/ч</a:t>
                </a:r>
              </a:p>
              <a:p>
                <a:endParaRPr lang="ru-RU" sz="2000" dirty="0" smtClean="0"/>
              </a:p>
              <a:p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2</a:t>
                </a:r>
                <a:r>
                  <a:rPr lang="ru-RU" sz="2000" dirty="0" smtClean="0"/>
                  <a:t> = 40 км/ч</a:t>
                </a:r>
                <a:endParaRPr lang="ru-RU" sz="2000" dirty="0"/>
              </a:p>
            </p:txBody>
          </p:sp>
          <p:graphicFrame>
            <p:nvGraphicFramePr>
              <p:cNvPr id="10" name="Объект 9"/>
              <p:cNvGraphicFramePr>
                <a:graphicFrameLocks noChangeAspect="1"/>
              </p:cNvGraphicFramePr>
              <p:nvPr/>
            </p:nvGraphicFramePr>
            <p:xfrm>
              <a:off x="539552" y="3798729"/>
              <a:ext cx="936104" cy="79208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948" name="Формула" r:id="rId5" imgW="406080" imgH="393480" progId="Equation.3">
                      <p:embed/>
                    </p:oleObj>
                  </mc:Choice>
                  <mc:Fallback>
                    <p:oleObj name="Формула" r:id="rId5" imgW="406080" imgH="393480" progId="Equation.3">
                      <p:embed/>
                      <p:pic>
                        <p:nvPicPr>
                          <p:cNvPr id="0" name="Picture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9552" y="3798729"/>
                            <a:ext cx="936104" cy="79208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" name="Object 11"/>
              <p:cNvGraphicFramePr>
                <a:graphicFrameLocks noChangeAspect="1"/>
              </p:cNvGraphicFramePr>
              <p:nvPr/>
            </p:nvGraphicFramePr>
            <p:xfrm>
              <a:off x="531519" y="4572007"/>
              <a:ext cx="955969" cy="7905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949" name="Формула" r:id="rId7" imgW="469800" imgH="444240" progId="Equation.3">
                      <p:embed/>
                    </p:oleObj>
                  </mc:Choice>
                  <mc:Fallback>
                    <p:oleObj name="Формула" r:id="rId7" imgW="469800" imgH="444240" progId="Equation.3">
                      <p:embed/>
                      <p:pic>
                        <p:nvPicPr>
                          <p:cNvPr id="0" name="Picture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1519" y="4572007"/>
                            <a:ext cx="955969" cy="79056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cxnSp>
        <p:nvCxnSpPr>
          <p:cNvPr id="15" name="Прямая соединительная линия 14"/>
          <p:cNvCxnSpPr/>
          <p:nvPr/>
        </p:nvCxnSpPr>
        <p:spPr>
          <a:xfrm>
            <a:off x="2714612" y="3680621"/>
            <a:ext cx="4071966" cy="0"/>
          </a:xfrm>
          <a:prstGeom prst="line">
            <a:avLst/>
          </a:prstGeom>
          <a:ln w="254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714612" y="3466307"/>
            <a:ext cx="42862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3466307"/>
            <a:ext cx="42862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3143240" y="3697289"/>
            <a:ext cx="0" cy="607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 flipV="1">
            <a:off x="4929190" y="3680621"/>
            <a:ext cx="0" cy="607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6786578" y="3680621"/>
            <a:ext cx="0" cy="607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3143240" y="3323431"/>
            <a:ext cx="857256" cy="250033"/>
            <a:chOff x="3143240" y="2214554"/>
            <a:chExt cx="857256" cy="250033"/>
          </a:xfrm>
        </p:grpSpPr>
        <p:cxnSp>
          <p:nvCxnSpPr>
            <p:cNvPr id="25" name="Прямая со стрелкой 24"/>
            <p:cNvCxnSpPr>
              <a:stCxn id="16" idx="3"/>
            </p:cNvCxnSpPr>
            <p:nvPr/>
          </p:nvCxnSpPr>
          <p:spPr>
            <a:xfrm flipV="1">
              <a:off x="3143240" y="2462999"/>
              <a:ext cx="85725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6" name="Объект 25"/>
            <p:cNvGraphicFramePr>
              <a:graphicFrameLocks noChangeAspect="1"/>
            </p:cNvGraphicFramePr>
            <p:nvPr/>
          </p:nvGraphicFramePr>
          <p:xfrm>
            <a:off x="3490906" y="2214554"/>
            <a:ext cx="152400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0" name="Формула" r:id="rId9" imgW="152280" imgH="215640" progId="Equation.3">
                    <p:embed/>
                  </p:oleObj>
                </mc:Choice>
                <mc:Fallback>
                  <p:oleObj name="Формула" r:id="rId9" imgW="152280" imgH="21564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0906" y="2214554"/>
                          <a:ext cx="152400" cy="215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Группа 27"/>
          <p:cNvGrpSpPr/>
          <p:nvPr/>
        </p:nvGrpSpPr>
        <p:grpSpPr>
          <a:xfrm>
            <a:off x="3143240" y="3788577"/>
            <a:ext cx="1785950" cy="249234"/>
            <a:chOff x="3143240" y="2679700"/>
            <a:chExt cx="1785950" cy="249234"/>
          </a:xfrm>
        </p:grpSpPr>
        <p:cxnSp>
          <p:nvCxnSpPr>
            <p:cNvPr id="23" name="Прямая со стрелкой 22"/>
            <p:cNvCxnSpPr/>
            <p:nvPr/>
          </p:nvCxnSpPr>
          <p:spPr>
            <a:xfrm>
              <a:off x="3143240" y="2927346"/>
              <a:ext cx="178595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9942" name="Object 6"/>
            <p:cNvGraphicFramePr>
              <a:graphicFrameLocks noChangeAspect="1"/>
            </p:cNvGraphicFramePr>
            <p:nvPr/>
          </p:nvGraphicFramePr>
          <p:xfrm>
            <a:off x="3713163" y="2679700"/>
            <a:ext cx="139700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1" name="Формула" r:id="rId11" imgW="139680" imgH="215640" progId="Equation.3">
                    <p:embed/>
                  </p:oleObj>
                </mc:Choice>
                <mc:Fallback>
                  <p:oleObj name="Формула" r:id="rId11" imgW="139680" imgH="21564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3163" y="2679700"/>
                          <a:ext cx="139700" cy="215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" name="Группа 30"/>
          <p:cNvGrpSpPr/>
          <p:nvPr/>
        </p:nvGrpSpPr>
        <p:grpSpPr>
          <a:xfrm>
            <a:off x="4929190" y="3358365"/>
            <a:ext cx="642942" cy="215900"/>
            <a:chOff x="3143240" y="2213769"/>
            <a:chExt cx="857256" cy="215900"/>
          </a:xfrm>
        </p:grpSpPr>
        <p:cxnSp>
          <p:nvCxnSpPr>
            <p:cNvPr id="32" name="Прямая со стрелкой 31"/>
            <p:cNvCxnSpPr>
              <a:stCxn id="17" idx="3"/>
            </p:cNvCxnSpPr>
            <p:nvPr/>
          </p:nvCxnSpPr>
          <p:spPr>
            <a:xfrm>
              <a:off x="3143240" y="2428868"/>
              <a:ext cx="857256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3" name="Объект 32"/>
            <p:cNvGraphicFramePr>
              <a:graphicFrameLocks noChangeAspect="1"/>
            </p:cNvGraphicFramePr>
            <p:nvPr/>
          </p:nvGraphicFramePr>
          <p:xfrm>
            <a:off x="3478200" y="2213769"/>
            <a:ext cx="331795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2" name="Формула" r:id="rId13" imgW="177480" imgH="215640" progId="Equation.3">
                    <p:embed/>
                  </p:oleObj>
                </mc:Choice>
                <mc:Fallback>
                  <p:oleObj name="Формула" r:id="rId13" imgW="177480" imgH="215640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78200" y="2213769"/>
                          <a:ext cx="331795" cy="215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34" name="Прямая со стрелкой 33"/>
          <p:cNvCxnSpPr/>
          <p:nvPr/>
        </p:nvCxnSpPr>
        <p:spPr>
          <a:xfrm>
            <a:off x="3143240" y="4031465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6"/>
          <p:cNvGraphicFramePr>
            <a:graphicFrameLocks noChangeAspect="1"/>
          </p:cNvGraphicFramePr>
          <p:nvPr/>
        </p:nvGraphicFramePr>
        <p:xfrm>
          <a:off x="5854700" y="3761590"/>
          <a:ext cx="152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3" name="Формула" r:id="rId15" imgW="152280" imgH="215640" progId="Equation.3">
                  <p:embed/>
                </p:oleObj>
              </mc:Choice>
              <mc:Fallback>
                <p:oleObj name="Формула" r:id="rId15" imgW="152280" imgH="215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4700" y="3761590"/>
                        <a:ext cx="152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Прямая со стрелкой 36"/>
          <p:cNvCxnSpPr/>
          <p:nvPr/>
        </p:nvCxnSpPr>
        <p:spPr>
          <a:xfrm>
            <a:off x="3143240" y="4286256"/>
            <a:ext cx="36433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6"/>
          <p:cNvGraphicFramePr>
            <a:graphicFrameLocks noChangeAspect="1"/>
          </p:cNvGraphicFramePr>
          <p:nvPr/>
        </p:nvGraphicFramePr>
        <p:xfrm>
          <a:off x="5010150" y="4128302"/>
          <a:ext cx="1270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4" name="Формула" r:id="rId17" imgW="126720" imgH="177480" progId="Equation.3">
                  <p:embed/>
                </p:oleObj>
              </mc:Choice>
              <mc:Fallback>
                <p:oleObj name="Формула" r:id="rId17" imgW="12672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0150" y="4128302"/>
                        <a:ext cx="1270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2571736" y="2143116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Внимание!</a:t>
            </a:r>
            <a:r>
              <a:rPr lang="ru-RU" dirty="0" smtClean="0"/>
              <a:t> В этой задаче нет необходимости переводить единицы скорости в СИ (из </a:t>
            </a:r>
            <a:r>
              <a:rPr lang="ru-RU" i="1" dirty="0" smtClean="0"/>
              <a:t>км</a:t>
            </a:r>
            <a:r>
              <a:rPr lang="ru-RU" dirty="0" smtClean="0"/>
              <a:t> в </a:t>
            </a:r>
            <a:r>
              <a:rPr lang="ru-RU" i="1" dirty="0" smtClean="0"/>
              <a:t>м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Поэтому сразу переходим к пояснительному рисунку.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2500298" y="2928934"/>
            <a:ext cx="353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/>
              <a:t>Сделаем пояснительный рисунок.</a:t>
            </a:r>
            <a:endParaRPr lang="ru-RU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162 L 0.00347 0.0856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8496 L 0.20035 0.0849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35 0.08982 L 0.20035 0.0002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9" grpId="0"/>
      <p:bldP spid="39" grpId="1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Задача. Поиск основной формулы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12"/>
          <p:cNvGrpSpPr/>
          <p:nvPr/>
        </p:nvGrpSpPr>
        <p:grpSpPr>
          <a:xfrm>
            <a:off x="467544" y="1052736"/>
            <a:ext cx="7776864" cy="4309838"/>
            <a:chOff x="467544" y="1052736"/>
            <a:chExt cx="7776864" cy="4309838"/>
          </a:xfrm>
        </p:grpSpPr>
        <p:sp>
          <p:nvSpPr>
            <p:cNvPr id="8" name="TextBox 7"/>
            <p:cNvSpPr txBox="1"/>
            <p:nvPr/>
          </p:nvSpPr>
          <p:spPr>
            <a:xfrm>
              <a:off x="683568" y="1052736"/>
              <a:ext cx="756084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dirty="0" smtClean="0"/>
                <a:t>Первую половину пути автомобиль проехал со средней скоростью </a:t>
              </a:r>
              <a:r>
                <a:rPr lang="el-GR" sz="2000" dirty="0" smtClean="0">
                  <a:latin typeface="Times New Roman"/>
                  <a:cs typeface="Times New Roman"/>
                </a:rPr>
                <a:t>υ</a:t>
              </a:r>
              <a:r>
                <a:rPr lang="ru-RU" sz="2000" baseline="-25000" dirty="0" smtClean="0"/>
                <a:t>1</a:t>
              </a:r>
              <a:r>
                <a:rPr lang="ru-RU" sz="2000" dirty="0" smtClean="0"/>
                <a:t> = 60 км/ч, а вторую — со средней скоростью </a:t>
              </a:r>
              <a:r>
                <a:rPr lang="el-GR" sz="2000" dirty="0" smtClean="0">
                  <a:latin typeface="Times New Roman"/>
                  <a:cs typeface="Times New Roman"/>
                </a:rPr>
                <a:t>υ</a:t>
              </a:r>
              <a:r>
                <a:rPr lang="ru-RU" sz="2000" baseline="-25000" dirty="0" smtClean="0"/>
                <a:t>2</a:t>
              </a:r>
              <a:r>
                <a:rPr lang="ru-RU" sz="2000" dirty="0" smtClean="0"/>
                <a:t> = 40 км/ч. Определить среднюю скорость </a:t>
              </a:r>
              <a:r>
                <a:rPr lang="el-GR" sz="2000" dirty="0" smtClean="0">
                  <a:latin typeface="Times New Roman"/>
                  <a:cs typeface="Times New Roman"/>
                </a:rPr>
                <a:t>υ</a:t>
              </a:r>
              <a:r>
                <a:rPr lang="ru-RU" sz="2000" dirty="0" smtClean="0"/>
                <a:t> автомобиля на всем пути.</a:t>
              </a:r>
              <a:endParaRPr lang="ru-RU" sz="2000" dirty="0"/>
            </a:p>
          </p:txBody>
        </p:sp>
        <p:grpSp>
          <p:nvGrpSpPr>
            <p:cNvPr id="3" name="Группа 11"/>
            <p:cNvGrpSpPr/>
            <p:nvPr/>
          </p:nvGrpSpPr>
          <p:grpSpPr>
            <a:xfrm>
              <a:off x="467544" y="2215050"/>
              <a:ext cx="1604920" cy="3147524"/>
              <a:chOff x="467544" y="2215050"/>
              <a:chExt cx="1604920" cy="3147524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467544" y="2574594"/>
                <a:ext cx="136815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6" name="Объект 5"/>
              <p:cNvGraphicFramePr>
                <a:graphicFrameLocks noChangeAspect="1"/>
              </p:cNvGraphicFramePr>
              <p:nvPr/>
            </p:nvGraphicFramePr>
            <p:xfrm>
              <a:off x="479425" y="2215050"/>
              <a:ext cx="1058863" cy="3206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0978" name="Формула" r:id="rId3" imgW="330120" imgH="177480" progId="Equation.3">
                      <p:embed/>
                    </p:oleObj>
                  </mc:Choice>
                  <mc:Fallback>
                    <p:oleObj name="Формула" r:id="rId3" imgW="330120" imgH="177480" progId="Equation.3">
                      <p:embed/>
                      <p:pic>
                        <p:nvPicPr>
                          <p:cNvPr id="0" name="Object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9425" y="2215050"/>
                            <a:ext cx="1058863" cy="32067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7" name="Прямая соединительная линия 6"/>
              <p:cNvCxnSpPr/>
              <p:nvPr/>
            </p:nvCxnSpPr>
            <p:spPr>
              <a:xfrm rot="5400000">
                <a:off x="535753" y="3750471"/>
                <a:ext cx="3071834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467544" y="2862626"/>
                <a:ext cx="15121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1</a:t>
                </a:r>
                <a:r>
                  <a:rPr lang="ru-RU" sz="2000" dirty="0" smtClean="0"/>
                  <a:t> = 60 км/ч</a:t>
                </a:r>
              </a:p>
              <a:p>
                <a:endParaRPr lang="ru-RU" sz="2000" dirty="0" smtClean="0"/>
              </a:p>
              <a:p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2</a:t>
                </a:r>
                <a:r>
                  <a:rPr lang="ru-RU" sz="2000" dirty="0" smtClean="0"/>
                  <a:t> = 40 км/ч</a:t>
                </a:r>
                <a:endParaRPr lang="ru-RU" sz="2000" dirty="0"/>
              </a:p>
            </p:txBody>
          </p:sp>
          <p:graphicFrame>
            <p:nvGraphicFramePr>
              <p:cNvPr id="10" name="Объект 9"/>
              <p:cNvGraphicFramePr>
                <a:graphicFrameLocks noChangeAspect="1"/>
              </p:cNvGraphicFramePr>
              <p:nvPr/>
            </p:nvGraphicFramePr>
            <p:xfrm>
              <a:off x="539552" y="3798729"/>
              <a:ext cx="936104" cy="79208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0979" name="Формула" r:id="rId5" imgW="406080" imgH="393480" progId="Equation.3">
                      <p:embed/>
                    </p:oleObj>
                  </mc:Choice>
                  <mc:Fallback>
                    <p:oleObj name="Формула" r:id="rId5" imgW="406080" imgH="393480" progId="Equation.3">
                      <p:embed/>
                      <p:pic>
                        <p:nvPicPr>
                          <p:cNvPr id="0" name="Object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9552" y="3798729"/>
                            <a:ext cx="936104" cy="79208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" name="Object 11"/>
              <p:cNvGraphicFramePr>
                <a:graphicFrameLocks noChangeAspect="1"/>
              </p:cNvGraphicFramePr>
              <p:nvPr/>
            </p:nvGraphicFramePr>
            <p:xfrm>
              <a:off x="538134" y="4572008"/>
              <a:ext cx="955969" cy="79056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0980" name="Формула" r:id="rId7" imgW="469800" imgH="444240" progId="Equation.3">
                      <p:embed/>
                    </p:oleObj>
                  </mc:Choice>
                  <mc:Fallback>
                    <p:oleObj name="Формула" r:id="rId7" imgW="469800" imgH="444240" progId="Equation.3">
                      <p:embed/>
                      <p:pic>
                        <p:nvPicPr>
                          <p:cNvPr id="0" name="Object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8134" y="4572008"/>
                            <a:ext cx="955969" cy="79056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1" name="Группа 40"/>
          <p:cNvGrpSpPr/>
          <p:nvPr/>
        </p:nvGrpSpPr>
        <p:grpSpPr>
          <a:xfrm>
            <a:off x="2714612" y="2285992"/>
            <a:ext cx="4071966" cy="982671"/>
            <a:chOff x="2714612" y="2285992"/>
            <a:chExt cx="4071966" cy="982671"/>
          </a:xfrm>
        </p:grpSpPr>
        <p:cxnSp>
          <p:nvCxnSpPr>
            <p:cNvPr id="37" name="Прямая со стрелкой 36"/>
            <p:cNvCxnSpPr/>
            <p:nvPr/>
          </p:nvCxnSpPr>
          <p:spPr>
            <a:xfrm>
              <a:off x="3143240" y="3255961"/>
              <a:ext cx="364333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2714612" y="2285992"/>
              <a:ext cx="4071966" cy="982671"/>
              <a:chOff x="2714612" y="3323431"/>
              <a:chExt cx="4071966" cy="982671"/>
            </a:xfrm>
          </p:grpSpPr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2714612" y="3680621"/>
                <a:ext cx="4071966" cy="0"/>
              </a:xfrm>
              <a:prstGeom prst="line">
                <a:avLst/>
              </a:prstGeom>
              <a:ln w="25400" cmpd="thickThin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Прямоугольник 15"/>
              <p:cNvSpPr/>
              <p:nvPr/>
            </p:nvSpPr>
            <p:spPr>
              <a:xfrm>
                <a:off x="2714612" y="3466307"/>
                <a:ext cx="428628" cy="21431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4500562" y="3466307"/>
                <a:ext cx="428628" cy="21431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9" name="Прямая соединительная линия 18"/>
              <p:cNvCxnSpPr/>
              <p:nvPr/>
            </p:nvCxnSpPr>
            <p:spPr>
              <a:xfrm rot="10800000" flipV="1">
                <a:off x="3143240" y="3697289"/>
                <a:ext cx="0" cy="6072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rot="10800000" flipV="1">
                <a:off x="4929190" y="3680621"/>
                <a:ext cx="0" cy="6072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rot="10800000" flipV="1">
                <a:off x="6786578" y="3680621"/>
                <a:ext cx="0" cy="6072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Группа 28"/>
              <p:cNvGrpSpPr/>
              <p:nvPr/>
            </p:nvGrpSpPr>
            <p:grpSpPr>
              <a:xfrm>
                <a:off x="3143240" y="3323431"/>
                <a:ext cx="928694" cy="252414"/>
                <a:chOff x="3143240" y="2214554"/>
                <a:chExt cx="928694" cy="252414"/>
              </a:xfrm>
            </p:grpSpPr>
            <p:cxnSp>
              <p:nvCxnSpPr>
                <p:cNvPr id="25" name="Прямая со стрелкой 24"/>
                <p:cNvCxnSpPr/>
                <p:nvPr/>
              </p:nvCxnSpPr>
              <p:spPr>
                <a:xfrm>
                  <a:off x="3143240" y="2464588"/>
                  <a:ext cx="928694" cy="238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26" name="Объект 25"/>
                <p:cNvGraphicFramePr>
                  <a:graphicFrameLocks noChangeAspect="1"/>
                </p:cNvGraphicFramePr>
                <p:nvPr/>
              </p:nvGraphicFramePr>
              <p:xfrm>
                <a:off x="3490906" y="2214554"/>
                <a:ext cx="152400" cy="2159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0981" name="Формула" r:id="rId9" imgW="152280" imgH="215640" progId="Equation.3">
                        <p:embed/>
                      </p:oleObj>
                    </mc:Choice>
                    <mc:Fallback>
                      <p:oleObj name="Формула" r:id="rId9" imgW="152280" imgH="215640" progId="Equation.3">
                        <p:embed/>
                        <p:pic>
                          <p:nvPicPr>
                            <p:cNvPr id="0" name="Object 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490906" y="2214554"/>
                              <a:ext cx="152400" cy="2159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13" name="Группа 27"/>
              <p:cNvGrpSpPr/>
              <p:nvPr/>
            </p:nvGrpSpPr>
            <p:grpSpPr>
              <a:xfrm>
                <a:off x="3143240" y="3788577"/>
                <a:ext cx="1785950" cy="249234"/>
                <a:chOff x="3143240" y="2679700"/>
                <a:chExt cx="1785950" cy="249234"/>
              </a:xfrm>
            </p:grpSpPr>
            <p:cxnSp>
              <p:nvCxnSpPr>
                <p:cNvPr id="23" name="Прямая со стрелкой 22"/>
                <p:cNvCxnSpPr/>
                <p:nvPr/>
              </p:nvCxnSpPr>
              <p:spPr>
                <a:xfrm>
                  <a:off x="3143240" y="2927346"/>
                  <a:ext cx="178595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39942" name="Object 6"/>
                <p:cNvGraphicFramePr>
                  <a:graphicFrameLocks noChangeAspect="1"/>
                </p:cNvGraphicFramePr>
                <p:nvPr/>
              </p:nvGraphicFramePr>
              <p:xfrm>
                <a:off x="3713163" y="2679700"/>
                <a:ext cx="139700" cy="2159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0982" name="Формула" r:id="rId11" imgW="139680" imgH="215640" progId="Equation.3">
                        <p:embed/>
                      </p:oleObj>
                    </mc:Choice>
                    <mc:Fallback>
                      <p:oleObj name="Формула" r:id="rId11" imgW="139680" imgH="215640" progId="Equation.3">
                        <p:embed/>
                        <p:pic>
                          <p:nvPicPr>
                            <p:cNvPr id="0" name="Object 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713163" y="2679700"/>
                              <a:ext cx="139700" cy="2159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14" name="Группа 30"/>
              <p:cNvGrpSpPr/>
              <p:nvPr/>
            </p:nvGrpSpPr>
            <p:grpSpPr>
              <a:xfrm>
                <a:off x="4929190" y="3358365"/>
                <a:ext cx="642942" cy="215900"/>
                <a:chOff x="3143240" y="2213769"/>
                <a:chExt cx="857256" cy="215900"/>
              </a:xfrm>
            </p:grpSpPr>
            <p:cxnSp>
              <p:nvCxnSpPr>
                <p:cNvPr id="32" name="Прямая со стрелкой 31"/>
                <p:cNvCxnSpPr>
                  <a:stCxn id="17" idx="3"/>
                </p:cNvCxnSpPr>
                <p:nvPr/>
              </p:nvCxnSpPr>
              <p:spPr>
                <a:xfrm>
                  <a:off x="3143240" y="2428868"/>
                  <a:ext cx="857256" cy="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33" name="Объект 32"/>
                <p:cNvGraphicFramePr>
                  <a:graphicFrameLocks noChangeAspect="1"/>
                </p:cNvGraphicFramePr>
                <p:nvPr/>
              </p:nvGraphicFramePr>
              <p:xfrm>
                <a:off x="3478200" y="2213769"/>
                <a:ext cx="331795" cy="2159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0983" name="Формула" r:id="rId13" imgW="177480" imgH="215640" progId="Equation.3">
                        <p:embed/>
                      </p:oleObj>
                    </mc:Choice>
                    <mc:Fallback>
                      <p:oleObj name="Формула" r:id="rId13" imgW="177480" imgH="215640" progId="Equation.3">
                        <p:embed/>
                        <p:pic>
                          <p:nvPicPr>
                            <p:cNvPr id="0" name="Object 8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478200" y="2213769"/>
                              <a:ext cx="331795" cy="2159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cxnSp>
            <p:nvCxnSpPr>
              <p:cNvPr id="34" name="Прямая со стрелкой 33"/>
              <p:cNvCxnSpPr/>
              <p:nvPr/>
            </p:nvCxnSpPr>
            <p:spPr>
              <a:xfrm>
                <a:off x="5000628" y="4040990"/>
                <a:ext cx="178595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5" name="Object 6"/>
              <p:cNvGraphicFramePr>
                <a:graphicFrameLocks noChangeAspect="1"/>
              </p:cNvGraphicFramePr>
              <p:nvPr/>
            </p:nvGraphicFramePr>
            <p:xfrm>
              <a:off x="5854700" y="3761590"/>
              <a:ext cx="152400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0984" name="Формула" r:id="rId15" imgW="152280" imgH="215640" progId="Equation.3">
                      <p:embed/>
                    </p:oleObj>
                  </mc:Choice>
                  <mc:Fallback>
                    <p:oleObj name="Формула" r:id="rId15" imgW="152280" imgH="215640" progId="Equation.3">
                      <p:embed/>
                      <p:pic>
                        <p:nvPicPr>
                          <p:cNvPr id="0" name="Object 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854700" y="3761590"/>
                            <a:ext cx="152400" cy="215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8" name="Object 6"/>
              <p:cNvGraphicFramePr>
                <a:graphicFrameLocks noChangeAspect="1"/>
              </p:cNvGraphicFramePr>
              <p:nvPr/>
            </p:nvGraphicFramePr>
            <p:xfrm>
              <a:off x="5010150" y="4128302"/>
              <a:ext cx="127000" cy="177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0985" name="Формула" r:id="rId17" imgW="126720" imgH="177480" progId="Equation.3">
                      <p:embed/>
                    </p:oleObj>
                  </mc:Choice>
                  <mc:Fallback>
                    <p:oleObj name="Формула" r:id="rId17" imgW="126720" imgH="177480" progId="Equation.3">
                      <p:embed/>
                      <p:pic>
                        <p:nvPicPr>
                          <p:cNvPr id="0" name="Object 1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10150" y="4128302"/>
                            <a:ext cx="127000" cy="1778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42" name="TextBox 41"/>
          <p:cNvSpPr txBox="1"/>
          <p:nvPr/>
        </p:nvSpPr>
        <p:spPr>
          <a:xfrm>
            <a:off x="2714612" y="3357562"/>
            <a:ext cx="5485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Вспомните, что значит понятие «средняя скорость»?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2214546" y="3357562"/>
            <a:ext cx="6662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 какой формуле всегда можно рассчитать среднюю скорость?</a:t>
            </a:r>
          </a:p>
          <a:p>
            <a:pPr algn="ctr"/>
            <a:r>
              <a:rPr lang="ru-RU" dirty="0" smtClean="0"/>
              <a:t>(нажмите на правильную формулу)</a:t>
            </a:r>
            <a:endParaRPr lang="ru-RU" dirty="0"/>
          </a:p>
        </p:txBody>
      </p:sp>
      <p:graphicFrame>
        <p:nvGraphicFramePr>
          <p:cNvPr id="44" name="Объект 43"/>
          <p:cNvGraphicFramePr>
            <a:graphicFrameLocks noChangeAspect="1"/>
          </p:cNvGraphicFramePr>
          <p:nvPr/>
        </p:nvGraphicFramePr>
        <p:xfrm>
          <a:off x="2571736" y="4321184"/>
          <a:ext cx="381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Формула" r:id="rId19" imgW="380880" imgH="393480" progId="Equation.3">
                  <p:embed/>
                </p:oleObj>
              </mc:Choice>
              <mc:Fallback>
                <p:oleObj name="Формула" r:id="rId19" imgW="380880" imgH="393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36" y="4321184"/>
                        <a:ext cx="381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Объект 44"/>
          <p:cNvGraphicFramePr>
            <a:graphicFrameLocks noChangeAspect="1"/>
          </p:cNvGraphicFramePr>
          <p:nvPr/>
        </p:nvGraphicFramePr>
        <p:xfrm>
          <a:off x="4216400" y="4357694"/>
          <a:ext cx="711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7" name="Формула" r:id="rId21" imgW="711000" imgH="393480" progId="Equation.3">
                  <p:embed/>
                </p:oleObj>
              </mc:Choice>
              <mc:Fallback>
                <p:oleObj name="Формула" r:id="rId21" imgW="711000" imgH="393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400" y="4357694"/>
                        <a:ext cx="7112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2" name="Object 12"/>
          <p:cNvGraphicFramePr>
            <a:graphicFrameLocks noChangeAspect="1"/>
          </p:cNvGraphicFramePr>
          <p:nvPr/>
        </p:nvGraphicFramePr>
        <p:xfrm>
          <a:off x="6003925" y="4338638"/>
          <a:ext cx="711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8" name="Формула" r:id="rId23" imgW="711000" imgH="431640" progId="Equation.3">
                  <p:embed/>
                </p:oleObj>
              </mc:Choice>
              <mc:Fallback>
                <p:oleObj name="Формула" r:id="rId23" imgW="71100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3925" y="4338638"/>
                        <a:ext cx="7112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3" name="Picture 13" descr="C:\Documents and Settings\Администратор\Local Settings\Temporary Internet Files\Content.IE5\DFAWRC70\MC900442026[1].wmf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928926" y="4500570"/>
            <a:ext cx="1631950" cy="1901825"/>
          </a:xfrm>
          <a:prstGeom prst="rect">
            <a:avLst/>
          </a:prstGeom>
          <a:noFill/>
        </p:spPr>
      </p:pic>
      <p:pic>
        <p:nvPicPr>
          <p:cNvPr id="40975" name="Picture 15" descr="C:\Documents and Settings\Администратор\Local Settings\Temporary Internet Files\Content.IE5\DFAWRC70\MC900437563[1].wmf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7286644" y="5072074"/>
            <a:ext cx="1357322" cy="1386154"/>
          </a:xfrm>
          <a:prstGeom prst="rect">
            <a:avLst/>
          </a:prstGeom>
          <a:noFill/>
        </p:spPr>
      </p:pic>
      <p:pic>
        <p:nvPicPr>
          <p:cNvPr id="40976" name="Picture 16" descr="C:\Documents and Settings\Администратор\Local Settings\Temporary Internet Files\Content.IE5\0U9QN06I\MC900440412[1].wmf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5000628" y="5143512"/>
            <a:ext cx="1830629" cy="1484986"/>
          </a:xfrm>
          <a:prstGeom prst="rect">
            <a:avLst/>
          </a:prstGeom>
          <a:noFill/>
        </p:spPr>
      </p:pic>
      <p:graphicFrame>
        <p:nvGraphicFramePr>
          <p:cNvPr id="46" name="Объект 45"/>
          <p:cNvGraphicFramePr>
            <a:graphicFrameLocks noChangeAspect="1"/>
          </p:cNvGraphicFramePr>
          <p:nvPr/>
        </p:nvGraphicFramePr>
        <p:xfrm>
          <a:off x="4786314" y="4214818"/>
          <a:ext cx="596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Формула" r:id="rId28" imgW="596880" imgH="634680" progId="Equation.3">
                  <p:embed/>
                </p:oleObj>
              </mc:Choice>
              <mc:Fallback>
                <p:oleObj name="Формула" r:id="rId28" imgW="596880" imgH="63468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4214818"/>
                        <a:ext cx="596900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09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2"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/>
              <a:t>Задача. Поиск необходимых для решения величин, значения которых неизвестны</a:t>
            </a:r>
            <a:endParaRPr lang="ru-RU" sz="3200" dirty="0"/>
          </a:p>
        </p:txBody>
      </p:sp>
      <p:grpSp>
        <p:nvGrpSpPr>
          <p:cNvPr id="37" name="Группа 36"/>
          <p:cNvGrpSpPr/>
          <p:nvPr/>
        </p:nvGrpSpPr>
        <p:grpSpPr>
          <a:xfrm>
            <a:off x="500034" y="1285860"/>
            <a:ext cx="7776864" cy="4309838"/>
            <a:chOff x="467544" y="1052736"/>
            <a:chExt cx="7776864" cy="4309838"/>
          </a:xfrm>
        </p:grpSpPr>
        <p:grpSp>
          <p:nvGrpSpPr>
            <p:cNvPr id="4" name="Группа 12"/>
            <p:cNvGrpSpPr/>
            <p:nvPr/>
          </p:nvGrpSpPr>
          <p:grpSpPr>
            <a:xfrm>
              <a:off x="467544" y="1052736"/>
              <a:ext cx="7776864" cy="4309838"/>
              <a:chOff x="467544" y="1052736"/>
              <a:chExt cx="7776864" cy="4309838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683568" y="1052736"/>
                <a:ext cx="756084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dirty="0" smtClean="0"/>
                  <a:t>Первую половину пути автомобиль проехал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1</a:t>
                </a:r>
                <a:r>
                  <a:rPr lang="ru-RU" sz="2000" dirty="0" smtClean="0"/>
                  <a:t> = 60 км/ч, а вторую —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2</a:t>
                </a:r>
                <a:r>
                  <a:rPr lang="ru-RU" sz="2000" dirty="0" smtClean="0"/>
                  <a:t> = 40 км/ч. Определить среднюю скорость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dirty="0" smtClean="0"/>
                  <a:t> автомобиля на всем пути.</a:t>
                </a:r>
                <a:endParaRPr lang="ru-RU" sz="2000" dirty="0"/>
              </a:p>
            </p:txBody>
          </p:sp>
          <p:grpSp>
            <p:nvGrpSpPr>
              <p:cNvPr id="6" name="Группа 11"/>
              <p:cNvGrpSpPr/>
              <p:nvPr/>
            </p:nvGrpSpPr>
            <p:grpSpPr>
              <a:xfrm>
                <a:off x="467544" y="2215050"/>
                <a:ext cx="1604920" cy="3147524"/>
                <a:chOff x="467544" y="2215050"/>
                <a:chExt cx="1604920" cy="3147524"/>
              </a:xfrm>
            </p:grpSpPr>
            <p:cxnSp>
              <p:nvCxnSpPr>
                <p:cNvPr id="7" name="Прямая соединительная линия 6"/>
                <p:cNvCxnSpPr/>
                <p:nvPr/>
              </p:nvCxnSpPr>
              <p:spPr>
                <a:xfrm>
                  <a:off x="467544" y="2574594"/>
                  <a:ext cx="136815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8" name="Объект 7"/>
                <p:cNvGraphicFramePr>
                  <a:graphicFrameLocks noChangeAspect="1"/>
                </p:cNvGraphicFramePr>
                <p:nvPr/>
              </p:nvGraphicFramePr>
              <p:xfrm>
                <a:off x="479425" y="2215050"/>
                <a:ext cx="1058863" cy="320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1998" name="Формула" r:id="rId3" imgW="330120" imgH="177480" progId="Equation.3">
                        <p:embed/>
                      </p:oleObj>
                    </mc:Choice>
                    <mc:Fallback>
                      <p:oleObj name="Формула" r:id="rId3" imgW="330120" imgH="177480" progId="Equation.3">
                        <p:embed/>
                        <p:pic>
                          <p:nvPicPr>
                            <p:cNvPr id="0" name="Object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9425" y="2215050"/>
                              <a:ext cx="1058863" cy="3206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 rot="5400000">
                  <a:off x="500034" y="3786190"/>
                  <a:ext cx="3143272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TextBox 9"/>
                <p:cNvSpPr txBox="1"/>
                <p:nvPr/>
              </p:nvSpPr>
              <p:spPr>
                <a:xfrm>
                  <a:off x="467544" y="2862626"/>
                  <a:ext cx="1512168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1</a:t>
                  </a:r>
                  <a:r>
                    <a:rPr lang="ru-RU" sz="2000" dirty="0" smtClean="0"/>
                    <a:t> = 60 км/ч</a:t>
                  </a:r>
                </a:p>
                <a:p>
                  <a:endParaRPr lang="ru-RU" sz="2000" dirty="0" smtClean="0"/>
                </a:p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2</a:t>
                  </a:r>
                  <a:r>
                    <a:rPr lang="ru-RU" sz="2000" dirty="0" smtClean="0"/>
                    <a:t> = 40 км/ч</a:t>
                  </a:r>
                  <a:endParaRPr lang="ru-RU" sz="2000" dirty="0"/>
                </a:p>
              </p:txBody>
            </p:sp>
            <p:graphicFrame>
              <p:nvGraphicFramePr>
                <p:cNvPr id="11" name="Объект 10"/>
                <p:cNvGraphicFramePr>
                  <a:graphicFrameLocks noChangeAspect="1"/>
                </p:cNvGraphicFramePr>
                <p:nvPr/>
              </p:nvGraphicFramePr>
              <p:xfrm>
                <a:off x="564062" y="3798729"/>
                <a:ext cx="936104" cy="79208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1999" name="Формула" r:id="rId5" imgW="406080" imgH="393480" progId="Equation.3">
                        <p:embed/>
                      </p:oleObj>
                    </mc:Choice>
                    <mc:Fallback>
                      <p:oleObj name="Формула" r:id="rId5" imgW="406080" imgH="393480" progId="Equation.3">
                        <p:embed/>
                        <p:pic>
                          <p:nvPicPr>
                            <p:cNvPr id="0" name="Object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64062" y="3798729"/>
                              <a:ext cx="936104" cy="79208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" name="Object 11"/>
                <p:cNvGraphicFramePr>
                  <a:graphicFrameLocks noChangeAspect="1"/>
                </p:cNvGraphicFramePr>
                <p:nvPr/>
              </p:nvGraphicFramePr>
              <p:xfrm>
                <a:off x="538164" y="4547325"/>
                <a:ext cx="985815" cy="81524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2000" name="Формула" r:id="rId7" imgW="469800" imgH="444240" progId="Equation.3">
                        <p:embed/>
                      </p:oleObj>
                    </mc:Choice>
                    <mc:Fallback>
                      <p:oleObj name="Формула" r:id="rId7" imgW="469800" imgH="444240" progId="Equation.3">
                        <p:embed/>
                        <p:pic>
                          <p:nvPicPr>
                            <p:cNvPr id="0" name="Object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8164" y="4547325"/>
                              <a:ext cx="985815" cy="81524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41994" name="Object 10"/>
            <p:cNvGraphicFramePr>
              <a:graphicFrameLocks noChangeAspect="1"/>
            </p:cNvGraphicFramePr>
            <p:nvPr/>
          </p:nvGraphicFramePr>
          <p:xfrm>
            <a:off x="4572000" y="2052868"/>
            <a:ext cx="500066" cy="5167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01" name="Формула" r:id="rId9" imgW="380880" imgH="393480" progId="Equation.3">
                    <p:embed/>
                  </p:oleObj>
                </mc:Choice>
                <mc:Fallback>
                  <p:oleObj name="Формула" r:id="rId9" imgW="380880" imgH="393480" progId="Equation.3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0" y="2052868"/>
                          <a:ext cx="500066" cy="51673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2143108" y="2786058"/>
          <a:ext cx="6096000" cy="2373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69226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Величина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Весь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маршрут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Первый участок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Второй участок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107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Путь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107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ru-RU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107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Скорость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 smtClean="0">
                          <a:latin typeface="Times New Roman"/>
                          <a:cs typeface="Times New Roman"/>
                        </a:rPr>
                        <a:t>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 smtClean="0">
                          <a:latin typeface="Times New Roman"/>
                          <a:cs typeface="Times New Roman"/>
                        </a:rPr>
                        <a:t>υ</a:t>
                      </a:r>
                      <a:r>
                        <a:rPr lang="ru-RU" sz="1800" baseline="-25000" dirty="0" smtClean="0"/>
                        <a:t>1</a:t>
                      </a:r>
                      <a:r>
                        <a:rPr lang="ru-RU" sz="1800" dirty="0" smtClean="0"/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 smtClean="0">
                          <a:latin typeface="Times New Roman"/>
                          <a:cs typeface="Times New Roman"/>
                        </a:rPr>
                        <a:t>υ</a:t>
                      </a:r>
                      <a:r>
                        <a:rPr lang="ru-RU" sz="1800" baseline="-25000" dirty="0" smtClean="0"/>
                        <a:t>2</a:t>
                      </a:r>
                      <a:r>
                        <a:rPr lang="ru-RU" sz="1800" dirty="0" smtClean="0"/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1996" name="Object 3"/>
          <p:cNvGraphicFramePr>
            <a:graphicFrameLocks noChangeAspect="1"/>
          </p:cNvGraphicFramePr>
          <p:nvPr/>
        </p:nvGraphicFramePr>
        <p:xfrm>
          <a:off x="5643570" y="3500438"/>
          <a:ext cx="642942" cy="543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2" name="Формула" r:id="rId11" imgW="406080" imgH="393480" progId="Equation.3">
                  <p:embed/>
                </p:oleObj>
              </mc:Choice>
              <mc:Fallback>
                <p:oleObj name="Формула" r:id="rId11" imgW="406080" imgH="393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3500438"/>
                        <a:ext cx="642942" cy="5437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7" name="Object 13"/>
          <p:cNvGraphicFramePr>
            <a:graphicFrameLocks noChangeAspect="1"/>
          </p:cNvGraphicFramePr>
          <p:nvPr/>
        </p:nvGraphicFramePr>
        <p:xfrm>
          <a:off x="7143768" y="3500438"/>
          <a:ext cx="642942" cy="533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3" name="Формула" r:id="rId12" imgW="469800" imgH="444240" progId="Equation.3">
                  <p:embed/>
                </p:oleObj>
              </mc:Choice>
              <mc:Fallback>
                <p:oleObj name="Формула" r:id="rId12" imgW="469800" imgH="4442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68" y="3500438"/>
                        <a:ext cx="642942" cy="533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2357422" y="5643578"/>
            <a:ext cx="5786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Обращаем внимание:</a:t>
            </a:r>
          </a:p>
          <a:p>
            <a:pPr marL="809625"/>
            <a:r>
              <a:rPr lang="ru-RU" i="1" dirty="0" smtClean="0"/>
              <a:t>Нам известны значения величин или соотношения между ними</a:t>
            </a:r>
            <a:endParaRPr lang="ru-RU" i="1" dirty="0"/>
          </a:p>
        </p:txBody>
      </p:sp>
      <p:sp>
        <p:nvSpPr>
          <p:cNvPr id="48" name="Овал 47"/>
          <p:cNvSpPr/>
          <p:nvPr/>
        </p:nvSpPr>
        <p:spPr>
          <a:xfrm>
            <a:off x="5357818" y="3500438"/>
            <a:ext cx="1285884" cy="57150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858016" y="3500438"/>
            <a:ext cx="1285884" cy="57150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3786182" y="3571876"/>
            <a:ext cx="1285884" cy="28575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5286380" y="4786322"/>
            <a:ext cx="1285884" cy="35719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6858016" y="4786322"/>
            <a:ext cx="1285884" cy="35719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2214546" y="5286388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Получим соотношения между другими величинами (время)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uild="allAtOnce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/>
              <a:t>Задача. Находим выражения связи неизвестных величин с известными</a:t>
            </a:r>
            <a:endParaRPr lang="ru-RU" sz="3200" dirty="0"/>
          </a:p>
        </p:txBody>
      </p:sp>
      <p:grpSp>
        <p:nvGrpSpPr>
          <p:cNvPr id="3" name="Группа 36"/>
          <p:cNvGrpSpPr/>
          <p:nvPr/>
        </p:nvGrpSpPr>
        <p:grpSpPr>
          <a:xfrm>
            <a:off x="467544" y="1052736"/>
            <a:ext cx="7776864" cy="4305884"/>
            <a:chOff x="467544" y="1052736"/>
            <a:chExt cx="7776864" cy="4305884"/>
          </a:xfrm>
        </p:grpSpPr>
        <p:grpSp>
          <p:nvGrpSpPr>
            <p:cNvPr id="4" name="Группа 12"/>
            <p:cNvGrpSpPr/>
            <p:nvPr/>
          </p:nvGrpSpPr>
          <p:grpSpPr>
            <a:xfrm>
              <a:off x="467544" y="1052736"/>
              <a:ext cx="7776864" cy="4305884"/>
              <a:chOff x="467544" y="1052736"/>
              <a:chExt cx="7776864" cy="4305884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683568" y="1052736"/>
                <a:ext cx="756084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dirty="0" smtClean="0"/>
                  <a:t>Первую половину пути автомобиль проехал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1</a:t>
                </a:r>
                <a:r>
                  <a:rPr lang="ru-RU" sz="2000" dirty="0" smtClean="0"/>
                  <a:t> = 60 км/ч, а вторую —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2</a:t>
                </a:r>
                <a:r>
                  <a:rPr lang="ru-RU" sz="2000" dirty="0" smtClean="0"/>
                  <a:t> = 40 км/ч. Определить среднюю скорость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dirty="0" smtClean="0"/>
                  <a:t> автомобиля на всем пути.</a:t>
                </a:r>
                <a:endParaRPr lang="ru-RU" sz="2000" dirty="0"/>
              </a:p>
            </p:txBody>
          </p:sp>
          <p:grpSp>
            <p:nvGrpSpPr>
              <p:cNvPr id="6" name="Группа 11"/>
              <p:cNvGrpSpPr/>
              <p:nvPr/>
            </p:nvGrpSpPr>
            <p:grpSpPr>
              <a:xfrm>
                <a:off x="467544" y="2215050"/>
                <a:ext cx="1604920" cy="3143570"/>
                <a:chOff x="467544" y="2215050"/>
                <a:chExt cx="1604920" cy="3143570"/>
              </a:xfrm>
            </p:grpSpPr>
            <p:cxnSp>
              <p:nvCxnSpPr>
                <p:cNvPr id="7" name="Прямая соединительная линия 6"/>
                <p:cNvCxnSpPr/>
                <p:nvPr/>
              </p:nvCxnSpPr>
              <p:spPr>
                <a:xfrm>
                  <a:off x="467544" y="2574594"/>
                  <a:ext cx="136815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8" name="Объект 7"/>
                <p:cNvGraphicFramePr>
                  <a:graphicFrameLocks noChangeAspect="1"/>
                </p:cNvGraphicFramePr>
                <p:nvPr/>
              </p:nvGraphicFramePr>
              <p:xfrm>
                <a:off x="479425" y="2215050"/>
                <a:ext cx="1058863" cy="320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3018" name="Формула" r:id="rId3" imgW="330120" imgH="177480" progId="Equation.3">
                        <p:embed/>
                      </p:oleObj>
                    </mc:Choice>
                    <mc:Fallback>
                      <p:oleObj name="Формула" r:id="rId3" imgW="330120" imgH="177480" progId="Equation.3">
                        <p:embed/>
                        <p:pic>
                          <p:nvPicPr>
                            <p:cNvPr id="0" name="Object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9425" y="2215050"/>
                              <a:ext cx="1058863" cy="3206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 rot="5400000">
                  <a:off x="500034" y="3786190"/>
                  <a:ext cx="3143272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TextBox 9"/>
                <p:cNvSpPr txBox="1"/>
                <p:nvPr/>
              </p:nvSpPr>
              <p:spPr>
                <a:xfrm>
                  <a:off x="467544" y="2862626"/>
                  <a:ext cx="1512168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1</a:t>
                  </a:r>
                  <a:r>
                    <a:rPr lang="ru-RU" sz="2000" dirty="0" smtClean="0"/>
                    <a:t> = 60 км/ч</a:t>
                  </a:r>
                </a:p>
                <a:p>
                  <a:endParaRPr lang="ru-RU" sz="2000" dirty="0" smtClean="0"/>
                </a:p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2</a:t>
                  </a:r>
                  <a:r>
                    <a:rPr lang="ru-RU" sz="2000" dirty="0" smtClean="0"/>
                    <a:t> = 40 км/ч</a:t>
                  </a:r>
                  <a:endParaRPr lang="ru-RU" sz="2000" dirty="0"/>
                </a:p>
              </p:txBody>
            </p:sp>
            <p:graphicFrame>
              <p:nvGraphicFramePr>
                <p:cNvPr id="11" name="Объект 10"/>
                <p:cNvGraphicFramePr>
                  <a:graphicFrameLocks noChangeAspect="1"/>
                </p:cNvGraphicFramePr>
                <p:nvPr/>
              </p:nvGraphicFramePr>
              <p:xfrm>
                <a:off x="564062" y="3798729"/>
                <a:ext cx="936104" cy="79208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3019" name="Формула" r:id="rId5" imgW="406080" imgH="393480" progId="Equation.3">
                        <p:embed/>
                      </p:oleObj>
                    </mc:Choice>
                    <mc:Fallback>
                      <p:oleObj name="Формула" r:id="rId5" imgW="406080" imgH="393480" progId="Equation.3">
                        <p:embed/>
                        <p:pic>
                          <p:nvPicPr>
                            <p:cNvPr id="0" name="Object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64062" y="3798729"/>
                              <a:ext cx="936104" cy="79208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" name="Object 11"/>
                <p:cNvGraphicFramePr>
                  <a:graphicFrameLocks noChangeAspect="1"/>
                </p:cNvGraphicFramePr>
                <p:nvPr/>
              </p:nvGraphicFramePr>
              <p:xfrm>
                <a:off x="547690" y="4547325"/>
                <a:ext cx="890563" cy="73647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3020" name="Формула" r:id="rId7" imgW="469800" imgH="444240" progId="Equation.3">
                        <p:embed/>
                      </p:oleObj>
                    </mc:Choice>
                    <mc:Fallback>
                      <p:oleObj name="Формула" r:id="rId7" imgW="469800" imgH="444240" progId="Equation.3">
                        <p:embed/>
                        <p:pic>
                          <p:nvPicPr>
                            <p:cNvPr id="0" name="Object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7690" y="4547325"/>
                              <a:ext cx="890563" cy="73647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41994" name="Object 10"/>
            <p:cNvGraphicFramePr>
              <a:graphicFrameLocks noChangeAspect="1"/>
            </p:cNvGraphicFramePr>
            <p:nvPr/>
          </p:nvGraphicFramePr>
          <p:xfrm>
            <a:off x="4572000" y="2214554"/>
            <a:ext cx="500066" cy="5167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21" name="Формула" r:id="rId9" imgW="380880" imgH="393480" progId="Equation.3">
                    <p:embed/>
                  </p:oleObj>
                </mc:Choice>
                <mc:Fallback>
                  <p:oleObj name="Формула" r:id="rId9" imgW="380880" imgH="39348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0" y="2214554"/>
                          <a:ext cx="500066" cy="51673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2143108" y="2786058"/>
          <a:ext cx="6096000" cy="2373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69226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Величина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Весь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маршрут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Первый участок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Второй участок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107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Путь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107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107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Скорость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 smtClean="0">
                          <a:latin typeface="Times New Roman"/>
                          <a:cs typeface="Times New Roman"/>
                        </a:rPr>
                        <a:t>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 smtClean="0">
                          <a:latin typeface="Times New Roman"/>
                          <a:cs typeface="Times New Roman"/>
                        </a:rPr>
                        <a:t>υ</a:t>
                      </a:r>
                      <a:r>
                        <a:rPr lang="ru-RU" sz="1800" baseline="-25000" dirty="0" smtClean="0"/>
                        <a:t>1</a:t>
                      </a:r>
                      <a:r>
                        <a:rPr lang="ru-RU" sz="1800" dirty="0" smtClean="0"/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 smtClean="0">
                          <a:latin typeface="Times New Roman"/>
                          <a:cs typeface="Times New Roman"/>
                        </a:rPr>
                        <a:t>υ</a:t>
                      </a:r>
                      <a:r>
                        <a:rPr lang="ru-RU" sz="1800" baseline="-25000" dirty="0" smtClean="0"/>
                        <a:t>2</a:t>
                      </a:r>
                      <a:r>
                        <a:rPr lang="ru-RU" sz="1800" dirty="0" smtClean="0"/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1996" name="Object 3"/>
          <p:cNvGraphicFramePr>
            <a:graphicFrameLocks noChangeAspect="1"/>
          </p:cNvGraphicFramePr>
          <p:nvPr/>
        </p:nvGraphicFramePr>
        <p:xfrm>
          <a:off x="5643570" y="3500438"/>
          <a:ext cx="642942" cy="543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name="Формула" r:id="rId11" imgW="406080" imgH="393480" progId="Equation.3">
                  <p:embed/>
                </p:oleObj>
              </mc:Choice>
              <mc:Fallback>
                <p:oleObj name="Формула" r:id="rId11" imgW="40608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3500438"/>
                        <a:ext cx="642942" cy="5437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7" name="Object 13"/>
          <p:cNvGraphicFramePr>
            <a:graphicFrameLocks noChangeAspect="1"/>
          </p:cNvGraphicFramePr>
          <p:nvPr/>
        </p:nvGraphicFramePr>
        <p:xfrm>
          <a:off x="7143768" y="3500438"/>
          <a:ext cx="642942" cy="533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3" name="Формула" r:id="rId12" imgW="469800" imgH="444240" progId="Equation.3">
                  <p:embed/>
                </p:oleObj>
              </mc:Choice>
              <mc:Fallback>
                <p:oleObj name="Формула" r:id="rId12" imgW="469800" imgH="4442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68" y="3500438"/>
                        <a:ext cx="642942" cy="533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857620" y="550070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 = t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572132" y="5429264"/>
          <a:ext cx="901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4" name="Формула" r:id="rId14" imgW="901440" imgH="495000" progId="Equation.3">
                  <p:embed/>
                </p:oleObj>
              </mc:Choice>
              <mc:Fallback>
                <p:oleObj name="Формула" r:id="rId14" imgW="901440" imgH="4950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2" y="5429264"/>
                        <a:ext cx="9017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7046913" y="5429264"/>
          <a:ext cx="952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5" name="Формула" r:id="rId16" imgW="952200" imgH="495000" progId="Equation.3">
                  <p:embed/>
                </p:oleObj>
              </mc:Choice>
              <mc:Fallback>
                <p:oleObj name="Формула" r:id="rId16" imgW="952200" imgH="4950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6913" y="5429264"/>
                        <a:ext cx="9525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-1.38889E-6 -0.189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6 2.22222E-6 L -0.00886 -0.1807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2.22222E-6 L -0.00764 -0.1807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/>
              <a:t>Задача. Подставляем в основную формулу</a:t>
            </a:r>
            <a:endParaRPr lang="ru-RU" sz="3200" dirty="0"/>
          </a:p>
        </p:txBody>
      </p:sp>
      <p:grpSp>
        <p:nvGrpSpPr>
          <p:cNvPr id="3" name="Группа 36"/>
          <p:cNvGrpSpPr/>
          <p:nvPr/>
        </p:nvGrpSpPr>
        <p:grpSpPr>
          <a:xfrm>
            <a:off x="467544" y="1052736"/>
            <a:ext cx="7776864" cy="4305884"/>
            <a:chOff x="467544" y="1052736"/>
            <a:chExt cx="7776864" cy="4305884"/>
          </a:xfrm>
        </p:grpSpPr>
        <p:grpSp>
          <p:nvGrpSpPr>
            <p:cNvPr id="4" name="Группа 12"/>
            <p:cNvGrpSpPr/>
            <p:nvPr/>
          </p:nvGrpSpPr>
          <p:grpSpPr>
            <a:xfrm>
              <a:off x="467544" y="1052736"/>
              <a:ext cx="7776864" cy="4305884"/>
              <a:chOff x="467544" y="1052736"/>
              <a:chExt cx="7776864" cy="4305884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683568" y="1052736"/>
                <a:ext cx="756084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dirty="0" smtClean="0"/>
                  <a:t>Первую половину пути автомобиль проехал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1</a:t>
                </a:r>
                <a:r>
                  <a:rPr lang="ru-RU" sz="2000" dirty="0" smtClean="0"/>
                  <a:t> = 60 км/ч, а вторую —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2</a:t>
                </a:r>
                <a:r>
                  <a:rPr lang="ru-RU" sz="2000" dirty="0" smtClean="0"/>
                  <a:t> = 40 км/ч. Определить среднюю скорость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dirty="0" smtClean="0"/>
                  <a:t> автомобиля на всем пути.</a:t>
                </a:r>
                <a:endParaRPr lang="ru-RU" sz="2000" dirty="0"/>
              </a:p>
            </p:txBody>
          </p:sp>
          <p:grpSp>
            <p:nvGrpSpPr>
              <p:cNvPr id="6" name="Группа 11"/>
              <p:cNvGrpSpPr/>
              <p:nvPr/>
            </p:nvGrpSpPr>
            <p:grpSpPr>
              <a:xfrm>
                <a:off x="467544" y="2215050"/>
                <a:ext cx="1604920" cy="3143570"/>
                <a:chOff x="467544" y="2215050"/>
                <a:chExt cx="1604920" cy="3143570"/>
              </a:xfrm>
            </p:grpSpPr>
            <p:cxnSp>
              <p:nvCxnSpPr>
                <p:cNvPr id="7" name="Прямая соединительная линия 6"/>
                <p:cNvCxnSpPr/>
                <p:nvPr/>
              </p:nvCxnSpPr>
              <p:spPr>
                <a:xfrm>
                  <a:off x="467544" y="2574594"/>
                  <a:ext cx="136815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8" name="Объект 7"/>
                <p:cNvGraphicFramePr>
                  <a:graphicFrameLocks noChangeAspect="1"/>
                </p:cNvGraphicFramePr>
                <p:nvPr/>
              </p:nvGraphicFramePr>
              <p:xfrm>
                <a:off x="479425" y="2215050"/>
                <a:ext cx="1058863" cy="320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043" name="Формула" r:id="rId3" imgW="330120" imgH="177480" progId="Equation.3">
                        <p:embed/>
                      </p:oleObj>
                    </mc:Choice>
                    <mc:Fallback>
                      <p:oleObj name="Формула" r:id="rId3" imgW="330120" imgH="177480" progId="Equation.3">
                        <p:embed/>
                        <p:pic>
                          <p:nvPicPr>
                            <p:cNvPr id="0" name="Object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9425" y="2215050"/>
                              <a:ext cx="1058863" cy="3206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 rot="5400000">
                  <a:off x="500034" y="3786190"/>
                  <a:ext cx="3143272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TextBox 9"/>
                <p:cNvSpPr txBox="1"/>
                <p:nvPr/>
              </p:nvSpPr>
              <p:spPr>
                <a:xfrm>
                  <a:off x="467544" y="2862626"/>
                  <a:ext cx="1512168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1</a:t>
                  </a:r>
                  <a:r>
                    <a:rPr lang="ru-RU" sz="2000" dirty="0" smtClean="0"/>
                    <a:t> = 60 км/ч</a:t>
                  </a:r>
                </a:p>
                <a:p>
                  <a:endParaRPr lang="ru-RU" sz="2000" dirty="0" smtClean="0"/>
                </a:p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2</a:t>
                  </a:r>
                  <a:r>
                    <a:rPr lang="ru-RU" sz="2000" dirty="0" smtClean="0"/>
                    <a:t> = 40 км/ч</a:t>
                  </a:r>
                  <a:endParaRPr lang="ru-RU" sz="2000" dirty="0"/>
                </a:p>
              </p:txBody>
            </p:sp>
            <p:graphicFrame>
              <p:nvGraphicFramePr>
                <p:cNvPr id="11" name="Объект 10"/>
                <p:cNvGraphicFramePr>
                  <a:graphicFrameLocks noChangeAspect="1"/>
                </p:cNvGraphicFramePr>
                <p:nvPr/>
              </p:nvGraphicFramePr>
              <p:xfrm>
                <a:off x="564062" y="3798729"/>
                <a:ext cx="936104" cy="79208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044" name="Формула" r:id="rId5" imgW="406080" imgH="393480" progId="Equation.3">
                        <p:embed/>
                      </p:oleObj>
                    </mc:Choice>
                    <mc:Fallback>
                      <p:oleObj name="Формула" r:id="rId5" imgW="406080" imgH="393480" progId="Equation.3">
                        <p:embed/>
                        <p:pic>
                          <p:nvPicPr>
                            <p:cNvPr id="0" name="Object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64062" y="3798729"/>
                              <a:ext cx="936104" cy="79208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" name="Object 11"/>
                <p:cNvGraphicFramePr>
                  <a:graphicFrameLocks noChangeAspect="1"/>
                </p:cNvGraphicFramePr>
                <p:nvPr/>
              </p:nvGraphicFramePr>
              <p:xfrm>
                <a:off x="547690" y="4547325"/>
                <a:ext cx="890563" cy="73647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045" name="Формула" r:id="rId7" imgW="469800" imgH="444240" progId="Equation.3">
                        <p:embed/>
                      </p:oleObj>
                    </mc:Choice>
                    <mc:Fallback>
                      <p:oleObj name="Формула" r:id="rId7" imgW="469800" imgH="444240" progId="Equation.3">
                        <p:embed/>
                        <p:pic>
                          <p:nvPicPr>
                            <p:cNvPr id="0" name="Object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7690" y="4547325"/>
                              <a:ext cx="890563" cy="73647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41994" name="Object 10"/>
            <p:cNvGraphicFramePr>
              <a:graphicFrameLocks noChangeAspect="1"/>
            </p:cNvGraphicFramePr>
            <p:nvPr/>
          </p:nvGraphicFramePr>
          <p:xfrm>
            <a:off x="4572000" y="2071678"/>
            <a:ext cx="500066" cy="5167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46" name="Формула" r:id="rId9" imgW="380880" imgH="393480" progId="Equation.3">
                    <p:embed/>
                  </p:oleObj>
                </mc:Choice>
                <mc:Fallback>
                  <p:oleObj name="Формула" r:id="rId9" imgW="380880" imgH="39348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0" y="2071678"/>
                          <a:ext cx="500066" cy="51673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2143108" y="2643183"/>
          <a:ext cx="60960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57784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Величина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Весь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маршрут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Первый участок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Второй участок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66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t = t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+ </a:t>
                      </a:r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500694" y="3357562"/>
          <a:ext cx="901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7" name="Формула" r:id="rId11" imgW="901440" imgH="495000" progId="Equation.3">
                  <p:embed/>
                </p:oleObj>
              </mc:Choice>
              <mc:Fallback>
                <p:oleObj name="Формула" r:id="rId11" imgW="901440" imgH="495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94" y="3357562"/>
                        <a:ext cx="9017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7000892" y="3357562"/>
          <a:ext cx="952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8" name="Формула" r:id="rId13" imgW="952200" imgH="495000" progId="Equation.3">
                  <p:embed/>
                </p:oleObj>
              </mc:Choice>
              <mc:Fallback>
                <p:oleObj name="Формула" r:id="rId13" imgW="952200" imgH="495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0892" y="3357562"/>
                        <a:ext cx="9525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500298" y="4071942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Подставим полученные выражения </a:t>
            </a:r>
          </a:p>
          <a:p>
            <a:r>
              <a:rPr lang="ru-RU" i="1" dirty="0" smtClean="0"/>
              <a:t>	в формулу средней скорости:</a:t>
            </a:r>
            <a:endParaRPr lang="ru-RU" i="1" dirty="0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3286116" y="4714884"/>
          <a:ext cx="3938020" cy="1500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9" name="Формула" r:id="rId15" imgW="1866600" imgH="711000" progId="Equation.3">
                  <p:embed/>
                </p:oleObj>
              </mc:Choice>
              <mc:Fallback>
                <p:oleObj name="Формула" r:id="rId15" imgW="1866600" imgH="7110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4714884"/>
                        <a:ext cx="3938020" cy="15001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/>
              <a:t>Задача. Проводим математические преобразования</a:t>
            </a:r>
            <a:endParaRPr lang="ru-RU" sz="2800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467544" y="1052736"/>
            <a:ext cx="7776864" cy="4305884"/>
            <a:chOff x="467544" y="1052736"/>
            <a:chExt cx="7776864" cy="4305884"/>
          </a:xfrm>
        </p:grpSpPr>
        <p:grpSp>
          <p:nvGrpSpPr>
            <p:cNvPr id="4" name="Группа 12"/>
            <p:cNvGrpSpPr/>
            <p:nvPr/>
          </p:nvGrpSpPr>
          <p:grpSpPr>
            <a:xfrm>
              <a:off x="467544" y="1052736"/>
              <a:ext cx="7776864" cy="4305884"/>
              <a:chOff x="467544" y="1052736"/>
              <a:chExt cx="7776864" cy="4305884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683568" y="1052736"/>
                <a:ext cx="756084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dirty="0" smtClean="0"/>
                  <a:t>Первую половину пути автомобиль проехал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1</a:t>
                </a:r>
                <a:r>
                  <a:rPr lang="ru-RU" sz="2000" dirty="0" smtClean="0"/>
                  <a:t> = 60 км/ч, а вторую —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2</a:t>
                </a:r>
                <a:r>
                  <a:rPr lang="ru-RU" sz="2000" dirty="0" smtClean="0"/>
                  <a:t> = 40 км/ч. Определить среднюю скорость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dirty="0" smtClean="0"/>
                  <a:t> автомобиля на всем пути.</a:t>
                </a:r>
                <a:endParaRPr lang="ru-RU" sz="2000" dirty="0"/>
              </a:p>
            </p:txBody>
          </p:sp>
          <p:grpSp>
            <p:nvGrpSpPr>
              <p:cNvPr id="6" name="Группа 11"/>
              <p:cNvGrpSpPr/>
              <p:nvPr/>
            </p:nvGrpSpPr>
            <p:grpSpPr>
              <a:xfrm>
                <a:off x="467544" y="2215050"/>
                <a:ext cx="1604920" cy="3143570"/>
                <a:chOff x="467544" y="2215050"/>
                <a:chExt cx="1604920" cy="3143570"/>
              </a:xfrm>
            </p:grpSpPr>
            <p:cxnSp>
              <p:nvCxnSpPr>
                <p:cNvPr id="7" name="Прямая соединительная линия 6"/>
                <p:cNvCxnSpPr/>
                <p:nvPr/>
              </p:nvCxnSpPr>
              <p:spPr>
                <a:xfrm>
                  <a:off x="467544" y="2574594"/>
                  <a:ext cx="136815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8" name="Объект 7"/>
                <p:cNvGraphicFramePr>
                  <a:graphicFrameLocks noChangeAspect="1"/>
                </p:cNvGraphicFramePr>
                <p:nvPr/>
              </p:nvGraphicFramePr>
              <p:xfrm>
                <a:off x="479425" y="2215050"/>
                <a:ext cx="1058863" cy="320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5068" name="Формула" r:id="rId3" imgW="330120" imgH="177480" progId="Equation.3">
                        <p:embed/>
                      </p:oleObj>
                    </mc:Choice>
                    <mc:Fallback>
                      <p:oleObj name="Формула" r:id="rId3" imgW="330120" imgH="177480" progId="Equation.3">
                        <p:embed/>
                        <p:pic>
                          <p:nvPicPr>
                            <p:cNvPr id="0" name="Object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9425" y="2215050"/>
                              <a:ext cx="1058863" cy="3206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 rot="5400000">
                  <a:off x="500034" y="3786190"/>
                  <a:ext cx="3143272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TextBox 9"/>
                <p:cNvSpPr txBox="1"/>
                <p:nvPr/>
              </p:nvSpPr>
              <p:spPr>
                <a:xfrm>
                  <a:off x="467544" y="2862626"/>
                  <a:ext cx="1512168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1</a:t>
                  </a:r>
                  <a:r>
                    <a:rPr lang="ru-RU" sz="2000" dirty="0" smtClean="0"/>
                    <a:t> = 60 км/ч</a:t>
                  </a:r>
                </a:p>
                <a:p>
                  <a:endParaRPr lang="ru-RU" sz="2000" dirty="0" smtClean="0"/>
                </a:p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2</a:t>
                  </a:r>
                  <a:r>
                    <a:rPr lang="ru-RU" sz="2000" dirty="0" smtClean="0"/>
                    <a:t> = 40 км/ч</a:t>
                  </a:r>
                  <a:endParaRPr lang="ru-RU" sz="2000" dirty="0"/>
                </a:p>
              </p:txBody>
            </p:sp>
            <p:graphicFrame>
              <p:nvGraphicFramePr>
                <p:cNvPr id="11" name="Объект 10"/>
                <p:cNvGraphicFramePr>
                  <a:graphicFrameLocks noChangeAspect="1"/>
                </p:cNvGraphicFramePr>
                <p:nvPr/>
              </p:nvGraphicFramePr>
              <p:xfrm>
                <a:off x="564062" y="3798729"/>
                <a:ext cx="936104" cy="79208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5069" name="Формула" r:id="rId5" imgW="406080" imgH="393480" progId="Equation.3">
                        <p:embed/>
                      </p:oleObj>
                    </mc:Choice>
                    <mc:Fallback>
                      <p:oleObj name="Формула" r:id="rId5" imgW="406080" imgH="393480" progId="Equation.3">
                        <p:embed/>
                        <p:pic>
                          <p:nvPicPr>
                            <p:cNvPr id="0" name="Object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64062" y="3798729"/>
                              <a:ext cx="936104" cy="79208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" name="Object 11"/>
                <p:cNvGraphicFramePr>
                  <a:graphicFrameLocks noChangeAspect="1"/>
                </p:cNvGraphicFramePr>
                <p:nvPr/>
              </p:nvGraphicFramePr>
              <p:xfrm>
                <a:off x="547690" y="4547325"/>
                <a:ext cx="890563" cy="73647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5070" name="Формула" r:id="rId7" imgW="469800" imgH="444240" progId="Equation.3">
                        <p:embed/>
                      </p:oleObj>
                    </mc:Choice>
                    <mc:Fallback>
                      <p:oleObj name="Формула" r:id="rId7" imgW="469800" imgH="444240" progId="Equation.3">
                        <p:embed/>
                        <p:pic>
                          <p:nvPicPr>
                            <p:cNvPr id="0" name="Object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7690" y="4547325"/>
                              <a:ext cx="890563" cy="73647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21" name="Объект 20"/>
            <p:cNvGraphicFramePr>
              <a:graphicFrameLocks noChangeAspect="1"/>
            </p:cNvGraphicFramePr>
            <p:nvPr/>
          </p:nvGraphicFramePr>
          <p:xfrm>
            <a:off x="2428860" y="2786058"/>
            <a:ext cx="1652587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71" name="Формула" r:id="rId9" imgW="1028520" imgH="711000" progId="Equation.3">
                    <p:embed/>
                  </p:oleObj>
                </mc:Choice>
                <mc:Fallback>
                  <p:oleObj name="Формула" r:id="rId9" imgW="1028520" imgH="7110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28860" y="2786058"/>
                          <a:ext cx="1652587" cy="1143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TextBox 22"/>
          <p:cNvSpPr txBox="1"/>
          <p:nvPr/>
        </p:nvSpPr>
        <p:spPr>
          <a:xfrm>
            <a:off x="221454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Сократим  числитель и знаменатель на величину пути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3286116" y="2881309"/>
            <a:ext cx="357190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2947976" y="3238499"/>
            <a:ext cx="357190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643306" y="3238499"/>
            <a:ext cx="357190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5214942" y="2786058"/>
          <a:ext cx="165258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2" name="Формула" r:id="rId11" imgW="1028520" imgH="711000" progId="Equation.3">
                  <p:embed/>
                </p:oleObj>
              </mc:Choice>
              <mc:Fallback>
                <p:oleObj name="Формула" r:id="rId11" imgW="1028520" imgH="7110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2786058"/>
                        <a:ext cx="1652587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2285984" y="4286256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Приведем к общему знаменателю:</a:t>
            </a:r>
            <a:endParaRPr lang="ru-RU" dirty="0"/>
          </a:p>
        </p:txBody>
      </p:sp>
      <p:graphicFrame>
        <p:nvGraphicFramePr>
          <p:cNvPr id="45066" name="Object 10"/>
          <p:cNvGraphicFramePr>
            <a:graphicFrameLocks noChangeAspect="1"/>
          </p:cNvGraphicFramePr>
          <p:nvPr/>
        </p:nvGraphicFramePr>
        <p:xfrm>
          <a:off x="4929190" y="4357694"/>
          <a:ext cx="27336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name="Формула" r:id="rId13" imgW="1701720" imgH="711000" progId="Equation.3">
                  <p:embed/>
                </p:oleObj>
              </mc:Choice>
              <mc:Fallback>
                <p:oleObj name="Формула" r:id="rId13" imgW="1701720" imgH="7110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4357694"/>
                        <a:ext cx="2733675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428860" y="5500702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Запишем окончательную формулу:</a:t>
            </a:r>
            <a:endParaRPr lang="ru-RU" dirty="0"/>
          </a:p>
        </p:txBody>
      </p:sp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5040313" y="5500688"/>
          <a:ext cx="2366962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4" name="Формула" r:id="rId15" imgW="1473120" imgH="711000" progId="Equation.3">
                  <p:embed/>
                </p:oleObj>
              </mc:Choice>
              <mc:Fallback>
                <p:oleObj name="Формула" r:id="rId15" imgW="1473120" imgH="7110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0313" y="5500688"/>
                        <a:ext cx="2366962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9" name="Object 9"/>
          <p:cNvGraphicFramePr>
            <a:graphicFrameLocks noChangeAspect="1"/>
          </p:cNvGraphicFramePr>
          <p:nvPr/>
        </p:nvGraphicFramePr>
        <p:xfrm>
          <a:off x="4643438" y="4286256"/>
          <a:ext cx="2143140" cy="1421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Формула" r:id="rId3" imgW="1320480" imgH="876240" progId="Equation.3">
                  <p:embed/>
                </p:oleObj>
              </mc:Choice>
              <mc:Fallback>
                <p:oleObj name="Формула" r:id="rId3" imgW="1320480" imgH="8762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4286256"/>
                        <a:ext cx="2143140" cy="14218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Задача. Проводим вычисления</a:t>
            </a:r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571472" y="1571612"/>
            <a:ext cx="7776864" cy="4305884"/>
            <a:chOff x="571472" y="1571612"/>
            <a:chExt cx="7776864" cy="4305884"/>
          </a:xfrm>
        </p:grpSpPr>
        <p:grpSp>
          <p:nvGrpSpPr>
            <p:cNvPr id="5" name="Группа 12"/>
            <p:cNvGrpSpPr/>
            <p:nvPr/>
          </p:nvGrpSpPr>
          <p:grpSpPr>
            <a:xfrm>
              <a:off x="571472" y="1571612"/>
              <a:ext cx="7776864" cy="4305884"/>
              <a:chOff x="467544" y="1052736"/>
              <a:chExt cx="7776864" cy="4305884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683568" y="1052736"/>
                <a:ext cx="756084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dirty="0" smtClean="0"/>
                  <a:t>Первую половину пути автомобиль проехал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1</a:t>
                </a:r>
                <a:r>
                  <a:rPr lang="ru-RU" sz="2000" dirty="0" smtClean="0"/>
                  <a:t> = 60 км/ч, а вторую — со средней скоростью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baseline="-25000" dirty="0" smtClean="0"/>
                  <a:t>2</a:t>
                </a:r>
                <a:r>
                  <a:rPr lang="ru-RU" sz="2000" dirty="0" smtClean="0"/>
                  <a:t> = 40 км/ч. Определить среднюю скорость </a:t>
                </a:r>
                <a:r>
                  <a:rPr lang="el-GR" sz="2000" dirty="0" smtClean="0">
                    <a:latin typeface="Times New Roman"/>
                    <a:cs typeface="Times New Roman"/>
                  </a:rPr>
                  <a:t>υ</a:t>
                </a:r>
                <a:r>
                  <a:rPr lang="ru-RU" sz="2000" dirty="0" smtClean="0"/>
                  <a:t> автомобиля на всем пути.</a:t>
                </a:r>
                <a:endParaRPr lang="ru-RU" sz="2000" dirty="0"/>
              </a:p>
            </p:txBody>
          </p:sp>
          <p:grpSp>
            <p:nvGrpSpPr>
              <p:cNvPr id="8" name="Группа 11"/>
              <p:cNvGrpSpPr/>
              <p:nvPr/>
            </p:nvGrpSpPr>
            <p:grpSpPr>
              <a:xfrm>
                <a:off x="467544" y="2215050"/>
                <a:ext cx="1604920" cy="3143570"/>
                <a:chOff x="467544" y="2215050"/>
                <a:chExt cx="1604920" cy="3143570"/>
              </a:xfrm>
            </p:grpSpPr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>
                  <a:off x="467544" y="2574594"/>
                  <a:ext cx="136815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10" name="Объект 9"/>
                <p:cNvGraphicFramePr>
                  <a:graphicFrameLocks noChangeAspect="1"/>
                </p:cNvGraphicFramePr>
                <p:nvPr/>
              </p:nvGraphicFramePr>
              <p:xfrm>
                <a:off x="479425" y="2215050"/>
                <a:ext cx="1058863" cy="320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6091" name="Формула" r:id="rId5" imgW="330120" imgH="177480" progId="Equation.3">
                        <p:embed/>
                      </p:oleObj>
                    </mc:Choice>
                    <mc:Fallback>
                      <p:oleObj name="Формула" r:id="rId5" imgW="330120" imgH="177480" progId="Equation.3">
                        <p:embed/>
                        <p:pic>
                          <p:nvPicPr>
                            <p:cNvPr id="0" name="Object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9425" y="2215050"/>
                              <a:ext cx="1058863" cy="3206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 rot="5400000">
                  <a:off x="500034" y="3786190"/>
                  <a:ext cx="3143272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TextBox 11"/>
                <p:cNvSpPr txBox="1"/>
                <p:nvPr/>
              </p:nvSpPr>
              <p:spPr>
                <a:xfrm>
                  <a:off x="467544" y="2862626"/>
                  <a:ext cx="1512168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1</a:t>
                  </a:r>
                  <a:r>
                    <a:rPr lang="ru-RU" sz="2000" dirty="0" smtClean="0"/>
                    <a:t> = 60 км/ч</a:t>
                  </a:r>
                </a:p>
                <a:p>
                  <a:endParaRPr lang="ru-RU" sz="2000" dirty="0" smtClean="0"/>
                </a:p>
                <a:p>
                  <a:r>
                    <a:rPr lang="el-GR" sz="2000" dirty="0" smtClean="0">
                      <a:latin typeface="Times New Roman"/>
                      <a:cs typeface="Times New Roman"/>
                    </a:rPr>
                    <a:t>υ</a:t>
                  </a:r>
                  <a:r>
                    <a:rPr lang="ru-RU" sz="2000" baseline="-25000" dirty="0" smtClean="0"/>
                    <a:t>2</a:t>
                  </a:r>
                  <a:r>
                    <a:rPr lang="ru-RU" sz="2000" dirty="0" smtClean="0"/>
                    <a:t> = 40 км/ч</a:t>
                  </a:r>
                  <a:endParaRPr lang="ru-RU" sz="2000" dirty="0"/>
                </a:p>
              </p:txBody>
            </p:sp>
            <p:graphicFrame>
              <p:nvGraphicFramePr>
                <p:cNvPr id="13" name="Объект 12"/>
                <p:cNvGraphicFramePr>
                  <a:graphicFrameLocks noChangeAspect="1"/>
                </p:cNvGraphicFramePr>
                <p:nvPr/>
              </p:nvGraphicFramePr>
              <p:xfrm>
                <a:off x="564062" y="3798729"/>
                <a:ext cx="936104" cy="79208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6092" name="Формула" r:id="rId7" imgW="406080" imgH="393480" progId="Equation.3">
                        <p:embed/>
                      </p:oleObj>
                    </mc:Choice>
                    <mc:Fallback>
                      <p:oleObj name="Формула" r:id="rId7" imgW="406080" imgH="393480" progId="Equation.3">
                        <p:embed/>
                        <p:pic>
                          <p:nvPicPr>
                            <p:cNvPr id="0" name="Object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64062" y="3798729"/>
                              <a:ext cx="936104" cy="79208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4" name="Object 11"/>
                <p:cNvGraphicFramePr>
                  <a:graphicFrameLocks noChangeAspect="1"/>
                </p:cNvGraphicFramePr>
                <p:nvPr/>
              </p:nvGraphicFramePr>
              <p:xfrm>
                <a:off x="547690" y="4547325"/>
                <a:ext cx="890563" cy="73647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6093" name="Формула" r:id="rId9" imgW="469800" imgH="444240" progId="Equation.3">
                        <p:embed/>
                      </p:oleObj>
                    </mc:Choice>
                    <mc:Fallback>
                      <p:oleObj name="Формула" r:id="rId9" imgW="469800" imgH="444240" progId="Equation.3">
                        <p:embed/>
                        <p:pic>
                          <p:nvPicPr>
                            <p:cNvPr id="0" name="Object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7690" y="4547325"/>
                              <a:ext cx="890563" cy="73647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46086" name="Object 6"/>
            <p:cNvGraphicFramePr>
              <a:graphicFrameLocks noChangeAspect="1"/>
            </p:cNvGraphicFramePr>
            <p:nvPr/>
          </p:nvGraphicFramePr>
          <p:xfrm>
            <a:off x="2643174" y="2857496"/>
            <a:ext cx="1265238" cy="795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94" name="Формула" r:id="rId11" imgW="787320" imgH="495000" progId="Equation.3">
                    <p:embed/>
                  </p:oleObj>
                </mc:Choice>
                <mc:Fallback>
                  <p:oleObj name="Формула" r:id="rId11" imgW="787320" imgH="49500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3174" y="2857496"/>
                          <a:ext cx="1265238" cy="7953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TextBox 16"/>
          <p:cNvSpPr txBox="1"/>
          <p:nvPr/>
        </p:nvSpPr>
        <p:spPr>
          <a:xfrm>
            <a:off x="2571736" y="3714752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Подставим значения скоростей </a:t>
            </a:r>
            <a:r>
              <a:rPr lang="en-US" i="1" dirty="0" smtClean="0">
                <a:sym typeface="Symbol"/>
              </a:rPr>
              <a:t>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i="1" dirty="0" smtClean="0">
                <a:sym typeface="Symbol"/>
              </a:rPr>
              <a:t>  </a:t>
            </a:r>
            <a:r>
              <a:rPr lang="ru-RU" i="1" dirty="0" smtClean="0">
                <a:sym typeface="Symbol"/>
              </a:rPr>
              <a:t>и </a:t>
            </a:r>
            <a:r>
              <a:rPr lang="en-US" i="1" dirty="0" smtClean="0">
                <a:sym typeface="Symbol"/>
              </a:rPr>
              <a:t> </a:t>
            </a:r>
            <a:r>
              <a:rPr lang="ru-RU" baseline="-25000" dirty="0" smtClean="0">
                <a:sym typeface="Symbol"/>
              </a:rPr>
              <a:t>2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18" name="Object 6"/>
          <p:cNvGraphicFramePr>
            <a:graphicFrameLocks noChangeAspect="1"/>
          </p:cNvGraphicFramePr>
          <p:nvPr/>
        </p:nvGraphicFramePr>
        <p:xfrm>
          <a:off x="2357422" y="4286256"/>
          <a:ext cx="2551112" cy="140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Формула" r:id="rId13" imgW="1587240" imgH="876240" progId="Equation.3">
                  <p:embed/>
                </p:oleObj>
              </mc:Choice>
              <mc:Fallback>
                <p:oleObj name="Формула" r:id="rId13" imgW="1587240" imgH="8762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4286256"/>
                        <a:ext cx="2551112" cy="1406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5500694" y="4429132"/>
            <a:ext cx="428628" cy="4286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5857884" y="5143512"/>
            <a:ext cx="428628" cy="4286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088" name="Object 8"/>
          <p:cNvGraphicFramePr>
            <a:graphicFrameLocks noChangeAspect="1"/>
          </p:cNvGraphicFramePr>
          <p:nvPr/>
        </p:nvGraphicFramePr>
        <p:xfrm>
          <a:off x="6872304" y="4624401"/>
          <a:ext cx="960437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Формула" r:id="rId15" imgW="596880" imgH="457200" progId="Equation.3">
                  <p:embed/>
                </p:oleObj>
              </mc:Choice>
              <mc:Fallback>
                <p:oleObj name="Формула" r:id="rId15" imgW="596880" imgH="457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2304" y="4624401"/>
                        <a:ext cx="960437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1785918" y="5929330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Ответ:</a:t>
            </a:r>
            <a:r>
              <a:rPr lang="ru-RU" sz="2000" dirty="0" smtClean="0"/>
              <a:t>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средняя скорость автомобиля на всем пути 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        равна 48 км/ч.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71736" y="3714752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Вычислим среднюю скорость автомобиля на всем пути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571736" y="3714752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Сократим единицы: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8" grpId="0"/>
      <p:bldP spid="22" grpId="0"/>
      <p:bldP spid="22" grpId="1"/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</TotalTime>
  <Words>1031</Words>
  <Application>Microsoft Office PowerPoint</Application>
  <PresentationFormat>Экран (4:3)</PresentationFormat>
  <Paragraphs>133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Формула</vt:lpstr>
      <vt:lpstr>Механическое движение. Задача на расчет средней скорости</vt:lpstr>
      <vt:lpstr>Задача. Анализ условия</vt:lpstr>
      <vt:lpstr>Презентация PowerPoint</vt:lpstr>
      <vt:lpstr>Презентация PowerPoint</vt:lpstr>
      <vt:lpstr>Задача. Поиск необходимых для решения величин, значения которых неизвестны</vt:lpstr>
      <vt:lpstr>Задача. Находим выражения связи неизвестных величин с известными</vt:lpstr>
      <vt:lpstr>Задача. Подставляем в основную формулу</vt:lpstr>
      <vt:lpstr>Задача. Проводим математические преобразования</vt:lpstr>
      <vt:lpstr>Задача. Проводим вычисления</vt:lpstr>
      <vt:lpstr>Задача. Проводим анализ полученного результата</vt:lpstr>
      <vt:lpstr>Подведем итоги</vt:lpstr>
      <vt:lpstr>Вернемся к обсуждению вопроса о формуле средней скорости</vt:lpstr>
      <vt:lpstr>Задача для самостоятельной работы</vt:lpstr>
      <vt:lpstr>Спасибо, перейдите к следующему разделу курса.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Оформление расчетных задач по физике</dc:title>
  <dc:creator>Валерий Фрадкин</dc:creator>
  <cp:lastModifiedBy>Пользователь</cp:lastModifiedBy>
  <cp:revision>120</cp:revision>
  <dcterms:created xsi:type="dcterms:W3CDTF">2011-11-10T05:43:33Z</dcterms:created>
  <dcterms:modified xsi:type="dcterms:W3CDTF">2013-06-16T15:26:03Z</dcterms:modified>
</cp:coreProperties>
</file>