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59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9CED5-6253-42CC-A67E-EF51C402B324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8625B-054A-4610-B9E8-D11C4CCF8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73763-51DC-4BC9-BA06-D79219D1BC8A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F7DD5-6293-443C-AD1B-C1D84CCC8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0A134-9D11-4515-8BDD-EFC54D0557DB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4679-5B14-404C-AC6A-5678626F9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253FC-FABF-427E-9F78-5BB0366DDF5F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24E39-A2B2-4725-A141-B72D1E9B8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5127F-BA25-4D20-8DBF-02DE0863C6C5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6DE9B-8DA3-4496-A6E2-5A1EFDAD0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F56B9-AF73-4211-A105-144BA5707FDD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BEC2B-F01D-4293-9898-50F6826A3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D4CD6-ACA1-4690-8B0B-4BE33726F5C7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1D07D-1FA7-4438-8A88-2F910F7AD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3B1AB-C67B-49ED-B90C-E579C2EE6AAA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C013A-B884-46E3-BB7B-8E57910F9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F5BD4-6450-4780-9E37-626938B414EC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3304F-28EB-40AC-8FA7-722C11882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DA393-C697-48EF-B2DE-011745E4262A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A985C-95D3-4CF3-890A-4707C548C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C54C-4F4B-4D24-9E7E-12329FEF03E2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3DF3-765D-41DF-94F7-E97B8ECD9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7FF5EE-904C-4D27-94D3-A4E78EB8720F}" type="datetimeFigureOut">
              <a:rPr lang="ru-RU"/>
              <a:pPr>
                <a:defRPr/>
              </a:pPr>
              <a:t>24.06.2009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5F4891-93B4-4468-94B4-88A271B00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iner Hand ITC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85728"/>
            <a:ext cx="8786874" cy="2143140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Своеобразие</a:t>
            </a:r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художественной культуры</a:t>
            </a:r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Древнего </a:t>
            </a:r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Востока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Documents and Settings\Иван\Мои документы\Мои рисунки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50"/>
            <a:ext cx="6457950" cy="47625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Скальные храмы </a:t>
            </a:r>
            <a:r>
              <a:rPr lang="ru-RU" sz="3600" b="1" dirty="0" err="1" smtClean="0">
                <a:solidFill>
                  <a:srgbClr val="C00000"/>
                </a:solidFill>
              </a:rPr>
              <a:t>Кайласа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150 лет вырезали древние мастера этот храм в скале.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Documents and Settings\Иван\Мои документы\Мои рисунки\2508_8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620000" cy="5214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2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643063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Религиозные представления в Древнем Китае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57188" y="1571625"/>
            <a:ext cx="8501062" cy="51435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Древнекитайская цивилизация развивалась так изолированно, как будто находилась на другой планете.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Устойчивость цивилизации придавало однородное население, народ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хань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Помыслы людей были устремлены в прошлое, а не в будущее. </a:t>
            </a:r>
            <a:r>
              <a:rPr lang="ru-RU" sz="2400" dirty="0" err="1" smtClean="0">
                <a:solidFill>
                  <a:schemeClr val="tx1"/>
                </a:solidFill>
              </a:rPr>
              <a:t>Ханьцы</a:t>
            </a:r>
            <a:r>
              <a:rPr lang="ru-RU" sz="2400" dirty="0" smtClean="0">
                <a:solidFill>
                  <a:schemeClr val="tx1"/>
                </a:solidFill>
              </a:rPr>
              <a:t> считали, что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в мире существует порядок, и чтобы его не нарушать, нужно придерживаться строгих правил и жить по законам природы.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Согласно учению </a:t>
            </a:r>
            <a:r>
              <a:rPr lang="ru-RU" sz="2400" b="1" dirty="0" smtClean="0">
                <a:solidFill>
                  <a:srgbClr val="FF0000"/>
                </a:solidFill>
              </a:rPr>
              <a:t>Конфуция</a:t>
            </a:r>
            <a:r>
              <a:rPr lang="ru-RU" sz="2400" dirty="0" smtClean="0">
                <a:solidFill>
                  <a:schemeClr val="tx1"/>
                </a:solidFill>
              </a:rPr>
              <a:t>, каждый должен стремиться улучшить свою жизнь и найти свое счастье.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В этом человеку помогали духи усопших предков. В семье хранили таблички с их именами, и выставляли перед табличками угощение.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7500958" cy="1143000"/>
          </a:xfrm>
        </p:spPr>
        <p:txBody>
          <a:bodyPr rtlCol="0">
            <a:prstTxWarp prst="textTriangleInverted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Гармония в мире ИНЬ и ЯН</a:t>
            </a:r>
            <a:endParaRPr lang="ru-RU" b="1" dirty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500687"/>
          </a:xfrm>
        </p:spPr>
        <p:txBody>
          <a:bodyPr/>
          <a:lstStyle/>
          <a:p>
            <a:r>
              <a:rPr lang="ru-RU" sz="2800" smtClean="0"/>
              <a:t>Ханьцы верили, что образование и воспитание делают человека человеком, а силы ИНЬ и ЯН создают гармонию в мире.</a:t>
            </a:r>
          </a:p>
          <a:p>
            <a:pPr>
              <a:buFont typeface="Arial" charset="0"/>
              <a:buNone/>
            </a:pPr>
            <a:r>
              <a:rPr lang="ru-RU" sz="2800" smtClean="0"/>
              <a:t>ИНЬ – женское начало (тень, сумрак, холод, влага).</a:t>
            </a:r>
          </a:p>
          <a:p>
            <a:pPr>
              <a:buFont typeface="Arial" charset="0"/>
              <a:buNone/>
            </a:pPr>
            <a:r>
              <a:rPr lang="ru-RU" sz="2800" smtClean="0"/>
              <a:t>ЯН – мужское начало (свет, солнце, тепло, сухость).</a:t>
            </a:r>
          </a:p>
          <a:p>
            <a:pPr>
              <a:buFont typeface="Arial" charset="0"/>
              <a:buNone/>
            </a:pPr>
            <a:r>
              <a:rPr lang="ru-RU" sz="2800" smtClean="0"/>
              <a:t>Все вокруг – </a:t>
            </a:r>
            <a:r>
              <a:rPr lang="ru-RU" sz="2800" b="1" smtClean="0">
                <a:solidFill>
                  <a:srgbClr val="7030A0"/>
                </a:solidFill>
              </a:rPr>
              <a:t>сочетание пяти начал</a:t>
            </a:r>
            <a:r>
              <a:rPr lang="ru-RU" sz="2800" smtClean="0"/>
              <a:t>: дерева, огня, земли, металла и воды.</a:t>
            </a:r>
            <a:endParaRPr lang="en-US" sz="2800" smtClean="0"/>
          </a:p>
          <a:p>
            <a:pPr>
              <a:buFont typeface="Arial" charset="0"/>
              <a:buNone/>
            </a:pPr>
            <a:r>
              <a:rPr lang="ru-RU" sz="1800" smtClean="0"/>
              <a:t>Дерево порождает огонь, огонь – землю (зола после сгорания), земля – металл (добываемый из горных пород), металл – воду (плавясь, металл становится жидким), вода – дерево (полив влияет на рост растений).</a:t>
            </a:r>
          </a:p>
          <a:p>
            <a:pPr>
              <a:buFont typeface="Arial" charset="0"/>
              <a:buNone/>
            </a:pPr>
            <a:r>
              <a:rPr lang="ru-RU" sz="1800" smtClean="0"/>
              <a:t>Эти начала одолевают друг друга: дерево побеждает землю (вскапывает), металл рубит дерево, огонь плавит металл, вода гасит огонь, земля побеждает (дамба останавливает) воду.</a:t>
            </a:r>
          </a:p>
          <a:p>
            <a:pPr>
              <a:buFont typeface="Arial" charset="0"/>
              <a:buNone/>
            </a:pPr>
            <a:endParaRPr lang="ru-RU" sz="2800" smtClean="0"/>
          </a:p>
        </p:txBody>
      </p:sp>
      <p:pic>
        <p:nvPicPr>
          <p:cNvPr id="24579" name="Picture 2" descr="C:\Documents and Settings\Иван\Рабочий стол\Анимашки\d051ef8a7bd3f0b8d185f59396594f4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63" y="214313"/>
            <a:ext cx="10191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8715375" cy="55546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 Н</a:t>
            </a:r>
            <a:r>
              <a:rPr lang="ru-RU" sz="3600" dirty="0" smtClean="0">
                <a:solidFill>
                  <a:srgbClr val="C00000"/>
                </a:solidFill>
              </a:rPr>
              <a:t>аучные  и  культурные    достижения </a:t>
            </a:r>
            <a:r>
              <a:rPr lang="ru-RU" dirty="0" smtClean="0">
                <a:solidFill>
                  <a:srgbClr val="C00000"/>
                </a:solidFill>
              </a:rPr>
              <a:t> Д</a:t>
            </a:r>
            <a:r>
              <a:rPr lang="ru-RU" sz="3600" dirty="0" smtClean="0">
                <a:solidFill>
                  <a:srgbClr val="C00000"/>
                </a:solidFill>
              </a:rPr>
              <a:t>ревнего </a:t>
            </a:r>
            <a:r>
              <a:rPr lang="ru-RU" dirty="0" smtClean="0">
                <a:solidFill>
                  <a:srgbClr val="C00000"/>
                </a:solidFill>
              </a:rPr>
              <a:t> К</a:t>
            </a:r>
            <a:r>
              <a:rPr lang="ru-RU" sz="3600" dirty="0" smtClean="0">
                <a:solidFill>
                  <a:srgbClr val="C00000"/>
                </a:solidFill>
              </a:rPr>
              <a:t>итая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5602" name="Текст 2"/>
          <p:cNvSpPr>
            <a:spLocks noGrp="1"/>
          </p:cNvSpPr>
          <p:nvPr>
            <p:ph type="body" idx="1"/>
          </p:nvPr>
        </p:nvSpPr>
        <p:spPr>
          <a:xfrm>
            <a:off x="214313" y="0"/>
            <a:ext cx="8280400" cy="400050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Потребности повседневной жизни привели к накоплению знаний в области математики и астрономии, истории и географии.</a:t>
            </a:r>
          </a:p>
          <a:p>
            <a:r>
              <a:rPr lang="ru-RU" smtClean="0">
                <a:solidFill>
                  <a:schemeClr val="tx1"/>
                </a:solidFill>
              </a:rPr>
              <a:t>                                      Китайцы достигли высот в каллиграфии и живописи, архитектуре, театре, литературе, парковом искусстве, китайской кухне, медицине и боевых искусствах.</a:t>
            </a:r>
          </a:p>
          <a:p>
            <a:r>
              <a:rPr lang="ru-RU" smtClean="0">
                <a:solidFill>
                  <a:schemeClr val="tx1"/>
                </a:solidFill>
              </a:rPr>
              <a:t>Китайцы изобрели шелковые ткани и лак, бумагу и </a:t>
            </a:r>
          </a:p>
          <a:p>
            <a:r>
              <a:rPr lang="ru-RU" smtClean="0">
                <a:solidFill>
                  <a:schemeClr val="tx1"/>
                </a:solidFill>
              </a:rPr>
              <a:t>компас, порох, сейсмограф.</a:t>
            </a:r>
          </a:p>
        </p:txBody>
      </p:sp>
      <p:pic>
        <p:nvPicPr>
          <p:cNvPr id="1026" name="Picture 2" descr="C:\Documents and Settings\Иван\Мои документы\shishon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013983"/>
            <a:ext cx="2881318" cy="3844017"/>
          </a:xfrm>
          <a:prstGeom prst="roundRect">
            <a:avLst/>
          </a:prstGeom>
          <a:noFill/>
          <a:effectLst>
            <a:softEdge rad="317500"/>
          </a:effectLst>
        </p:spPr>
      </p:pic>
      <p:pic>
        <p:nvPicPr>
          <p:cNvPr id="25604" name="Picture 4" descr="C:\Documents and Settings\Иван\Рабочий стол\Анимашки\cae4d7bcf25976f7f50549073a03bc6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4357688"/>
            <a:ext cx="13811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smtClean="0">
                <a:solidFill>
                  <a:srgbClr val="C00000"/>
                </a:solidFill>
              </a:rPr>
              <a:t>Великая китайская стена</a:t>
            </a:r>
          </a:p>
        </p:txBody>
      </p:sp>
      <p:pic>
        <p:nvPicPr>
          <p:cNvPr id="2050" name="Picture 2" descr="C:\Documents and Settings\Иван\Мои документы\Мои рисунки\post-11328871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4676775" cy="4786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Documents and Settings\Иван\Мои документы\Мои рисунки\1240051665_7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285860"/>
            <a:ext cx="6960687" cy="4600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smtClean="0">
                <a:solidFill>
                  <a:srgbClr val="C00000"/>
                </a:solidFill>
              </a:rPr>
              <a:t>Великий шелковый путь</a:t>
            </a:r>
          </a:p>
        </p:txBody>
      </p:sp>
      <p:pic>
        <p:nvPicPr>
          <p:cNvPr id="3074" name="Picture 2" descr="C:\Documents and Settings\Иван\Мои документы\Мои рисунки\zaitsev_sil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3228975" cy="476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Documents and Settings\Иван\Мои документы\Мои рисунки\04ac0cdc1aad1016d3685edee2a454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428736"/>
            <a:ext cx="6215106" cy="400052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C00000"/>
                </a:solidFill>
              </a:rPr>
              <a:t>Орнамент</a:t>
            </a:r>
          </a:p>
        </p:txBody>
      </p:sp>
      <p:sp>
        <p:nvSpPr>
          <p:cNvPr id="28674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mtClean="0"/>
              <a:t>Орнамент имел магическое значение, был связан с представлениями древних китайцев о силах природы.</a:t>
            </a:r>
          </a:p>
          <a:p>
            <a:pPr>
              <a:buFont typeface="Arial" charset="0"/>
              <a:buNone/>
            </a:pPr>
            <a:r>
              <a:rPr lang="ru-RU" smtClean="0"/>
              <a:t>Орнамент стал прообразом иероглифической письменности.</a:t>
            </a:r>
          </a:p>
        </p:txBody>
      </p:sp>
      <p:pic>
        <p:nvPicPr>
          <p:cNvPr id="4098" name="Picture 2" descr="C:\Documents and Settings\Иван\Мои документы\Мои рисунки\1214472093_in-ja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72" y="1928802"/>
            <a:ext cx="2990850" cy="428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Documents and Settings\Иван\Мои документы\Мои рисунки\d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428736"/>
            <a:ext cx="2381250" cy="23241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6"/>
          <p:cNvSpPr>
            <a:spLocks noGrp="1"/>
          </p:cNvSpPr>
          <p:nvPr>
            <p:ph type="ctrTitle"/>
          </p:nvPr>
        </p:nvSpPr>
        <p:spPr>
          <a:xfrm>
            <a:off x="685800" y="142875"/>
            <a:ext cx="7772400" cy="1785938"/>
          </a:xfrm>
        </p:spPr>
        <p:txBody>
          <a:bodyPr/>
          <a:lstStyle/>
          <a:p>
            <a:r>
              <a:rPr lang="ru-RU" b="1" smtClean="0"/>
              <a:t>Домашнее задание.</a:t>
            </a:r>
          </a:p>
        </p:txBody>
      </p:sp>
      <p:sp>
        <p:nvSpPr>
          <p:cNvPr id="29698" name="Содержимое 7"/>
          <p:cNvSpPr>
            <a:spLocks noGrp="1"/>
          </p:cNvSpPr>
          <p:nvPr>
            <p:ph type="subTitle" idx="1"/>
          </p:nvPr>
        </p:nvSpPr>
        <p:spPr>
          <a:xfrm>
            <a:off x="1371600" y="1357313"/>
            <a:ext cx="6400800" cy="4281487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Подготовить сообщения «Великие открытия китайцев».</a:t>
            </a:r>
          </a:p>
        </p:txBody>
      </p:sp>
      <p:pic>
        <p:nvPicPr>
          <p:cNvPr id="5123" name="Picture 3" descr="C:\Documents and Settings\Иван\Мои документы\Мои рисунки\0000009326-41693-1458406-7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357430"/>
            <a:ext cx="2071702" cy="386809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9700" name="Picture 2" descr="C:\Documents and Settings\Иван\Мои документы\Мои рисунки\a1eecc4806f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71487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571611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Удачи в работе!</a:t>
            </a:r>
            <a:endParaRPr lang="ru-RU" i="1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6063"/>
            <a:ext cx="6400800" cy="285273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tx1"/>
                </a:solidFill>
              </a:rPr>
              <a:t>Презентация подготовлена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tx1"/>
                </a:solidFill>
              </a:rPr>
              <a:t>для урока МХК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tx1"/>
                </a:solidFill>
              </a:rPr>
              <a:t>учителем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tx1"/>
                </a:solidFill>
              </a:rPr>
              <a:t>Путиловой Еленой Леонидовной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err="1" smtClean="0">
                <a:solidFill>
                  <a:schemeClr val="tx1"/>
                </a:solidFill>
              </a:rPr>
              <a:t>моу</a:t>
            </a:r>
            <a:r>
              <a:rPr lang="ru-RU" i="1" dirty="0" smtClean="0">
                <a:solidFill>
                  <a:schemeClr val="tx1"/>
                </a:solidFill>
              </a:rPr>
              <a:t> </a:t>
            </a:r>
            <a:r>
              <a:rPr lang="ru-RU" i="1" dirty="0" err="1" smtClean="0">
                <a:solidFill>
                  <a:schemeClr val="tx1"/>
                </a:solidFill>
              </a:rPr>
              <a:t>сош</a:t>
            </a:r>
            <a:r>
              <a:rPr lang="ru-RU" i="1" dirty="0" smtClean="0">
                <a:solidFill>
                  <a:schemeClr val="tx1"/>
                </a:solidFill>
              </a:rPr>
              <a:t> № 25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tx1"/>
                </a:solidFill>
              </a:rPr>
              <a:t>Г.Нижний Тагил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30723" name="Picture 2" descr="C:\Documents and Settings\Иван\Мои документы\Мои рисунки\image168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45005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643563"/>
            <a:ext cx="7772400" cy="12144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625" y="0"/>
            <a:ext cx="8715375" cy="6715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Учебные цели и задачи: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Познакомиться с религиозными представлениями человека Востока, определить направления и особенности восточного искусства, учиться видеть эстетику восточного искусства.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Учебные вопросы: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1 .Характеристика культуры Древнего Востока.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2. Индия – религиозные взгляды, их культурное отражение.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3. Религиозные представления в Древнем Китае.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4. Научные и культурные достижения Древнего Китая.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 smtClean="0"/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/>
          </a:p>
        </p:txBody>
      </p:sp>
      <p:pic>
        <p:nvPicPr>
          <p:cNvPr id="2052" name="Picture 4" descr="C:\Documents and Settings\Иван\Рабочий стол\Анимашки\peopls7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285992"/>
            <a:ext cx="2252706" cy="225270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0" y="714375"/>
            <a:ext cx="8229600" cy="5411788"/>
          </a:xfrm>
        </p:spPr>
        <p:txBody>
          <a:bodyPr rtlCol="0"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Древний Восток – эпоха первых памятников письменности, первых городов, первых металлургов, первых денег и первых реформ.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Древний Восток – «детство человечества».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Древний Восток – это тайны и загадки, множество удивительных людей с удивительной судьбой. Они смотрят на нас сквозь тьму веков и ждут. Ждут тех, с кем бы они могли поговорить.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8" name="Picture 4" descr="C:\Documents and Settings\Иван\Рабочий стол\Анимашки\gbook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2071688"/>
            <a:ext cx="2387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785925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Индия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38"/>
            <a:ext cx="9144000" cy="56435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На полуострове Индостан в древнейшие времена жили люди разных рас, культур и религий.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Арии образовали на территории Индии ряд государств.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Язык </a:t>
            </a:r>
            <a:r>
              <a:rPr lang="ru-RU" dirty="0" err="1" smtClean="0">
                <a:solidFill>
                  <a:srgbClr val="002060"/>
                </a:solidFill>
              </a:rPr>
              <a:t>ариев</a:t>
            </a:r>
            <a:r>
              <a:rPr lang="ru-RU" dirty="0" smtClean="0">
                <a:solidFill>
                  <a:srgbClr val="002060"/>
                </a:solidFill>
              </a:rPr>
              <a:t> –</a:t>
            </a:r>
            <a:r>
              <a:rPr lang="ru-RU" b="1" dirty="0" smtClean="0">
                <a:solidFill>
                  <a:srgbClr val="FF0000"/>
                </a:solidFill>
              </a:rPr>
              <a:t> санскрит</a:t>
            </a:r>
            <a:r>
              <a:rPr lang="ru-RU" dirty="0" smtClean="0">
                <a:solidFill>
                  <a:srgbClr val="002060"/>
                </a:solidFill>
              </a:rPr>
              <a:t>, на нем записаны древние предания.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Индия – родина мировой религии: </a:t>
            </a:r>
            <a:r>
              <a:rPr lang="ru-RU" b="1" dirty="0" smtClean="0">
                <a:solidFill>
                  <a:srgbClr val="FF0000"/>
                </a:solidFill>
              </a:rPr>
              <a:t>буддизма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В религии огромное значение придается царству животных.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Любовь к природе – основная тема индийского искусства.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5" y="214313"/>
            <a:ext cx="5000625" cy="58531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rgbClr val="C00000"/>
                </a:solidFill>
              </a:rPr>
              <a:t>Ступа</a:t>
            </a:r>
            <a:r>
              <a:rPr lang="ru-RU" dirty="0" smtClean="0"/>
              <a:t> – мемориальное и погребальное      сооружение.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Ступа монолитная и цельная, форма погребального кургана, полусферическая.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Полусфера – символ Неба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И бесконечности.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Ступа – место захоронения реликвий.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7411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6" name="Picture 2" descr="C:\Documents and Settings\Иван\Мои документы\Мои рисунки\01_STUPA_Baikal_O_Ogoi_2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3733792" cy="5156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Ступа в </a:t>
            </a:r>
            <a:r>
              <a:rPr lang="ru-RU" b="1" dirty="0" err="1" smtClean="0">
                <a:solidFill>
                  <a:srgbClr val="C00000"/>
                </a:solidFill>
              </a:rPr>
              <a:t>Санчи</a:t>
            </a:r>
            <a:r>
              <a:rPr lang="ru-RU" b="1" dirty="0" smtClean="0">
                <a:solidFill>
                  <a:srgbClr val="C00000"/>
                </a:solidFill>
              </a:rPr>
              <a:t> при </a:t>
            </a:r>
            <a:r>
              <a:rPr lang="ru-RU" b="1" dirty="0" err="1" smtClean="0">
                <a:solidFill>
                  <a:srgbClr val="C00000"/>
                </a:solidFill>
              </a:rPr>
              <a:t>Маурьях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(около 250 лет до н.э.)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Иван\Мои документы\Мои рисунки\39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7970937" cy="53006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8" name="Picture 2" descr="C:\Documents and Settings\Иван\Мои документы\Мои рисунки\exhib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87897"/>
            <a:ext cx="4214810" cy="6470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Documents and Settings\Иван\Мои документы\Мои рисунки\7HOSUDARSTVO_TEORYJA_Y_PRAKTYKA_POLYTYCHESKOJ_ZHYZNY_Kvazyfeodalyzmchast_111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4" y="428604"/>
            <a:ext cx="3919437" cy="5853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Мавзолей Тадж-Махал в </a:t>
            </a:r>
            <a:r>
              <a:rPr lang="ru-RU" b="1" dirty="0" err="1" smtClean="0">
                <a:solidFill>
                  <a:srgbClr val="C00000"/>
                </a:solidFill>
              </a:rPr>
              <a:t>Агре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(середина 17 века)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Documents and Settings\Иван\Мои документы\Мои рисунки\e94207baea4e1aa217c2daf4556205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736"/>
            <a:ext cx="6401314" cy="4795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Documents and Settings\Иван\Мои документы\Мои рисунки\india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7934193" cy="6163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8" y="214313"/>
            <a:ext cx="5072062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Фрески пещер </a:t>
            </a:r>
            <a:r>
              <a:rPr lang="ru-RU" b="1" dirty="0" err="1" smtClean="0">
                <a:solidFill>
                  <a:srgbClr val="C00000"/>
                </a:solidFill>
              </a:rPr>
              <a:t>Аджанты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Documents and Settings\Иван\Мои документы\Мои рисунки\normal_p2180177_std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75"/>
            <a:ext cx="4038600" cy="3714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Documents and Settings\Иван\Мои документы\Мои рисунки\12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928802"/>
            <a:ext cx="3390900" cy="476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C:\Documents and Settings\Иван\Мои документы\Мои рисунки\988447b8afaa9e7621ebe9ced03454e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928934"/>
            <a:ext cx="4067196" cy="3455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Другая 5">
      <a:majorFont>
        <a:latin typeface="Viner Hand ITC"/>
        <a:ea typeface=""/>
        <a:cs typeface=""/>
      </a:majorFont>
      <a:minorFont>
        <a:latin typeface="Calibri"/>
        <a:ea typeface=""/>
        <a:cs typeface="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424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Calibri</vt:lpstr>
      <vt:lpstr>Arial</vt:lpstr>
      <vt:lpstr>Viner Hand ITC</vt:lpstr>
      <vt:lpstr>Тема Office</vt:lpstr>
      <vt:lpstr>Слайд 1</vt:lpstr>
      <vt:lpstr>Слайд 2</vt:lpstr>
      <vt:lpstr>Слайд 3</vt:lpstr>
      <vt:lpstr>Слайд 4</vt:lpstr>
      <vt:lpstr>Слайд 5</vt:lpstr>
      <vt:lpstr>Ступа в Санчи при Маурьях (около 250 лет до н.э.)</vt:lpstr>
      <vt:lpstr>Слайд 7</vt:lpstr>
      <vt:lpstr>Мавзолей Тадж-Махал в Агре (середина 17 века)</vt:lpstr>
      <vt:lpstr>Фрески пещер Аджанты</vt:lpstr>
      <vt:lpstr>Скальные храмы Кайласа 150 лет вырезали древние мастера этот храм в скале.</vt:lpstr>
      <vt:lpstr>Религиозные представления в Древнем Китае</vt:lpstr>
      <vt:lpstr>Слайд 12</vt:lpstr>
      <vt:lpstr> НАУЧНЫЕ  И  КУЛЬТУРНЫЕ    ДОСТИЖЕНИЯ  ДРЕВНЕГО  КИТАЯ</vt:lpstr>
      <vt:lpstr>Великая китайская стена</vt:lpstr>
      <vt:lpstr>Великий шелковый путь</vt:lpstr>
      <vt:lpstr>Орнамент</vt:lpstr>
      <vt:lpstr>Домашнее задание.</vt:lpstr>
      <vt:lpstr>Слайд 18</vt:lpstr>
    </vt:vector>
  </TitlesOfParts>
  <Company>qwerty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MAMA</cp:lastModifiedBy>
  <cp:revision>37</cp:revision>
  <dcterms:created xsi:type="dcterms:W3CDTF">2009-06-15T16:59:29Z</dcterms:created>
  <dcterms:modified xsi:type="dcterms:W3CDTF">2009-06-23T20:33:42Z</dcterms:modified>
</cp:coreProperties>
</file>