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5" r:id="rId4"/>
    <p:sldId id="286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87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5" r:id="rId25"/>
    <p:sldId id="274" r:id="rId26"/>
    <p:sldId id="276" r:id="rId27"/>
    <p:sldId id="277" r:id="rId28"/>
    <p:sldId id="288" r:id="rId29"/>
    <p:sldId id="278" r:id="rId30"/>
    <p:sldId id="279" r:id="rId31"/>
    <p:sldId id="280" r:id="rId32"/>
    <p:sldId id="281" r:id="rId33"/>
    <p:sldId id="28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3FA94-260F-438E-B9ED-DD98C308A548}" type="datetimeFigureOut">
              <a:rPr lang="ru-RU" smtClean="0"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41A96-B102-4654-9E3A-365BB4DEC8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Тема:</a:t>
            </a:r>
            <a:r>
              <a:rPr lang="ru-RU" dirty="0"/>
              <a:t> "Законы булевой алгебры и упрощение логических выражений"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509120"/>
            <a:ext cx="4608512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Учитель информатики</a:t>
            </a:r>
          </a:p>
          <a:p>
            <a:pPr algn="l"/>
            <a:r>
              <a:rPr lang="ru-RU" dirty="0" smtClean="0"/>
              <a:t>ГБОУ СОШ №1226</a:t>
            </a:r>
            <a:r>
              <a:rPr lang="en-US" dirty="0" smtClean="0"/>
              <a:t> </a:t>
            </a:r>
            <a:endParaRPr lang="ru-RU" dirty="0" smtClean="0"/>
          </a:p>
          <a:p>
            <a:pPr algn="l"/>
            <a:r>
              <a:rPr lang="ru-RU" dirty="0" err="1" smtClean="0"/>
              <a:t>Качулина</a:t>
            </a:r>
            <a:r>
              <a:rPr lang="ru-RU" dirty="0" smtClean="0"/>
              <a:t> Ю</a:t>
            </a:r>
            <a:r>
              <a:rPr lang="en-US" dirty="0" smtClean="0"/>
              <a:t>. </a:t>
            </a:r>
            <a:r>
              <a:rPr lang="ru-RU" dirty="0" smtClean="0"/>
              <a:t>А</a:t>
            </a:r>
          </a:p>
          <a:p>
            <a:pPr algn="l"/>
            <a:r>
              <a:rPr lang="ru-RU" dirty="0"/>
              <a:t>г</a:t>
            </a:r>
            <a:r>
              <a:rPr lang="en-US" dirty="0" smtClean="0"/>
              <a:t>.</a:t>
            </a:r>
            <a:r>
              <a:rPr lang="ru-RU" dirty="0" smtClean="0"/>
              <a:t> Москва</a:t>
            </a:r>
            <a:r>
              <a:rPr lang="en-US" dirty="0" smtClean="0"/>
              <a:t> </a:t>
            </a:r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2060848"/>
          <a:ext cx="8748465" cy="4464495"/>
        </p:xfrm>
        <a:graphic>
          <a:graphicData uri="http://schemas.openxmlformats.org/drawingml/2006/table">
            <a:tbl>
              <a:tblPr/>
              <a:tblGrid>
                <a:gridCol w="819061"/>
                <a:gridCol w="810557"/>
                <a:gridCol w="810557"/>
                <a:gridCol w="827334"/>
                <a:gridCol w="664803"/>
                <a:gridCol w="662706"/>
                <a:gridCol w="1558197"/>
                <a:gridCol w="2595250"/>
              </a:tblGrid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 \/ ¬B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(¬A \/ ¬B) /\ 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635896" y="260648"/>
            <a:ext cx="1789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Вариант2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7" y="2060847"/>
          <a:ext cx="8352926" cy="4536504"/>
        </p:xfrm>
        <a:graphic>
          <a:graphicData uri="http://schemas.openxmlformats.org/drawingml/2006/table">
            <a:tbl>
              <a:tblPr/>
              <a:tblGrid>
                <a:gridCol w="717869"/>
                <a:gridCol w="780468"/>
                <a:gridCol w="780468"/>
                <a:gridCol w="796623"/>
                <a:gridCol w="640126"/>
                <a:gridCol w="638106"/>
                <a:gridCol w="1500356"/>
                <a:gridCol w="2498910"/>
              </a:tblGrid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¬A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¬B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¬C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¬A \/ ¬B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(¬A \/ ¬B) /\ C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779912" y="1052736"/>
            <a:ext cx="17892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Вариант3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1" y="1988838"/>
          <a:ext cx="8640963" cy="4680522"/>
        </p:xfrm>
        <a:graphic>
          <a:graphicData uri="http://schemas.openxmlformats.org/drawingml/2006/table">
            <a:tbl>
              <a:tblPr/>
              <a:tblGrid>
                <a:gridCol w="742624"/>
                <a:gridCol w="807381"/>
                <a:gridCol w="807381"/>
                <a:gridCol w="824093"/>
                <a:gridCol w="662199"/>
                <a:gridCol w="660110"/>
                <a:gridCol w="1552094"/>
                <a:gridCol w="2585081"/>
              </a:tblGrid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 /\ ¬B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</a:rPr>
                        <a:t>¬A /\ ¬B /\ ¬C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707904" y="260648"/>
            <a:ext cx="17892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Вариант4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56214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Сравним таблицы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истинности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8159" y="2967335"/>
            <a:ext cx="25476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2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56792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</a:t>
            </a:r>
            <a:r>
              <a:rPr lang="ru-RU" sz="2800" dirty="0" smtClean="0"/>
              <a:t>оказалось </a:t>
            </a:r>
            <a:r>
              <a:rPr lang="ru-RU" sz="2800" dirty="0"/>
              <a:t>ли вам решение этой задачи слишком громоздким?  Я, например, сразу могу сказать вам ответ этой задачи, не строя таблицы истинности.  Как вы думаете, каким образом?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293096"/>
            <a:ext cx="7704856" cy="144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Существуют </a:t>
            </a:r>
            <a:r>
              <a:rPr lang="ru-RU" sz="2800" dirty="0"/>
              <a:t>специальные законы преобразования выражений и сегодня мы с вами рассмотрим их.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84784"/>
            <a:ext cx="69127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Изучение нового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материала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39552" y="477834"/>
            <a:ext cx="824440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Логические законы: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Независимость от перестановки мест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(коммутативность)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v B = B v A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^ B = B ^ A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Независимость от порядка выполнения однотипных действий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(ассоциативность)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 v B) v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A v (B v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 ^ B) ^ С= A ^ (B ^ С)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775737"/>
            <a:ext cx="7992888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Распределительный закон относительно логического умножения и сложения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(дистрибутивность)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Распределение относительно логического умножения: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В) ^ C = (A ^ C)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(В ^ C).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Вспомним правила раскрытия скобок в алгебре, ведь недаром операции конъюнкции и дизъюнкции называют логическим умножением и сложением. И наоборот: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 &amp; B)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(В &amp; C) = В &amp; (А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C).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Похоже на вынесение общего множителя за скобки в алгебре. Распределительный закон относительно логического умножения полностью повторяет аналогичный закон алгебры.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9552" y="820451"/>
            <a:ext cx="784887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Отсутствие степеней и коэффициентов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(идемпотентность)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= 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^ А = 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высказывание А ложно (0), то результат 0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0, а также 0 ^ 0 – ложь; если высказывание А истинно (1), то результат 1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1, а также 1 ^ 1 - истина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84784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5</a:t>
            </a:r>
            <a:r>
              <a:rPr lang="ru-RU" sz="3200" dirty="0"/>
              <a:t>. Двойное отрицание </a:t>
            </a:r>
            <a:r>
              <a:rPr lang="ru-RU" sz="3200" b="1" i="1" dirty="0"/>
              <a:t>(инволюция) </a:t>
            </a:r>
            <a:endParaRPr lang="ru-RU" sz="3200" dirty="0"/>
          </a:p>
          <a:p>
            <a:r>
              <a:rPr lang="ru-RU" sz="3200" b="1" dirty="0"/>
              <a:t>¬ (¬ А) = 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-252536" y="2564904"/>
            <a:ext cx="824440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marR="0" lvl="2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Что изучает логика?</a:t>
            </a:r>
          </a:p>
          <a:p>
            <a:pPr marL="914400" marR="0" lvl="2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формы мышления существуют?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914400" marR="0" lvl="2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сложное высказывание?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14400" marR="0" lvl="2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Сколько Вы знаете базовых логических операций?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14400" marR="0" lvl="2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Перечислите названия базовых логических операций</a:t>
            </a:r>
          </a:p>
          <a:p>
            <a:pPr marL="914400" marR="0" lvl="2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romanUcPeriod"/>
              <a:tabLst>
                <a:tab pos="228600" algn="l"/>
              </a:tabLs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чего нужна таблица истинности?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711394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Повторение пройденного материала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89844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6</a:t>
            </a:r>
            <a:r>
              <a:rPr lang="en-US" sz="5400" b="1" dirty="0" smtClean="0"/>
              <a:t>. </a:t>
            </a:r>
            <a:r>
              <a:rPr lang="ru-RU" sz="5400" b="1" dirty="0" smtClean="0"/>
              <a:t>Закон констант</a:t>
            </a:r>
            <a:endParaRPr lang="ru-RU" sz="5400" dirty="0"/>
          </a:p>
          <a:p>
            <a:r>
              <a:rPr lang="ru-RU" sz="5400" dirty="0"/>
              <a:t>А </a:t>
            </a:r>
            <a:r>
              <a:rPr lang="ru-RU" sz="5400" dirty="0" err="1"/>
              <a:t>v</a:t>
            </a:r>
            <a:r>
              <a:rPr lang="ru-RU" sz="5400" dirty="0"/>
              <a:t> 1 =1 (всегда истина) </a:t>
            </a:r>
          </a:p>
          <a:p>
            <a:r>
              <a:rPr lang="ru-RU" sz="5400" dirty="0"/>
              <a:t>А ^1 = А </a:t>
            </a:r>
          </a:p>
          <a:p>
            <a:r>
              <a:rPr lang="ru-RU" sz="5400" dirty="0"/>
              <a:t>А </a:t>
            </a:r>
            <a:r>
              <a:rPr lang="ru-RU" sz="5400" dirty="0" err="1"/>
              <a:t>v</a:t>
            </a:r>
            <a:r>
              <a:rPr lang="ru-RU" sz="5400" dirty="0"/>
              <a:t> 0 = А </a:t>
            </a:r>
          </a:p>
          <a:p>
            <a:r>
              <a:rPr lang="ru-RU" sz="5400" dirty="0"/>
              <a:t>А ^ 0 = 0 (всегда ложь)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1143807"/>
            <a:ext cx="835292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Закон исключенного третьего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¬ А = 1 (всегда истина)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Закон противоречия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^ ¬ А = 0 (всегда ложь)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58112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этом выражении что-то одно (либо А, либо ¬ А) ложно, поэтому результат логического умножения – ложь.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7544" y="836712"/>
            <a:ext cx="828092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Законы де Моргана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¬ (А ^ В) = ¬ А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¬ 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¬ (А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В) = ¬ А ^ ¬ В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2" y="77144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Поглощение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(А ^ В) = А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^ (А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В) = 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Поглощение отрицания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 ¬ А ^ В) = 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^ ( ¬ А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В) = А ^ В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7544" y="404664"/>
            <a:ext cx="788436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Существуют формулы замены  операций импликация 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эквиваленция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использованием только операций отрицания, дизъюнкции и конъюнкции. Так, вместо операции импликации можно использовать следующее тождественное выражение: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→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 = не A V B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замены операции эквивалентности существует два выражения: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равносильно B = (A * B) V (не A * не B)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равносильно B = (A V не B) * (не A V B)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2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/>
              <a:t>Закрепление изученного: </a:t>
            </a:r>
            <a:endParaRPr lang="ru-RU" sz="2800" b="1" dirty="0" smtClean="0"/>
          </a:p>
          <a:p>
            <a:r>
              <a:rPr lang="ru-RU" sz="2800" b="1" dirty="0" smtClean="0"/>
              <a:t>упрощение </a:t>
            </a:r>
            <a:r>
              <a:rPr lang="ru-RU" sz="2800" b="1" dirty="0"/>
              <a:t>логических выражений </a:t>
            </a:r>
            <a:endParaRPr lang="ru-RU" sz="28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1527266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</a:t>
            </a:r>
            <a:r>
              <a:rPr lang="ru-RU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Упростить логическое выражение.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_______________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_____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v 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→ 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 v 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Заменим операцию импликация на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611560" y="4437112"/>
          <a:ext cx="4248472" cy="1025493"/>
        </p:xfrm>
        <a:graphic>
          <a:graphicData uri="http://schemas.openxmlformats.org/presentationml/2006/ole">
            <p:oleObj spid="_x0000_s31747" name="Формула" r:id="rId3" imgW="1104840" imgH="266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Используются </a:t>
            </a:r>
            <a:r>
              <a:rPr lang="ru-RU" sz="3600" i="1" dirty="0"/>
              <a:t>законы де Моргана</a:t>
            </a:r>
            <a:r>
              <a:rPr lang="ru-RU" sz="3600" i="1" dirty="0" smtClean="0"/>
              <a:t>,</a:t>
            </a:r>
          </a:p>
          <a:p>
            <a:r>
              <a:rPr lang="ru-RU" sz="3600" i="1" dirty="0" smtClean="0"/>
              <a:t> </a:t>
            </a:r>
            <a:r>
              <a:rPr lang="ru-RU" sz="3600" i="1" dirty="0"/>
              <a:t>закон двойного отрицания, распределительный закон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475656" y="2636912"/>
          <a:ext cx="5825412" cy="966341"/>
        </p:xfrm>
        <a:graphic>
          <a:graphicData uri="http://schemas.openxmlformats.org/presentationml/2006/ole">
            <p:oleObj spid="_x0000_s33795" name="Формула" r:id="rId3" imgW="914400" imgH="24120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123728" y="3933056"/>
          <a:ext cx="4320480" cy="785542"/>
        </p:xfrm>
        <a:graphic>
          <a:graphicData uri="http://schemas.openxmlformats.org/presentationml/2006/ole">
            <p:oleObj spid="_x0000_s33796" name="Формула" r:id="rId4" imgW="1117440" imgH="2030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267744" y="5085184"/>
          <a:ext cx="4176464" cy="936104"/>
        </p:xfrm>
        <a:graphic>
          <a:graphicData uri="http://schemas.openxmlformats.org/presentationml/2006/ole">
            <p:oleObj spid="_x0000_s33797" name="Формула" r:id="rId5" imgW="7743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49320"/>
            <a:ext cx="75963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Представим такую ситуацию: по телевизору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иноптик объявляет прогноз погоды на завтра и утверждает следующее: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не будет ветра, то будет пасмурная погода без дождя.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будет дождь, то будет пасмурно и без ветра.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будет пасмурная погода, то будет дождь и не будет ветра.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какая же погода будет завтра?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Решим эту задачу средствами алгебры логики.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4303639"/>
            <a:ext cx="89644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Решение: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Выделим простые высказывания и запишем их через переменные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«Ветра нет»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«Пасмурно»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С – «Дождь»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628800"/>
            <a:ext cx="63485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Закрепление нового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материала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184666"/>
            <a:ext cx="871296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Запишем логические функции (сложные высказывания) через введенные переменные: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Если не будет ветра, то будет пасмурная погода без дождя: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__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→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&amp;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Если будет дождь, то будет пасмурно и без ветра: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→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&amp;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 Если будет пасмурная погода, то будет дождь и не будет ветра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→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&amp;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Запишем произведение указанных функций: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F=(A→ B &amp; C) &amp; (C→B &amp; A) &amp; (B→ C &amp; A)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851104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Поставьте в соответствие логические операции и знаки для их обозначения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Инверсия</a:t>
            </a:r>
          </a:p>
          <a:p>
            <a:r>
              <a:rPr lang="ru-RU" dirty="0" smtClean="0"/>
              <a:t>Конъюнкция</a:t>
            </a:r>
          </a:p>
          <a:p>
            <a:r>
              <a:rPr lang="ru-RU" dirty="0" smtClean="0"/>
              <a:t>Дизъюнкция</a:t>
            </a:r>
          </a:p>
          <a:p>
            <a:r>
              <a:rPr lang="ru-RU" dirty="0" smtClean="0"/>
              <a:t>Импликация</a:t>
            </a:r>
          </a:p>
          <a:p>
            <a:r>
              <a:rPr lang="ru-RU" dirty="0" smtClean="0"/>
              <a:t>Эквивалентность</a:t>
            </a: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6012160" y="1412776"/>
          <a:ext cx="681781" cy="619668"/>
        </p:xfrm>
        <a:graphic>
          <a:graphicData uri="http://schemas.openxmlformats.org/presentationml/2006/ole">
            <p:oleObj spid="_x0000_s43010" name="Формула" r:id="rId3" imgW="139680" imgH="12672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084168" y="2132856"/>
          <a:ext cx="618356" cy="1305418"/>
        </p:xfrm>
        <a:graphic>
          <a:graphicData uri="http://schemas.openxmlformats.org/presentationml/2006/ole">
            <p:oleObj spid="_x0000_s43011" name="Формула" r:id="rId4" imgW="114120" imgH="2412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084168" y="2564904"/>
          <a:ext cx="671314" cy="492297"/>
        </p:xfrm>
        <a:graphic>
          <a:graphicData uri="http://schemas.openxmlformats.org/presentationml/2006/ole">
            <p:oleObj spid="_x0000_s43012" name="Формула" r:id="rId5" imgW="190440" imgH="1396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084168" y="3140968"/>
          <a:ext cx="525140" cy="565535"/>
        </p:xfrm>
        <a:graphic>
          <a:graphicData uri="http://schemas.openxmlformats.org/presentationml/2006/ole">
            <p:oleObj spid="_x0000_s43013" name="Формула" r:id="rId6" imgW="164880" imgH="177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6012160" y="3789040"/>
          <a:ext cx="822472" cy="576064"/>
        </p:xfrm>
        <a:graphic>
          <a:graphicData uri="http://schemas.openxmlformats.org/presentationml/2006/ole">
            <p:oleObj spid="_x0000_s43014" name="Формула" r:id="rId7" imgW="139680" imgH="12672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012160" y="4509120"/>
          <a:ext cx="939565" cy="432048"/>
        </p:xfrm>
        <a:graphic>
          <a:graphicData uri="http://schemas.openxmlformats.org/presentationml/2006/ole">
            <p:oleObj spid="_x0000_s43015" name="Формула" r:id="rId8" imgW="152280" imgH="10152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084168" y="5157192"/>
          <a:ext cx="533648" cy="366883"/>
        </p:xfrm>
        <a:graphic>
          <a:graphicData uri="http://schemas.openxmlformats.org/presentationml/2006/ole">
            <p:oleObj spid="_x0000_s43016" name="Формула" r:id="rId9" imgW="203040" imgH="139680" progId="Equation.3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517322"/>
            <a:ext cx="889248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Упростим формулу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(используются законы де Моргана, переместительный закон, закон противоречия):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F=(A→ B &amp; C) &amp; (C→B &amp; A) &amp; (B→ C &amp; A) </a:t>
            </a:r>
            <a:b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_             _         _                     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(A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 B &amp; C) &amp; (C v B&amp;A) &amp; (B v C&amp;A) =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_             _         _                     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(A v B &amp; C) &amp; (B v C&amp;A) &amp; (C v B&amp;A) =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_     _            _    _    _                        _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(A &amp; B v B&amp;C&amp;B v A&amp;C&amp;A v B&amp;C&amp;C&amp;A) &amp; (C v B&amp;A)=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_     _                     _           _           _    _          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A &amp; B &amp;(C v B&amp;A) =A&amp;B&amp;C v A&amp;B&amp;B&amp;A =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    _    _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&amp;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&amp;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95536" y="307192"/>
            <a:ext cx="813690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Приравняем результат  единице, т.е. наше выражение должно быть истинным: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_     _     _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&amp;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&amp;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е) Проанализируем результат: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Логическое произведение равно 1, если каждый множитель равен 1.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Поэтому: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_            _              _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1;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1;     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1;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Значит: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0;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0;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0;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погода будет ясная, без дождя, но ветреная.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23528" y="908140"/>
            <a:ext cx="784887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итогов урока 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акой способ решения легче?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было легко, а что трудно?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было интересно, а что не затронуло?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нового для себя вы узнали, чему научились?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умения Вы приобрели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1520" y="445314"/>
            <a:ext cx="74781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Выучить законы алгебры-логики. Выполнить задание: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Используя полученные на уроке знания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4221088"/>
          <a:ext cx="5505450" cy="1950720"/>
        </p:xfrm>
        <a:graphic>
          <a:graphicData uri="http://schemas.openxmlformats.org/drawingml/2006/table">
            <a:tbl>
              <a:tblPr/>
              <a:tblGrid>
                <a:gridCol w="936104"/>
                <a:gridCol w="456934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1)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¬A \/ B \/ ¬C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2)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</a:rPr>
                        <a:t>(¬A \/ ¬B) /\ ¬C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3)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(¬A \/ ¬B) /\ C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</a:rPr>
                        <a:t>4)</a:t>
                      </a:r>
                      <a:endParaRPr lang="ru-RU" sz="320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</a:rPr>
                        <a:t>¬A /\ ¬B /\ ¬C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2492896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Какое логическое выражение равносильно выражению 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915816" y="2924944"/>
          <a:ext cx="3218904" cy="677664"/>
        </p:xfrm>
        <a:graphic>
          <a:graphicData uri="http://schemas.openxmlformats.org/presentationml/2006/ole">
            <p:oleObj spid="_x0000_s39939" name="Формула" r:id="rId3" imgW="9651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556792"/>
            <a:ext cx="85668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Закрепление пройденного материала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141983"/>
            <a:ext cx="8136904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Символом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обозначено одно из указанных ниже логических выражений от трех аргументов: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 фрагмент таблицы истинности выражения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Какое выражение соответствует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5576" y="1844824"/>
          <a:ext cx="2403832" cy="1524240"/>
        </p:xfrm>
        <a:graphic>
          <a:graphicData uri="http://schemas.openxmlformats.org/drawingml/2006/table">
            <a:tbl>
              <a:tblPr/>
              <a:tblGrid>
                <a:gridCol w="600958"/>
                <a:gridCol w="600958"/>
                <a:gridCol w="600958"/>
                <a:gridCol w="600958"/>
              </a:tblGrid>
              <a:tr h="381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1560" y="3573016"/>
          <a:ext cx="5505450" cy="2476872"/>
        </p:xfrm>
        <a:graphic>
          <a:graphicData uri="http://schemas.openxmlformats.org/drawingml/2006/table">
            <a:tbl>
              <a:tblPr/>
              <a:tblGrid>
                <a:gridCol w="648072"/>
                <a:gridCol w="4857378"/>
              </a:tblGrid>
              <a:tr h="581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¬X \/ Y \/ ¬Z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1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X /\ Y /\ ¬Z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1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¬X /\ ¬Y /\ Z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1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X \/ ¬Y \/ Z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/>
              <a:t>Составим таблицы истинности для каждого высказывания, и сравним результат с </a:t>
            </a:r>
            <a:r>
              <a:rPr lang="en-US" sz="2800" dirty="0"/>
              <a:t>F</a:t>
            </a:r>
            <a:r>
              <a:rPr lang="ru-RU" sz="2800" dirty="0"/>
              <a:t>.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1988840"/>
          <a:ext cx="8748463" cy="3168351"/>
        </p:xfrm>
        <a:graphic>
          <a:graphicData uri="http://schemas.openxmlformats.org/drawingml/2006/table">
            <a:tbl>
              <a:tblPr/>
              <a:tblGrid>
                <a:gridCol w="394005"/>
                <a:gridCol w="401305"/>
                <a:gridCol w="321045"/>
                <a:gridCol w="481567"/>
                <a:gridCol w="481567"/>
                <a:gridCol w="488867"/>
                <a:gridCol w="1469398"/>
                <a:gridCol w="1345918"/>
                <a:gridCol w="1495464"/>
                <a:gridCol w="1345918"/>
                <a:gridCol w="523409"/>
              </a:tblGrid>
              <a:tr h="1257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Z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¬X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¬Y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¬Z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¬X \/ Y \/ ¬Z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X /\ Y /\ ¬Z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¬X /\ ¬Y /\ Z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X \/ ¬Y \/ Z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2583" marR="62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2132856"/>
          <a:ext cx="6192688" cy="3119224"/>
        </p:xfrm>
        <a:graphic>
          <a:graphicData uri="http://schemas.openxmlformats.org/drawingml/2006/table">
            <a:tbl>
              <a:tblPr/>
              <a:tblGrid>
                <a:gridCol w="864096"/>
                <a:gridCol w="5328592"/>
              </a:tblGrid>
              <a:tr h="7798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 \/ 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 \/ 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98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(¬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 \/ 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) /\ 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98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(¬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 \/ ¬</a:t>
                      </a: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B) /\ C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798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  <a:cs typeface="Times New Roman"/>
                        </a:rPr>
                        <a:t>4)</a:t>
                      </a:r>
                      <a:endParaRPr lang="ru-RU" sz="3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  <a:cs typeface="Times New Roman"/>
                        </a:rPr>
                        <a:t>¬A /\ ¬B /\ ¬C</a:t>
                      </a: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945" marR="6794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650885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логическое выражение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равносильно выражению ¬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/\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B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/\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¬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2204864"/>
          <a:ext cx="7992887" cy="3291840"/>
        </p:xfrm>
        <a:graphic>
          <a:graphicData uri="http://schemas.openxmlformats.org/drawingml/2006/table">
            <a:tbl>
              <a:tblPr/>
              <a:tblGrid>
                <a:gridCol w="657560"/>
                <a:gridCol w="714527"/>
                <a:gridCol w="714527"/>
                <a:gridCol w="1009729"/>
                <a:gridCol w="1728192"/>
                <a:gridCol w="1152128"/>
                <a:gridCol w="2016224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A /\ 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 (A /\ B)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 (A /\ B) /\ 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55576" y="476672"/>
            <a:ext cx="63271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заданию: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истинности для заданного выражения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1988840"/>
          <a:ext cx="8352928" cy="3291840"/>
        </p:xfrm>
        <a:graphic>
          <a:graphicData uri="http://schemas.openxmlformats.org/drawingml/2006/table">
            <a:tbl>
              <a:tblPr/>
              <a:tblGrid>
                <a:gridCol w="926717"/>
                <a:gridCol w="928758"/>
                <a:gridCol w="928758"/>
                <a:gridCol w="947798"/>
                <a:gridCol w="833554"/>
                <a:gridCol w="1713652"/>
                <a:gridCol w="2073691"/>
              </a:tblGrid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 \/ B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</a:rPr>
                        <a:t>¬A \/ B \/ ¬C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07904" y="548680"/>
            <a:ext cx="1558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Вариант1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1730</Words>
  <Application>Microsoft Office PowerPoint</Application>
  <PresentationFormat>Экран (4:3)</PresentationFormat>
  <Paragraphs>592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Microsoft Equation 3.0</vt:lpstr>
      <vt:lpstr>Тема: "Законы булевой алгебры и упрощение логических выражений" </vt:lpstr>
      <vt:lpstr>Слайд 2</vt:lpstr>
      <vt:lpstr>Поставьте в соответствие логические операции и знаки для их обозначения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23</cp:revision>
  <dcterms:created xsi:type="dcterms:W3CDTF">2014-01-19T09:19:54Z</dcterms:created>
  <dcterms:modified xsi:type="dcterms:W3CDTF">2014-01-19T13:07:26Z</dcterms:modified>
</cp:coreProperties>
</file>