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5" r:id="rId2"/>
    <p:sldId id="256" r:id="rId3"/>
    <p:sldId id="257" r:id="rId4"/>
    <p:sldId id="259" r:id="rId5"/>
    <p:sldId id="260" r:id="rId6"/>
    <p:sldId id="261" r:id="rId7"/>
    <p:sldId id="262" r:id="rId8"/>
    <p:sldId id="266" r:id="rId9"/>
    <p:sldId id="263" r:id="rId10"/>
    <p:sldId id="264" r:id="rId11"/>
    <p:sldId id="267" r:id="rId12"/>
    <p:sldId id="268" r:id="rId13"/>
    <p:sldId id="269" r:id="rId14"/>
    <p:sldId id="270" r:id="rId15"/>
    <p:sldId id="271" r:id="rId16"/>
    <p:sldId id="272" r:id="rId17"/>
    <p:sldId id="273" r:id="rId18"/>
    <p:sldId id="274" r:id="rId19"/>
    <p:sldId id="275" r:id="rId20"/>
    <p:sldId id="276" r:id="rId21"/>
    <p:sldId id="277" r:id="rId2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varScale="1">
        <p:scale>
          <a:sx n="95" d="100"/>
          <a:sy n="95" d="100"/>
        </p:scale>
        <p:origin x="-444"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7" name="Равнобедренный треугольник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540544" y="776288"/>
            <a:ext cx="8062912" cy="1470025"/>
          </a:xfrm>
        </p:spPr>
        <p:txBody>
          <a:bodyPr anchor="b">
            <a:normAutofit/>
          </a:bodyPr>
          <a:lstStyle>
            <a:lvl1pPr algn="r">
              <a:defRPr sz="4400"/>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1371600" y="6012656"/>
            <a:ext cx="5791200" cy="365125"/>
          </a:xfrm>
        </p:spPr>
        <p:txBody>
          <a:bodyPr tIns="0" bIns="0" anchor="t"/>
          <a:lstStyle>
            <a:lvl1pPr algn="r">
              <a:defRPr sz="1000"/>
            </a:lvl1pPr>
          </a:lstStyle>
          <a:p>
            <a:fld id="{5B106E36-FD25-4E2D-B0AA-010F637433A0}" type="datetimeFigureOut">
              <a:rPr lang="ru-RU" smtClean="0"/>
              <a:pPr/>
              <a:t>29.01.2010</a:t>
            </a:fld>
            <a:endParaRPr lang="ru-RU"/>
          </a:p>
        </p:txBody>
      </p:sp>
      <p:sp>
        <p:nvSpPr>
          <p:cNvPr id="17" name="Нижний колонтитул 16"/>
          <p:cNvSpPr>
            <a:spLocks noGrp="1"/>
          </p:cNvSpPr>
          <p:nvPr>
            <p:ph type="ftr" sz="quarter" idx="11"/>
          </p:nvPr>
        </p:nvSpPr>
        <p:spPr>
          <a:xfrm>
            <a:off x="1371600" y="5650704"/>
            <a:ext cx="5791200" cy="365125"/>
          </a:xfrm>
        </p:spPr>
        <p:txBody>
          <a:bodyPr tIns="0" bIns="0" anchor="b"/>
          <a:lstStyle>
            <a:lvl1pPr algn="r">
              <a:defRPr sz="1100"/>
            </a:lvl1pPr>
          </a:lstStyle>
          <a:p>
            <a:endParaRPr lang="ru-RU"/>
          </a:p>
        </p:txBody>
      </p:sp>
      <p:sp>
        <p:nvSpPr>
          <p:cNvPr id="29" name="Номер слайда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725C68B6-61C2-468F-89AB-4B9F7531AA68}" type="slidenum">
              <a:rPr lang="ru-RU" smtClean="0"/>
              <a:pPr/>
              <a:t>‹#›</a:t>
            </a:fld>
            <a:endParaRPr lang="ru-RU"/>
          </a:p>
        </p:txBody>
      </p:sp>
    </p:spTree>
  </p:cSld>
  <p:clrMapOvr>
    <a:masterClrMapping/>
  </p:clrMapOvr>
  <p:transition>
    <p:newsflash/>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29.01.2010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newsflash/>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81800" y="381000"/>
            <a:ext cx="1905000" cy="5486400"/>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381000"/>
            <a:ext cx="6248400" cy="5486400"/>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29.01.2010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newsflash/>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67494"/>
            <a:ext cx="8229600" cy="1399032"/>
          </a:xfrm>
        </p:spPr>
        <p:txBody>
          <a:bodyPr/>
          <a:lstStyle/>
          <a:p>
            <a:r>
              <a:rPr kumimoji="0" lang="ru-RU" smtClean="0"/>
              <a:t>Образец заголовка</a:t>
            </a:r>
            <a:endParaRPr kumimoji="0" lang="en-US"/>
          </a:p>
        </p:txBody>
      </p:sp>
      <p:sp>
        <p:nvSpPr>
          <p:cNvPr id="3" name="Содержимое 2"/>
          <p:cNvSpPr>
            <a:spLocks noGrp="1"/>
          </p:cNvSpPr>
          <p:nvPr>
            <p:ph idx="1"/>
          </p:nvPr>
        </p:nvSpPr>
        <p:spPr>
          <a:xfrm>
            <a:off x="457200" y="1882808"/>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791456" y="6480048"/>
            <a:ext cx="2133600" cy="301752"/>
          </a:xfrm>
        </p:spPr>
        <p:txBody>
          <a:bodyPr/>
          <a:lstStyle/>
          <a:p>
            <a:fld id="{5B106E36-FD25-4E2D-B0AA-010F637433A0}" type="datetimeFigureOut">
              <a:rPr lang="ru-RU" smtClean="0"/>
              <a:pPr/>
              <a:t>29.01.2010</a:t>
            </a:fld>
            <a:endParaRPr lang="ru-RU"/>
          </a:p>
        </p:txBody>
      </p:sp>
      <p:sp>
        <p:nvSpPr>
          <p:cNvPr id="5" name="Нижний колонтитул 4"/>
          <p:cNvSpPr>
            <a:spLocks noGrp="1"/>
          </p:cNvSpPr>
          <p:nvPr>
            <p:ph type="ftr" sz="quarter" idx="11"/>
          </p:nvPr>
        </p:nvSpPr>
        <p:spPr>
          <a:xfrm>
            <a:off x="457200" y="6480969"/>
            <a:ext cx="4260056" cy="300831"/>
          </a:xfrm>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newsfla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9" name="Прямоугольный треугольник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Равнобедренный треугольник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Дата 3"/>
          <p:cNvSpPr>
            <a:spLocks noGrp="1"/>
          </p:cNvSpPr>
          <p:nvPr>
            <p:ph type="dt" sz="half" idx="10"/>
          </p:nvPr>
        </p:nvSpPr>
        <p:spPr>
          <a:xfrm>
            <a:off x="6955632" y="6477000"/>
            <a:ext cx="2133600" cy="304800"/>
          </a:xfrm>
        </p:spPr>
        <p:txBody>
          <a:bodyPr/>
          <a:lstStyle/>
          <a:p>
            <a:fld id="{5B106E36-FD25-4E2D-B0AA-010F637433A0}" type="datetimeFigureOut">
              <a:rPr lang="ru-RU" smtClean="0"/>
              <a:pPr/>
              <a:t>29.01.2010</a:t>
            </a:fld>
            <a:endParaRPr lang="ru-RU"/>
          </a:p>
        </p:txBody>
      </p:sp>
      <p:sp>
        <p:nvSpPr>
          <p:cNvPr id="5" name="Нижний колонтитул 4"/>
          <p:cNvSpPr>
            <a:spLocks noGrp="1"/>
          </p:cNvSpPr>
          <p:nvPr>
            <p:ph type="ftr" sz="quarter" idx="11"/>
          </p:nvPr>
        </p:nvSpPr>
        <p:spPr>
          <a:xfrm>
            <a:off x="2619376" y="6480969"/>
            <a:ext cx="4260056" cy="300831"/>
          </a:xfrm>
        </p:spPr>
        <p:txBody>
          <a:bodyPr/>
          <a:lstStyle/>
          <a:p>
            <a:endParaRPr lang="ru-RU"/>
          </a:p>
        </p:txBody>
      </p:sp>
      <p:sp>
        <p:nvSpPr>
          <p:cNvPr id="6" name="Номер слайда 5"/>
          <p:cNvSpPr>
            <a:spLocks noGrp="1"/>
          </p:cNvSpPr>
          <p:nvPr>
            <p:ph type="sldNum" sz="quarter" idx="12"/>
          </p:nvPr>
        </p:nvSpPr>
        <p:spPr>
          <a:xfrm>
            <a:off x="8451056" y="809624"/>
            <a:ext cx="502920" cy="300831"/>
          </a:xfrm>
        </p:spPr>
        <p:txBody>
          <a:bodyPr/>
          <a:lstStyle/>
          <a:p>
            <a:fld id="{725C68B6-61C2-468F-89AB-4B9F7531AA68}" type="slidenum">
              <a:rPr lang="ru-RU" smtClean="0"/>
              <a:pPr/>
              <a:t>‹#›</a:t>
            </a:fld>
            <a:endParaRPr lang="ru-RU"/>
          </a:p>
        </p:txBody>
      </p:sp>
      <p:cxnSp>
        <p:nvCxnSpPr>
          <p:cNvPr id="11" name="Прямая соединительная линия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Прямая соединительная линия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Заголовок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Tree>
  </p:cSld>
  <p:clrMapOvr>
    <a:overrideClrMapping bg1="dk1" tx1="lt1" bg2="dk2" tx2="lt2" accent1="accent1" accent2="accent2" accent3="accent3" accent4="accent4" accent5="accent5" accent6="accent6" hlink="hlink" folHlink="folHlink"/>
  </p:clrMapOvr>
  <p:transition>
    <p:newsfla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marL="0" algn="l">
              <a:defRPr/>
            </a:lvl1p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4791456" y="6480969"/>
            <a:ext cx="2133600" cy="301752"/>
          </a:xfrm>
        </p:spPr>
        <p:txBody>
          <a:bodyPr/>
          <a:lstStyle/>
          <a:p>
            <a:fld id="{5B106E36-FD25-4E2D-B0AA-010F637433A0}" type="datetimeFigureOut">
              <a:rPr lang="ru-RU" smtClean="0"/>
              <a:pPr/>
              <a:t>29.01.2010</a:t>
            </a:fld>
            <a:endParaRPr lang="ru-RU"/>
          </a:p>
        </p:txBody>
      </p:sp>
      <p:sp>
        <p:nvSpPr>
          <p:cNvPr id="6" name="Нижний колонтитул 5"/>
          <p:cNvSpPr>
            <a:spLocks noGrp="1"/>
          </p:cNvSpPr>
          <p:nvPr>
            <p:ph type="ftr" sz="quarter" idx="11"/>
          </p:nvPr>
        </p:nvSpPr>
        <p:spPr>
          <a:xfrm>
            <a:off x="457200" y="6480969"/>
            <a:ext cx="4260056" cy="301752"/>
          </a:xfrm>
        </p:spPr>
        <p:txBody>
          <a:bodyPr/>
          <a:lstStyle/>
          <a:p>
            <a:endParaRPr lang="ru-RU"/>
          </a:p>
        </p:txBody>
      </p:sp>
      <p:sp>
        <p:nvSpPr>
          <p:cNvPr id="7" name="Номер слайда 6"/>
          <p:cNvSpPr>
            <a:spLocks noGrp="1"/>
          </p:cNvSpPr>
          <p:nvPr>
            <p:ph type="sldNum" sz="quarter" idx="12"/>
          </p:nvPr>
        </p:nvSpPr>
        <p:spPr>
          <a:xfrm>
            <a:off x="7589520" y="6480969"/>
            <a:ext cx="502920" cy="301752"/>
          </a:xfrm>
        </p:spPr>
        <p:txBody>
          <a:bodyPr/>
          <a:lstStyle/>
          <a:p>
            <a:fld id="{725C68B6-61C2-468F-89AB-4B9F7531AA68}" type="slidenum">
              <a:rPr lang="ru-RU" smtClean="0"/>
              <a:pPr/>
              <a:t>‹#›</a:t>
            </a:fld>
            <a:endParaRPr lang="ru-RU"/>
          </a:p>
        </p:txBody>
      </p:sp>
    </p:spTree>
  </p:cSld>
  <p:clrMapOvr>
    <a:masterClrMapping/>
  </p:clrMapOvr>
  <p:transition>
    <p:newsfla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a:xfrm>
            <a:off x="4791456" y="6480969"/>
            <a:ext cx="2130552" cy="301752"/>
          </a:xfrm>
        </p:spPr>
        <p:txBody>
          <a:bodyPr/>
          <a:lstStyle/>
          <a:p>
            <a:fld id="{5B106E36-FD25-4E2D-B0AA-010F637433A0}" type="datetimeFigureOut">
              <a:rPr lang="ru-RU" smtClean="0"/>
              <a:pPr/>
              <a:t>29.01.2010</a:t>
            </a:fld>
            <a:endParaRPr lang="ru-RU"/>
          </a:p>
        </p:txBody>
      </p:sp>
      <p:sp>
        <p:nvSpPr>
          <p:cNvPr id="8" name="Нижний колонтитул 7"/>
          <p:cNvSpPr>
            <a:spLocks noGrp="1"/>
          </p:cNvSpPr>
          <p:nvPr>
            <p:ph type="ftr" sz="quarter" idx="11"/>
          </p:nvPr>
        </p:nvSpPr>
        <p:spPr>
          <a:xfrm>
            <a:off x="457200" y="6480969"/>
            <a:ext cx="4261104" cy="301752"/>
          </a:xfrm>
        </p:spPr>
        <p:txBody>
          <a:bodyPr/>
          <a:lstStyle/>
          <a:p>
            <a:endParaRPr lang="ru-RU"/>
          </a:p>
        </p:txBody>
      </p:sp>
      <p:sp>
        <p:nvSpPr>
          <p:cNvPr id="9" name="Номер слайда 8"/>
          <p:cNvSpPr>
            <a:spLocks noGrp="1"/>
          </p:cNvSpPr>
          <p:nvPr>
            <p:ph type="sldNum" sz="quarter" idx="12"/>
          </p:nvPr>
        </p:nvSpPr>
        <p:spPr>
          <a:xfrm>
            <a:off x="7589520" y="6483096"/>
            <a:ext cx="502920" cy="301752"/>
          </a:xfrm>
        </p:spPr>
        <p:txBody>
          <a:bodyPr/>
          <a:lstStyle>
            <a:lvl1pPr algn="ctr">
              <a:defRPr/>
            </a:lvl1p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transition>
    <p:newsfla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b="0"/>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pPr/>
              <a:t>29.01.2010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newsfla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a:xfrm>
            <a:off x="4791456" y="6480969"/>
            <a:ext cx="2133600" cy="301752"/>
          </a:xfrm>
        </p:spPr>
        <p:txBody>
          <a:bodyPr/>
          <a:lstStyle/>
          <a:p>
            <a:fld id="{5B106E36-FD25-4E2D-B0AA-010F637433A0}" type="datetimeFigureOut">
              <a:rPr lang="ru-RU" smtClean="0"/>
              <a:pPr/>
              <a:t>29.01.2010</a:t>
            </a:fld>
            <a:endParaRPr lang="ru-RU"/>
          </a:p>
        </p:txBody>
      </p:sp>
      <p:sp>
        <p:nvSpPr>
          <p:cNvPr id="3" name="Нижний колонтитул 2"/>
          <p:cNvSpPr>
            <a:spLocks noGrp="1"/>
          </p:cNvSpPr>
          <p:nvPr>
            <p:ph type="ftr" sz="quarter" idx="11"/>
          </p:nvPr>
        </p:nvSpPr>
        <p:spPr>
          <a:xfrm>
            <a:off x="457200" y="6481890"/>
            <a:ext cx="4260056" cy="300831"/>
          </a:xfrm>
        </p:spPr>
        <p:txBody>
          <a:bodyPr/>
          <a:lstStyle/>
          <a:p>
            <a:endParaRPr lang="ru-RU"/>
          </a:p>
        </p:txBody>
      </p:sp>
      <p:sp>
        <p:nvSpPr>
          <p:cNvPr id="4" name="Номер слайда 3"/>
          <p:cNvSpPr>
            <a:spLocks noGrp="1"/>
          </p:cNvSpPr>
          <p:nvPr>
            <p:ph type="sldNum" sz="quarter" idx="12"/>
          </p:nvPr>
        </p:nvSpPr>
        <p:spPr>
          <a:xfrm>
            <a:off x="7589520" y="6480969"/>
            <a:ext cx="502920" cy="301752"/>
          </a:xfrm>
        </p:spPr>
        <p:txBody>
          <a:bodyPr/>
          <a:lstStyle/>
          <a:p>
            <a:fld id="{725C68B6-61C2-468F-89AB-4B9F7531AA68}" type="slidenum">
              <a:rPr lang="ru-RU" smtClean="0"/>
              <a:pPr/>
              <a:t>‹#›</a:t>
            </a:fld>
            <a:endParaRPr lang="ru-RU"/>
          </a:p>
        </p:txBody>
      </p:sp>
    </p:spTree>
  </p:cSld>
  <p:clrMapOvr>
    <a:masterClrMapping/>
  </p:clrMapOvr>
  <p:transition>
    <p:newsflash/>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ru-RU" smtClean="0"/>
              <a:t>Образец заголовка</a:t>
            </a:r>
            <a:endParaRPr kumimoji="0" lang="en-US"/>
          </a:p>
        </p:txBody>
      </p:sp>
      <p:sp>
        <p:nvSpPr>
          <p:cNvPr id="3" name="Текст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278976" y="6556248"/>
            <a:ext cx="2133600" cy="301752"/>
          </a:xfrm>
        </p:spPr>
        <p:txBody>
          <a:bodyPr/>
          <a:lstStyle>
            <a:lvl1pPr>
              <a:defRPr sz="900"/>
            </a:lvl1pPr>
          </a:lstStyle>
          <a:p>
            <a:fld id="{5B106E36-FD25-4E2D-B0AA-010F637433A0}" type="datetimeFigureOut">
              <a:rPr lang="ru-RU" smtClean="0"/>
              <a:pPr/>
              <a:t>29.01.2010</a:t>
            </a:fld>
            <a:endParaRPr lang="ru-RU"/>
          </a:p>
        </p:txBody>
      </p:sp>
      <p:sp>
        <p:nvSpPr>
          <p:cNvPr id="6" name="Нижний колонтитул 5"/>
          <p:cNvSpPr>
            <a:spLocks noGrp="1"/>
          </p:cNvSpPr>
          <p:nvPr>
            <p:ph type="ftr" sz="quarter" idx="11"/>
          </p:nvPr>
        </p:nvSpPr>
        <p:spPr>
          <a:xfrm>
            <a:off x="1135856" y="6556248"/>
            <a:ext cx="5143120" cy="301752"/>
          </a:xfrm>
        </p:spPr>
        <p:txBody>
          <a:bodyPr/>
          <a:lstStyle>
            <a:lvl1pPr>
              <a:defRPr sz="900"/>
            </a:lvl1pPr>
          </a:lstStyle>
          <a:p>
            <a:endParaRPr lang="ru-RU"/>
          </a:p>
        </p:txBody>
      </p:sp>
      <p:sp>
        <p:nvSpPr>
          <p:cNvPr id="7" name="Номер слайда 6"/>
          <p:cNvSpPr>
            <a:spLocks noGrp="1"/>
          </p:cNvSpPr>
          <p:nvPr>
            <p:ph type="sldNum" sz="quarter" idx="12"/>
          </p:nvPr>
        </p:nvSpPr>
        <p:spPr>
          <a:xfrm>
            <a:off x="8410576" y="6556248"/>
            <a:ext cx="502920" cy="301752"/>
          </a:xfrm>
        </p:spPr>
        <p:txBody>
          <a:bodyPr/>
          <a:lstStyle>
            <a:lvl1pPr>
              <a:defRPr sz="900"/>
            </a:lvl1p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transition>
    <p:newsflash/>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a:xfrm>
            <a:off x="6108192" y="6556248"/>
            <a:ext cx="2103120" cy="301752"/>
          </a:xfrm>
        </p:spPr>
        <p:txBody>
          <a:bodyPr/>
          <a:lstStyle>
            <a:lvl1pPr>
              <a:defRPr sz="900"/>
            </a:lvl1pPr>
          </a:lstStyle>
          <a:p>
            <a:fld id="{5B106E36-FD25-4E2D-B0AA-010F637433A0}" type="datetimeFigureOut">
              <a:rPr lang="ru-RU" smtClean="0"/>
              <a:pPr/>
              <a:t>29.01.2010</a:t>
            </a:fld>
            <a:endParaRPr lang="ru-RU"/>
          </a:p>
        </p:txBody>
      </p:sp>
      <p:sp>
        <p:nvSpPr>
          <p:cNvPr id="6" name="Нижний колонтитул 5"/>
          <p:cNvSpPr>
            <a:spLocks noGrp="1"/>
          </p:cNvSpPr>
          <p:nvPr>
            <p:ph type="ftr" sz="quarter" idx="11"/>
          </p:nvPr>
        </p:nvSpPr>
        <p:spPr>
          <a:xfrm>
            <a:off x="1170432" y="6557169"/>
            <a:ext cx="4948072" cy="301752"/>
          </a:xfrm>
        </p:spPr>
        <p:txBody>
          <a:bodyPr/>
          <a:lstStyle>
            <a:lvl1pPr>
              <a:defRPr sz="900"/>
            </a:lvl1pPr>
          </a:lstStyle>
          <a:p>
            <a:endParaRPr lang="ru-RU"/>
          </a:p>
        </p:txBody>
      </p:sp>
      <p:sp>
        <p:nvSpPr>
          <p:cNvPr id="7" name="Номер слайда 6"/>
          <p:cNvSpPr>
            <a:spLocks noGrp="1"/>
          </p:cNvSpPr>
          <p:nvPr>
            <p:ph type="sldNum" sz="quarter" idx="12"/>
          </p:nvPr>
        </p:nvSpPr>
        <p:spPr>
          <a:xfrm>
            <a:off x="8217192" y="6556248"/>
            <a:ext cx="365760" cy="301752"/>
          </a:xfrm>
        </p:spPr>
        <p:txBody>
          <a:bodyPr/>
          <a:lstStyle>
            <a:lvl1pPr algn="ctr">
              <a:defRPr sz="900"/>
            </a:lvl1p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transition>
    <p:newsflash/>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Прямоугольный треугольник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Прямая соединительная линия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Прямая соединительная линия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Заголовок 21"/>
          <p:cNvSpPr>
            <a:spLocks noGrp="1"/>
          </p:cNvSpPr>
          <p:nvPr>
            <p:ph type="title"/>
          </p:nvPr>
        </p:nvSpPr>
        <p:spPr>
          <a:xfrm>
            <a:off x="457200" y="267494"/>
            <a:ext cx="8229600" cy="1399032"/>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5B106E36-FD25-4E2D-B0AA-010F637433A0}" type="datetimeFigureOut">
              <a:rPr lang="ru-RU" smtClean="0"/>
              <a:pPr/>
              <a:t>29.01.2010</a:t>
            </a:fld>
            <a:endParaRPr lang="ru-RU"/>
          </a:p>
        </p:txBody>
      </p:sp>
      <p:sp>
        <p:nvSpPr>
          <p:cNvPr id="3" name="Нижний колонтитул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ru-RU"/>
          </a:p>
        </p:txBody>
      </p:sp>
      <p:sp>
        <p:nvSpPr>
          <p:cNvPr id="23" name="Номер слайда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725C68B6-61C2-468F-89AB-4B9F7531AA68}"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newsflash/>
  </p:transition>
  <p:timing>
    <p:tnLst>
      <p:par>
        <p:cTn id="1" dur="indefinite" restart="never" nodeType="tmRoot"/>
      </p:par>
    </p:tnLst>
  </p:timing>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hyperlink" Target="http://ru.wikipedia.org/wiki/Pi" TargetMode="External"/><Relationship Id="rId2" Type="http://schemas.openxmlformats.org/officeDocument/2006/relationships/hyperlink" Target="http://dic.academic.ru/dic.nsf/ruwiki/2244" TargetMode="External"/><Relationship Id="rId1" Type="http://schemas.openxmlformats.org/officeDocument/2006/relationships/slideLayout" Target="../slideLayouts/slideLayout2.xml"/><Relationship Id="rId6" Type="http://schemas.openxmlformats.org/officeDocument/2006/relationships/hyperlink" Target="http://www.rian.ru/society/20090314/164776197.html" TargetMode="External"/><Relationship Id="rId5" Type="http://schemas.openxmlformats.org/officeDocument/2006/relationships/hyperlink" Target="http://www.manwb.ru/articles/science/natural_science/MisteryPi_EkaOrehova/" TargetMode="External"/><Relationship Id="rId4" Type="http://schemas.openxmlformats.org/officeDocument/2006/relationships/hyperlink" Target="http://arbuz.narod.ru/z_piclub.htm"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descr="PIrecord.jpg"/>
          <p:cNvPicPr>
            <a:picLocks noChangeAspect="1"/>
          </p:cNvPicPr>
          <p:nvPr/>
        </p:nvPicPr>
        <p:blipFill>
          <a:blip r:embed="rId2" cstate="print"/>
          <a:stretch>
            <a:fillRect/>
          </a:stretch>
        </p:blipFill>
        <p:spPr>
          <a:xfrm>
            <a:off x="357158" y="3000372"/>
            <a:ext cx="3175000" cy="3175000"/>
          </a:xfrm>
          <a:prstGeom prst="rect">
            <a:avLst/>
          </a:prstGeom>
        </p:spPr>
      </p:pic>
      <p:sp>
        <p:nvSpPr>
          <p:cNvPr id="5" name="Заголовок 4"/>
          <p:cNvSpPr>
            <a:spLocks noGrp="1"/>
          </p:cNvSpPr>
          <p:nvPr>
            <p:ph type="ctrTitle"/>
          </p:nvPr>
        </p:nvSpPr>
        <p:spPr/>
        <p:txBody>
          <a:bodyPr/>
          <a:lstStyle/>
          <a:p>
            <a:r>
              <a:rPr lang="ru-RU" dirty="0" smtClean="0"/>
              <a:t>Число «Пи» вокруг нас.</a:t>
            </a:r>
            <a:br>
              <a:rPr lang="ru-RU" dirty="0" smtClean="0"/>
            </a:br>
            <a:endParaRPr lang="ru-RU" dirty="0"/>
          </a:p>
        </p:txBody>
      </p:sp>
      <p:sp>
        <p:nvSpPr>
          <p:cNvPr id="6" name="Подзаголовок 5"/>
          <p:cNvSpPr>
            <a:spLocks noGrp="1"/>
          </p:cNvSpPr>
          <p:nvPr>
            <p:ph type="subTitle" idx="1"/>
          </p:nvPr>
        </p:nvSpPr>
        <p:spPr/>
        <p:txBody>
          <a:bodyPr/>
          <a:lstStyle/>
          <a:p>
            <a:pPr algn="r"/>
            <a:r>
              <a:rPr lang="ru-RU" dirty="0" smtClean="0"/>
              <a:t>МОУ СОШ №7</a:t>
            </a:r>
          </a:p>
          <a:p>
            <a:pPr algn="r"/>
            <a:r>
              <a:rPr lang="ru-RU" dirty="0" smtClean="0"/>
              <a:t>Г. Тверь</a:t>
            </a:r>
            <a:endParaRPr lang="ru-RU" dirty="0"/>
          </a:p>
        </p:txBody>
      </p:sp>
    </p:spTree>
  </p:cSld>
  <p:clrMapOvr>
    <a:masterClrMapping/>
  </p:clrMapOvr>
  <p:transition advTm="3703">
    <p:newsfla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6146" name="Picture 2"/>
          <p:cNvPicPr>
            <a:picLocks noGrp="1" noChangeAspect="1" noChangeArrowheads="1"/>
          </p:cNvPicPr>
          <p:nvPr>
            <p:ph sz="half" idx="1"/>
          </p:nvPr>
        </p:nvPicPr>
        <p:blipFill>
          <a:blip r:embed="rId2" cstate="print"/>
          <a:srcRect/>
          <a:stretch>
            <a:fillRect/>
          </a:stretch>
        </p:blipFill>
        <p:spPr bwMode="auto">
          <a:xfrm>
            <a:off x="1000100" y="1714488"/>
            <a:ext cx="2667030" cy="4000545"/>
          </a:xfrm>
          <a:prstGeom prst="rect">
            <a:avLst/>
          </a:prstGeom>
          <a:noFill/>
          <a:ln w="9525">
            <a:noFill/>
            <a:miter lim="800000"/>
            <a:headEnd/>
            <a:tailEnd/>
          </a:ln>
        </p:spPr>
      </p:pic>
      <p:sp>
        <p:nvSpPr>
          <p:cNvPr id="4" name="Содержимое 3"/>
          <p:cNvSpPr>
            <a:spLocks noGrp="1"/>
          </p:cNvSpPr>
          <p:nvPr>
            <p:ph sz="half" idx="2"/>
          </p:nvPr>
        </p:nvSpPr>
        <p:spPr/>
        <p:txBody>
          <a:bodyPr>
            <a:normAutofit fontScale="92500" lnSpcReduction="20000"/>
          </a:bodyPr>
          <a:lstStyle/>
          <a:p>
            <a:pPr algn="just"/>
            <a:r>
              <a:rPr lang="ru-RU" dirty="0" smtClean="0"/>
              <a:t>В известной Пизанской и Эйфелевой башни также замечается закономерности, число «пи» окружает нас по всюду - когда мы едем на работу или учебу, идем в магазин или отдыхать везде нас сопровождает число «пи».Надо только его разглядеть.</a:t>
            </a:r>
          </a:p>
          <a:p>
            <a:endParaRPr lang="ru-RU" dirty="0"/>
          </a:p>
        </p:txBody>
      </p:sp>
    </p:spTree>
  </p:cSld>
  <p:clrMapOvr>
    <a:masterClrMapping/>
  </p:clrMapOvr>
  <p:transition advTm="6891">
    <p:newsflash/>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r>
              <a:rPr lang="ru-RU" dirty="0" smtClean="0"/>
              <a:t>Число «Пи» вокруг </a:t>
            </a:r>
            <a:r>
              <a:rPr lang="ru-RU" dirty="0" smtClean="0"/>
              <a:t>нас</a:t>
            </a:r>
            <a:r>
              <a:rPr lang="en-US" dirty="0" smtClean="0"/>
              <a:t>.</a:t>
            </a:r>
            <a:endParaRPr lang="ru-RU" dirty="0"/>
          </a:p>
        </p:txBody>
      </p:sp>
      <p:sp>
        <p:nvSpPr>
          <p:cNvPr id="6" name="Содержимое 5"/>
          <p:cNvSpPr>
            <a:spLocks noGrp="1"/>
          </p:cNvSpPr>
          <p:nvPr>
            <p:ph idx="1"/>
          </p:nvPr>
        </p:nvSpPr>
        <p:spPr/>
        <p:txBody>
          <a:bodyPr>
            <a:normAutofit fontScale="85000" lnSpcReduction="10000"/>
          </a:bodyPr>
          <a:lstStyle/>
          <a:p>
            <a:r>
              <a:rPr lang="ru-RU" dirty="0" smtClean="0"/>
              <a:t>3.</a:t>
            </a:r>
          </a:p>
          <a:p>
            <a:pPr>
              <a:buNone/>
            </a:pPr>
            <a:r>
              <a:rPr lang="en-US" dirty="0" smtClean="0"/>
              <a:t>    </a:t>
            </a:r>
            <a:r>
              <a:rPr lang="ru-RU" dirty="0" smtClean="0"/>
              <a:t>1415926535 </a:t>
            </a:r>
            <a:r>
              <a:rPr lang="ru-RU" dirty="0" smtClean="0"/>
              <a:t>8979323846 2643383279 5028841971 6939937510 5820974944 5923078164 0628620899 8628034825 3421170679 8214808651 3282306647 0938446095 5058223172 5359408128 4811174502 8410270193 8521105559 6446229489 5493038196 4428810975 6659334461 2847564823 3786783165 2712019091 4564856692 3460348610 4543266482 1339360726 0249141273 7245870066 0631558817 4881520920 9628292540 9171536436 7892590360 0113305305 4882046652 1384146951 9415116094 </a:t>
            </a:r>
            <a:endParaRPr lang="ru-RU" dirty="0"/>
          </a:p>
        </p:txBody>
      </p:sp>
    </p:spTree>
  </p:cSld>
  <p:clrMapOvr>
    <a:masterClrMapping/>
  </p:clrMapOvr>
  <p:transition advTm="2860">
    <p:newsflash/>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85000" lnSpcReduction="10000"/>
          </a:bodyPr>
          <a:lstStyle/>
          <a:p>
            <a:pPr>
              <a:buNone/>
            </a:pPr>
            <a:r>
              <a:rPr lang="ru-RU" dirty="0" smtClean="0"/>
              <a:t>3305727036 5759591953 0921861173 8193261179 3105118548 0744623799 6274956735 1885752724 8912279381 8301194912 9833673362 4406566430 8602139494 6395224737 1907021798 6094370277 0539217176 2931767523 8467481846 7669405132 0005681271 4526356082 7785771342 7577896091 7363717872 1468440901 2249534301 4654958537 1050792279 6892589235 4201995611 2129021960 8640344181 5981362977 4771309960 5187072113 4999999837 2978049951 0597317328 1609631859 5024459455 3469083026 4252230825 3344685035 2619311881 7101000313 7838752886 5875332083 </a:t>
            </a:r>
            <a:endParaRPr lang="ru-RU" dirty="0"/>
          </a:p>
        </p:txBody>
      </p:sp>
    </p:spTree>
  </p:cSld>
  <p:clrMapOvr>
    <a:masterClrMapping/>
  </p:clrMapOvr>
  <p:transition advTm="3265">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85000" lnSpcReduction="10000"/>
          </a:bodyPr>
          <a:lstStyle/>
          <a:p>
            <a:pPr>
              <a:buNone/>
            </a:pPr>
            <a:r>
              <a:rPr lang="ru-RU" dirty="0" smtClean="0"/>
              <a:t>8142061717 7669147303 5982534904 2875546873 1159562863 8823537875 9375195778 1857780532 1712268066 1300192787 6611195909 2164201989 3809525720 1065485863 2788659361 5338182796 8230301952 0353018529 6899577362 2599413891 2497217752 8347913151 5574857242 4541506959 5082953311 6861727855 8890750983 8175463746 4939319255 0604009277 0167113900 9848824012 8583616035 6370766010 4710181942 9555961989 4676783744 9448255379 7747268471 0404753464 6208046684 2590694912 9331367702 8989152104 7521620569 6602405803 8150193511 2533824300 </a:t>
            </a:r>
            <a:endParaRPr lang="ru-RU" dirty="0"/>
          </a:p>
        </p:txBody>
      </p:sp>
    </p:spTree>
  </p:cSld>
  <p:clrMapOvr>
    <a:masterClrMapping/>
  </p:clrMapOvr>
  <p:transition advTm="3562">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85000" lnSpcReduction="10000"/>
          </a:bodyPr>
          <a:lstStyle/>
          <a:p>
            <a:pPr>
              <a:buNone/>
            </a:pPr>
            <a:r>
              <a:rPr lang="ru-RU" dirty="0" smtClean="0"/>
              <a:t>3558764024 7496473263 9141992726 0426992279 6782354781 6360093417 2164121992 4586315030 2861829745 5570674983 8505494588 5869269956 9092721079 7509302955 3211653449 8720275596 0236480665 4991198818 3479775356 6369807426 5425278625 5181841757 4672890977 7727938000 8164706001 6145249192 1732172147 7235014144 1973568548 1613611573 5255213347 5741849468 4385233239 0739414333 4547762416 8625189835 6948556209 9219222184 2725502542 5688767179 0494601653 4668049886 2723279178 6085784383 8279679766 8145410095 3883786360 9506800642 </a:t>
            </a:r>
            <a:endParaRPr lang="ru-RU" dirty="0"/>
          </a:p>
        </p:txBody>
      </p:sp>
    </p:spTree>
  </p:cSld>
  <p:clrMapOvr>
    <a:masterClrMapping/>
  </p:clrMapOvr>
  <p:transition advTm="3360">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85000" lnSpcReduction="10000"/>
          </a:bodyPr>
          <a:lstStyle/>
          <a:p>
            <a:pPr>
              <a:buNone/>
            </a:pPr>
            <a:r>
              <a:rPr lang="ru-RU" dirty="0" smtClean="0"/>
              <a:t>2512520511 7392984896 0841284886 2694560424 1965285022 2106611863 0674427862 2039194945 0471237137 8696095636 4371917287 4677646575 7396241389 0865832645 9958133904 7802759009 9465764078 9512694683 9835259570 9825822620 5224894077 2671947826 8482601476 9909026401 3639443745 5305068203 4962524517 4939965143 1429809190 6592509372 2169646151 5709858387 4105978859 5977297549 8930161753 9284681382 6868386894 2774155991 8559252459 5395943104 9972524680 8459872736 4469584865 3836736222 6260991246 0805124388 4390451244 1365497627 </a:t>
            </a:r>
            <a:endParaRPr lang="ru-RU" dirty="0"/>
          </a:p>
        </p:txBody>
      </p:sp>
    </p:spTree>
  </p:cSld>
  <p:clrMapOvr>
    <a:masterClrMapping/>
  </p:clrMapOvr>
  <p:transition advTm="3438">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85000" lnSpcReduction="10000"/>
          </a:bodyPr>
          <a:lstStyle/>
          <a:p>
            <a:pPr>
              <a:buNone/>
            </a:pPr>
            <a:r>
              <a:rPr lang="ru-RU" dirty="0" smtClean="0"/>
              <a:t>8079771569 1435997700 1296160894 4169486855 5848406353 4220722258 2848864815 8456028506 0168427394 5226746767 8895252138 5225499546 6672782398 6456596116 3548862305 7745649803 5593634568 1743241125 1507606947 9451096596 0940252288 7971089314 5669136867 2287489405 6010150330 8617928680 9208747609 1782493858 9009714909 6759852613 6554978189 3129784821 6829989487 2265880485 7564014270 4775551323 7964145152 3746234364 5428584447 9526586782 1051141354 7357395231 1342716610 2135969536 2314429524 8493718711 0145765403 5902799344 </a:t>
            </a:r>
            <a:endParaRPr lang="ru-RU" dirty="0"/>
          </a:p>
        </p:txBody>
      </p:sp>
    </p:spTree>
  </p:cSld>
  <p:clrMapOvr>
    <a:masterClrMapping/>
  </p:clrMapOvr>
  <p:transition advTm="3531">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85000" lnSpcReduction="10000"/>
          </a:bodyPr>
          <a:lstStyle/>
          <a:p>
            <a:pPr>
              <a:buNone/>
            </a:pPr>
            <a:r>
              <a:rPr lang="ru-RU" dirty="0" smtClean="0"/>
              <a:t>0374200731 0578539062 1983874478 0847848968 3321445713 8687519435 0643021845 3191048481 0053706146 8067491927 8191197939 9520614196 6342875444 0643745123 7181921799 9839101591 9561814675 1426912397 4894090718 6494231961 5679452080 9514655022 5231603881 9301420937 6213785595 6638937787 0830390697 9207734672 2182562599 6615014215 0306803844 7734549202 6054146659 2520149744 2850732518 6660021324 3408819071 0486331734 6496514539 0579626856 1005508106 6587969981 6357473638 4052571459 1028970641 4011097120 6280439039 7595156771 </a:t>
            </a:r>
            <a:endParaRPr lang="ru-RU" dirty="0"/>
          </a:p>
        </p:txBody>
      </p:sp>
    </p:spTree>
  </p:cSld>
  <p:clrMapOvr>
    <a:masterClrMapping/>
  </p:clrMapOvr>
  <p:transition advTm="3594">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85000" lnSpcReduction="20000"/>
          </a:bodyPr>
          <a:lstStyle/>
          <a:p>
            <a:pPr>
              <a:buNone/>
            </a:pPr>
            <a:r>
              <a:rPr lang="ru-RU" dirty="0" smtClean="0"/>
              <a:t>5770042033 7869936007 2305587631 7635942187 3125147120 5329281918 2618612586 7321579198 4148488291 6447060957 5270695722 0917567116 7229109816 9091528017 3506712748 5832228718 3520935396 5725121083 5791513698 8209144421 0067510334 6711031412 6711136990 8658516398 3150197016 5151168517 1437657618 3515565088 4909989859 9823873455 2833163550 7647918535 8932261854 8963213293 3089857064 2046752590 7091548141 6549859461 6371802709 8199430992 4488957571 2828905923 2332609729 9712084433 5732654893 8239119325 9746366730 5836041428 </a:t>
            </a:r>
            <a:r>
              <a:rPr lang="en-US" dirty="0" smtClean="0"/>
              <a:t>…</a:t>
            </a:r>
            <a:endParaRPr lang="ru-RU" dirty="0"/>
          </a:p>
        </p:txBody>
      </p:sp>
    </p:spTree>
  </p:cSld>
  <p:clrMapOvr>
    <a:masterClrMapping/>
  </p:clrMapOvr>
  <p:transition advTm="3390">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Забавные факты</a:t>
            </a:r>
            <a:br>
              <a:rPr lang="ru-RU" dirty="0" smtClean="0"/>
            </a:br>
            <a:endParaRPr lang="ru-RU" dirty="0"/>
          </a:p>
        </p:txBody>
      </p:sp>
      <p:sp>
        <p:nvSpPr>
          <p:cNvPr id="3" name="Содержимое 2"/>
          <p:cNvSpPr>
            <a:spLocks noGrp="1"/>
          </p:cNvSpPr>
          <p:nvPr>
            <p:ph idx="1"/>
          </p:nvPr>
        </p:nvSpPr>
        <p:spPr>
          <a:xfrm>
            <a:off x="457200" y="1285860"/>
            <a:ext cx="8229600" cy="5168948"/>
          </a:xfrm>
        </p:spPr>
        <p:txBody>
          <a:bodyPr>
            <a:normAutofit fontScale="70000" lnSpcReduction="20000"/>
          </a:bodyPr>
          <a:lstStyle/>
          <a:p>
            <a:r>
              <a:rPr lang="ru-RU" dirty="0" smtClean="0"/>
              <a:t>Неофициальный </a:t>
            </a:r>
            <a:r>
              <a:rPr lang="ru-RU" dirty="0" smtClean="0"/>
              <a:t>праздник «День числа Пи» отмечается 14 марта, которое в американском формате дат (месяц/день) записывается как 3.14, что соответствует приближённому значению числа </a:t>
            </a:r>
            <a:r>
              <a:rPr lang="ru-RU" dirty="0" err="1" smtClean="0"/>
              <a:t>π</a:t>
            </a:r>
            <a:r>
              <a:rPr lang="ru-RU" dirty="0" smtClean="0"/>
              <a:t>.</a:t>
            </a:r>
          </a:p>
          <a:p>
            <a:r>
              <a:rPr lang="ru-RU" dirty="0" smtClean="0"/>
              <a:t>Ещё одной датой, связанной с числом </a:t>
            </a:r>
            <a:r>
              <a:rPr lang="ru-RU" dirty="0" err="1" smtClean="0"/>
              <a:t>π</a:t>
            </a:r>
            <a:r>
              <a:rPr lang="ru-RU" dirty="0" smtClean="0"/>
              <a:t>, является 22 июля, которое называется «Днём приближённого числа Пи</a:t>
            </a:r>
            <a:r>
              <a:rPr lang="ru-RU" dirty="0" smtClean="0"/>
              <a:t>», </a:t>
            </a:r>
            <a:r>
              <a:rPr lang="ru-RU" dirty="0" smtClean="0"/>
              <a:t>так как в европейском формате дат этот день записывается как 22/7, а значение этой дроби является приближённым значением числа </a:t>
            </a:r>
            <a:r>
              <a:rPr lang="ru-RU" dirty="0" err="1" smtClean="0"/>
              <a:t>π</a:t>
            </a:r>
            <a:r>
              <a:rPr lang="ru-RU" dirty="0" smtClean="0"/>
              <a:t>.</a:t>
            </a:r>
          </a:p>
          <a:p>
            <a:r>
              <a:rPr lang="ru-RU" dirty="0" smtClean="0"/>
              <a:t>Украинец Андрей </a:t>
            </a:r>
            <a:r>
              <a:rPr lang="ru-RU" dirty="0" err="1" smtClean="0"/>
              <a:t>Слюсарчук</a:t>
            </a:r>
            <a:r>
              <a:rPr lang="ru-RU" dirty="0" smtClean="0"/>
              <a:t> установил новый мировой рекорд по запоминанию числа пи. Точное воссоздание в объеме 1 млн.знаков. (28.02.2006, Львов</a:t>
            </a:r>
            <a:r>
              <a:rPr lang="ru-RU" dirty="0" smtClean="0"/>
              <a:t>)</a:t>
            </a:r>
            <a:endParaRPr lang="ru-RU" dirty="0" smtClean="0"/>
          </a:p>
          <a:p>
            <a:r>
              <a:rPr lang="ru-RU" dirty="0" smtClean="0"/>
              <a:t>Предыдущий мировой рекорд по запоминанию знаков числа </a:t>
            </a:r>
            <a:r>
              <a:rPr lang="ru-RU" dirty="0" err="1" smtClean="0"/>
              <a:t>π </a:t>
            </a:r>
            <a:r>
              <a:rPr lang="ru-RU" dirty="0" smtClean="0"/>
              <a:t>принадлежит японцу </a:t>
            </a:r>
            <a:r>
              <a:rPr lang="ru-RU" dirty="0" err="1" smtClean="0"/>
              <a:t>Акира</a:t>
            </a:r>
            <a:r>
              <a:rPr lang="ru-RU" dirty="0" smtClean="0"/>
              <a:t> </a:t>
            </a:r>
            <a:r>
              <a:rPr lang="ru-RU" dirty="0" err="1" smtClean="0"/>
              <a:t>Харагути</a:t>
            </a:r>
            <a:r>
              <a:rPr lang="ru-RU" dirty="0" smtClean="0"/>
              <a:t> </a:t>
            </a:r>
            <a:r>
              <a:rPr lang="ru-RU" dirty="0" smtClean="0"/>
              <a:t>. </a:t>
            </a:r>
            <a:r>
              <a:rPr lang="ru-RU" dirty="0" smtClean="0"/>
              <a:t>Он запомнил число </a:t>
            </a:r>
            <a:r>
              <a:rPr lang="ru-RU" dirty="0" err="1" smtClean="0"/>
              <a:t>π </a:t>
            </a:r>
            <a:r>
              <a:rPr lang="ru-RU" dirty="0" smtClean="0"/>
              <a:t>до 100-тысячного знака после запятой. Ему понадобилось почти 16 часов, чтобы назвать всё число целиком. (на запоминание ушло 10 лет</a:t>
            </a:r>
            <a:r>
              <a:rPr lang="ru-RU" dirty="0" smtClean="0"/>
              <a:t>)</a:t>
            </a:r>
            <a:endParaRPr lang="ru-RU" dirty="0"/>
          </a:p>
        </p:txBody>
      </p:sp>
    </p:spTree>
  </p:cSld>
  <p:clrMapOvr>
    <a:masterClrMapping/>
  </p:clrMapOvr>
  <p:transition advTm="15563">
    <p:newsflash/>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endParaRPr lang="ru-RU" dirty="0"/>
          </a:p>
        </p:txBody>
      </p:sp>
      <p:pic>
        <p:nvPicPr>
          <p:cNvPr id="7" name="Содержимое 6" descr="0f22938d2f03ce2b3737739bc96da91a_big.jpg"/>
          <p:cNvPicPr>
            <a:picLocks noGrp="1" noChangeAspect="1"/>
          </p:cNvPicPr>
          <p:nvPr>
            <p:ph sz="half" idx="1"/>
          </p:nvPr>
        </p:nvPicPr>
        <p:blipFill>
          <a:blip r:embed="rId2" cstate="print"/>
          <a:stretch>
            <a:fillRect/>
          </a:stretch>
        </p:blipFill>
        <p:spPr>
          <a:xfrm>
            <a:off x="571472" y="2071678"/>
            <a:ext cx="3937242" cy="2961491"/>
          </a:xfrm>
        </p:spPr>
      </p:pic>
      <p:sp>
        <p:nvSpPr>
          <p:cNvPr id="6" name="Содержимое 5"/>
          <p:cNvSpPr>
            <a:spLocks noGrp="1"/>
          </p:cNvSpPr>
          <p:nvPr>
            <p:ph sz="half" idx="2"/>
          </p:nvPr>
        </p:nvSpPr>
        <p:spPr/>
        <p:txBody>
          <a:bodyPr>
            <a:normAutofit fontScale="92500"/>
          </a:bodyPr>
          <a:lstStyle/>
          <a:p>
            <a:pPr algn="just"/>
            <a:r>
              <a:rPr lang="ru-RU" dirty="0" smtClean="0"/>
              <a:t>Пи</a:t>
            </a:r>
            <a:r>
              <a:rPr lang="en-US" dirty="0" smtClean="0"/>
              <a:t> </a:t>
            </a:r>
            <a:r>
              <a:rPr lang="ru-RU" dirty="0" smtClean="0"/>
              <a:t>- </a:t>
            </a:r>
            <a:r>
              <a:rPr lang="ru-RU" dirty="0" smtClean="0"/>
              <a:t>математическая константа, выражающая отношение длины окружности к длине её диаметра. Обозначается буквой (пи). Если принять диаметр окружности за единицу, то длина окружности и есть число пи. </a:t>
            </a:r>
          </a:p>
          <a:p>
            <a:endParaRPr lang="ru-RU" dirty="0"/>
          </a:p>
        </p:txBody>
      </p:sp>
    </p:spTree>
  </p:cSld>
  <p:clrMapOvr>
    <a:masterClrMapping/>
  </p:clrMapOvr>
  <p:transition advTm="6328">
    <p:newsfla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Информация собрана с сайтов: </a:t>
            </a:r>
            <a:endParaRPr lang="ru-RU" dirty="0"/>
          </a:p>
        </p:txBody>
      </p:sp>
      <p:sp>
        <p:nvSpPr>
          <p:cNvPr id="3" name="Содержимое 2"/>
          <p:cNvSpPr>
            <a:spLocks noGrp="1"/>
          </p:cNvSpPr>
          <p:nvPr>
            <p:ph idx="1"/>
          </p:nvPr>
        </p:nvSpPr>
        <p:spPr/>
        <p:txBody>
          <a:bodyPr/>
          <a:lstStyle/>
          <a:p>
            <a:r>
              <a:rPr lang="en-US" sz="2000" dirty="0" smtClean="0">
                <a:hlinkClick r:id="rId2"/>
              </a:rPr>
              <a:t>http://</a:t>
            </a:r>
            <a:r>
              <a:rPr lang="en-US" sz="2000" dirty="0" smtClean="0">
                <a:hlinkClick r:id="rId2"/>
              </a:rPr>
              <a:t>dic.academic.ru/dic.nsf/ruwiki/2244</a:t>
            </a:r>
            <a:endParaRPr lang="ru-RU" sz="2000" dirty="0" smtClean="0"/>
          </a:p>
          <a:p>
            <a:r>
              <a:rPr lang="en-US" sz="2000" dirty="0" smtClean="0">
                <a:hlinkClick r:id="rId3"/>
              </a:rPr>
              <a:t>http://</a:t>
            </a:r>
            <a:r>
              <a:rPr lang="en-US" sz="2000" dirty="0" smtClean="0">
                <a:hlinkClick r:id="rId3"/>
              </a:rPr>
              <a:t>ru.wikipedia.org/wiki/Pi</a:t>
            </a:r>
            <a:endParaRPr lang="ru-RU" sz="2000" dirty="0" smtClean="0"/>
          </a:p>
          <a:p>
            <a:r>
              <a:rPr lang="en-US" sz="2000" dirty="0" smtClean="0">
                <a:hlinkClick r:id="rId4"/>
              </a:rPr>
              <a:t>http://</a:t>
            </a:r>
            <a:r>
              <a:rPr lang="en-US" sz="2000" dirty="0" smtClean="0">
                <a:hlinkClick r:id="rId4"/>
              </a:rPr>
              <a:t>arbuz.narod.ru/z_piclub.htm</a:t>
            </a:r>
            <a:endParaRPr lang="ru-RU" sz="2000" dirty="0" smtClean="0"/>
          </a:p>
          <a:p>
            <a:r>
              <a:rPr lang="en-US" sz="1400" dirty="0" smtClean="0">
                <a:hlinkClick r:id="rId5"/>
              </a:rPr>
              <a:t>http://www.manwb.ru/articles/science/natural_science/MisteryPi_EkaOrehova</a:t>
            </a:r>
            <a:r>
              <a:rPr lang="en-US" sz="1400" dirty="0" smtClean="0">
                <a:hlinkClick r:id="rId5"/>
              </a:rPr>
              <a:t>/</a:t>
            </a:r>
            <a:endParaRPr lang="ru-RU" sz="1400" dirty="0" smtClean="0"/>
          </a:p>
          <a:p>
            <a:r>
              <a:rPr lang="en-US" sz="2000" dirty="0" smtClean="0">
                <a:hlinkClick r:id="rId6"/>
              </a:rPr>
              <a:t>http://</a:t>
            </a:r>
            <a:r>
              <a:rPr lang="en-US" sz="2000" dirty="0" smtClean="0">
                <a:hlinkClick r:id="rId6"/>
              </a:rPr>
              <a:t>www.rian.ru/society/20090314/164776197.html</a:t>
            </a:r>
            <a:endParaRPr lang="ru-RU" sz="2000" dirty="0" smtClean="0"/>
          </a:p>
          <a:p>
            <a:endParaRPr lang="ru-RU" sz="2000" dirty="0" smtClean="0"/>
          </a:p>
          <a:p>
            <a:endParaRPr lang="ru-RU" dirty="0"/>
          </a:p>
        </p:txBody>
      </p:sp>
    </p:spTree>
  </p:cSld>
  <p:clrMapOvr>
    <a:masterClrMapping/>
  </p:clrMapOvr>
  <p:transition advTm="5375">
    <p:newsflash/>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Литературные источники:</a:t>
            </a:r>
            <a:endParaRPr lang="ru-RU" dirty="0"/>
          </a:p>
        </p:txBody>
      </p:sp>
      <p:sp>
        <p:nvSpPr>
          <p:cNvPr id="3" name="Содержимое 2"/>
          <p:cNvSpPr>
            <a:spLocks noGrp="1"/>
          </p:cNvSpPr>
          <p:nvPr>
            <p:ph idx="1"/>
          </p:nvPr>
        </p:nvSpPr>
        <p:spPr/>
        <p:txBody>
          <a:bodyPr/>
          <a:lstStyle/>
          <a:p>
            <a:r>
              <a:rPr lang="ru-RU" dirty="0" smtClean="0"/>
              <a:t>Б.А. Кордемский «Математические завлекалки».</a:t>
            </a:r>
          </a:p>
          <a:p>
            <a:r>
              <a:rPr lang="ru-RU" dirty="0" smtClean="0"/>
              <a:t>А.В. Жуков «Вездесущее число пи».</a:t>
            </a:r>
            <a:endParaRPr lang="ru-RU" dirty="0"/>
          </a:p>
        </p:txBody>
      </p:sp>
    </p:spTree>
  </p:cSld>
  <p:clrMapOvr>
    <a:masterClrMapping/>
  </p:clrMapOvr>
  <p:transition advTm="5719">
    <p:newsflash/>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Содержимое 3"/>
          <p:cNvSpPr>
            <a:spLocks noGrp="1"/>
          </p:cNvSpPr>
          <p:nvPr>
            <p:ph sz="half" idx="2"/>
          </p:nvPr>
        </p:nvSpPr>
        <p:spPr/>
        <p:txBody>
          <a:bodyPr>
            <a:normAutofit fontScale="92500" lnSpcReduction="10000"/>
          </a:bodyPr>
          <a:lstStyle/>
          <a:p>
            <a:pPr algn="just"/>
            <a:r>
              <a:rPr lang="ru-RU" dirty="0" smtClean="0"/>
              <a:t>Разложим на плоскости четыре диаметра круга, поставим начальную точку отсчета и от неё раскрутим длину окружности, конечная точка остановилась чуть меньше 3,5, а если быть точнее 3,14.. это  и получается число пи. </a:t>
            </a:r>
          </a:p>
          <a:p>
            <a:endParaRPr lang="ru-RU" dirty="0"/>
          </a:p>
        </p:txBody>
      </p:sp>
      <p:pic>
        <p:nvPicPr>
          <p:cNvPr id="8" name="Рисунок 7"/>
          <p:cNvPicPr/>
          <p:nvPr/>
        </p:nvPicPr>
        <p:blipFill>
          <a:blip r:embed="rId2" cstate="print"/>
          <a:srcRect l="69141" t="34087" r="2548" b="53097"/>
          <a:stretch>
            <a:fillRect/>
          </a:stretch>
        </p:blipFill>
        <p:spPr bwMode="auto">
          <a:xfrm>
            <a:off x="785786" y="2000240"/>
            <a:ext cx="3500462" cy="1214446"/>
          </a:xfrm>
          <a:prstGeom prst="rect">
            <a:avLst/>
          </a:prstGeom>
          <a:noFill/>
          <a:ln w="9525">
            <a:noFill/>
            <a:miter lim="800000"/>
            <a:headEnd/>
            <a:tailEnd/>
          </a:ln>
        </p:spPr>
      </p:pic>
      <p:sp>
        <p:nvSpPr>
          <p:cNvPr id="6" name="Содержимое 5"/>
          <p:cNvSpPr>
            <a:spLocks noGrp="1"/>
          </p:cNvSpPr>
          <p:nvPr>
            <p:ph sz="half" idx="1"/>
          </p:nvPr>
        </p:nvSpPr>
        <p:spPr/>
        <p:txBody>
          <a:bodyPr/>
          <a:lstStyle/>
          <a:p>
            <a:pPr>
              <a:buNone/>
            </a:pPr>
            <a:endParaRPr lang="ru-RU" dirty="0"/>
          </a:p>
        </p:txBody>
      </p:sp>
    </p:spTree>
  </p:cSld>
  <p:clrMapOvr>
    <a:masterClrMapping/>
  </p:clrMapOvr>
  <p:transition advTm="9391">
    <p:newsflash/>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2050" name="Picture 2"/>
          <p:cNvPicPr>
            <a:picLocks noGrp="1" noChangeAspect="1" noChangeArrowheads="1"/>
          </p:cNvPicPr>
          <p:nvPr>
            <p:ph sz="half" idx="1"/>
          </p:nvPr>
        </p:nvPicPr>
        <p:blipFill>
          <a:blip r:embed="rId2" cstate="print"/>
          <a:srcRect/>
          <a:stretch>
            <a:fillRect/>
          </a:stretch>
        </p:blipFill>
        <p:spPr bwMode="auto">
          <a:xfrm>
            <a:off x="785786" y="1643050"/>
            <a:ext cx="3325100" cy="3958452"/>
          </a:xfrm>
          <a:prstGeom prst="rect">
            <a:avLst/>
          </a:prstGeom>
          <a:noFill/>
          <a:ln w="9525">
            <a:noFill/>
            <a:miter lim="800000"/>
            <a:headEnd/>
            <a:tailEnd/>
          </a:ln>
        </p:spPr>
      </p:pic>
      <p:sp>
        <p:nvSpPr>
          <p:cNvPr id="4" name="Содержимое 3"/>
          <p:cNvSpPr>
            <a:spLocks noGrp="1"/>
          </p:cNvSpPr>
          <p:nvPr>
            <p:ph sz="half" idx="2"/>
          </p:nvPr>
        </p:nvSpPr>
        <p:spPr/>
        <p:txBody>
          <a:bodyPr>
            <a:normAutofit fontScale="92500" lnSpcReduction="10000"/>
          </a:bodyPr>
          <a:lstStyle/>
          <a:p>
            <a:pPr algn="just"/>
            <a:r>
              <a:rPr lang="ru-RU" dirty="0" smtClean="0"/>
              <a:t>Впервые в древности число «пи» открыл Архимед 3 век до н.э. Рассматривая правильный 96-угольник, Архимед получил оценку. И после долгих и сложных подсчетов он вывел число пи. Оно было равно три целых сто сорок одна тысячная.</a:t>
            </a:r>
          </a:p>
          <a:p>
            <a:endParaRPr lang="ru-RU" dirty="0"/>
          </a:p>
        </p:txBody>
      </p:sp>
    </p:spTree>
  </p:cSld>
  <p:clrMapOvr>
    <a:masterClrMapping/>
  </p:clrMapOvr>
  <p:transition spd="med" advTm="9219">
    <p:newsflash/>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074" name="Picture 2"/>
          <p:cNvPicPr>
            <a:picLocks noGrp="1" noChangeAspect="1" noChangeArrowheads="1"/>
          </p:cNvPicPr>
          <p:nvPr>
            <p:ph sz="half" idx="1"/>
          </p:nvPr>
        </p:nvPicPr>
        <p:blipFill>
          <a:blip r:embed="rId2" cstate="print"/>
          <a:srcRect/>
          <a:stretch>
            <a:fillRect/>
          </a:stretch>
        </p:blipFill>
        <p:spPr bwMode="auto">
          <a:xfrm>
            <a:off x="357158" y="1785926"/>
            <a:ext cx="4214842" cy="3724744"/>
          </a:xfrm>
          <a:prstGeom prst="rect">
            <a:avLst/>
          </a:prstGeom>
          <a:noFill/>
          <a:ln w="9525">
            <a:noFill/>
            <a:miter lim="800000"/>
            <a:headEnd/>
            <a:tailEnd/>
          </a:ln>
        </p:spPr>
      </p:pic>
      <p:sp>
        <p:nvSpPr>
          <p:cNvPr id="4" name="Содержимое 3"/>
          <p:cNvSpPr>
            <a:spLocks noGrp="1"/>
          </p:cNvSpPr>
          <p:nvPr>
            <p:ph sz="half" idx="2"/>
          </p:nvPr>
        </p:nvSpPr>
        <p:spPr/>
        <p:txBody>
          <a:bodyPr>
            <a:normAutofit lnSpcReduction="10000"/>
          </a:bodyPr>
          <a:lstStyle/>
          <a:p>
            <a:pPr algn="just"/>
            <a:r>
              <a:rPr lang="ru-RU" dirty="0" smtClean="0"/>
              <a:t>Намного позже, в 15 веке известный математик Франсуа Виет предложил свою формулу нахождения числа «ПИ». Его формула дала более точное число, после запятой шло 9 правильных цифр.</a:t>
            </a:r>
          </a:p>
          <a:p>
            <a:endParaRPr lang="ru-RU" dirty="0"/>
          </a:p>
        </p:txBody>
      </p:sp>
    </p:spTree>
  </p:cSld>
  <p:clrMapOvr>
    <a:masterClrMapping/>
  </p:clrMapOvr>
  <p:transition advTm="8453">
    <p:newsflash/>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 name="Содержимое 4" descr="20420597_1205582913_0pi.jpg"/>
          <p:cNvPicPr>
            <a:picLocks noGrp="1" noChangeAspect="1"/>
          </p:cNvPicPr>
          <p:nvPr>
            <p:ph sz="half" idx="1"/>
          </p:nvPr>
        </p:nvPicPr>
        <p:blipFill>
          <a:blip r:embed="rId2" cstate="print"/>
          <a:stretch>
            <a:fillRect/>
          </a:stretch>
        </p:blipFill>
        <p:spPr>
          <a:xfrm>
            <a:off x="457200" y="2470944"/>
            <a:ext cx="4038600" cy="3028950"/>
          </a:xfrm>
        </p:spPr>
      </p:pic>
      <p:sp>
        <p:nvSpPr>
          <p:cNvPr id="4" name="Содержимое 3"/>
          <p:cNvSpPr>
            <a:spLocks noGrp="1"/>
          </p:cNvSpPr>
          <p:nvPr>
            <p:ph sz="half" idx="2"/>
          </p:nvPr>
        </p:nvSpPr>
        <p:spPr/>
        <p:txBody>
          <a:bodyPr>
            <a:normAutofit fontScale="92500" lnSpcReduction="20000"/>
          </a:bodyPr>
          <a:lstStyle/>
          <a:p>
            <a:pPr algn="just"/>
            <a:r>
              <a:rPr lang="ru-RU" dirty="0" smtClean="0"/>
              <a:t>То число которое мы знаем сейчас открыли недавно, в Японском университете </a:t>
            </a:r>
            <a:r>
              <a:rPr lang="ru-RU" dirty="0" err="1" smtClean="0"/>
              <a:t>Цукубо</a:t>
            </a:r>
            <a:r>
              <a:rPr lang="ru-RU" dirty="0" smtClean="0"/>
              <a:t>  в 2009 году, в нем более 7 триллионов цифр после запятой. Ученые университета доказали что число «пи» применяется всюду, даже если люди этого не замечают.</a:t>
            </a:r>
          </a:p>
          <a:p>
            <a:endParaRPr lang="ru-RU" dirty="0"/>
          </a:p>
        </p:txBody>
      </p:sp>
    </p:spTree>
  </p:cSld>
  <p:clrMapOvr>
    <a:masterClrMapping/>
  </p:clrMapOvr>
  <p:transition advTm="8046">
    <p:newsflash/>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098" name="Picture 2"/>
          <p:cNvPicPr>
            <a:picLocks noGrp="1" noChangeAspect="1" noChangeArrowheads="1"/>
          </p:cNvPicPr>
          <p:nvPr>
            <p:ph sz="half" idx="1"/>
          </p:nvPr>
        </p:nvPicPr>
        <p:blipFill>
          <a:blip r:embed="rId2" cstate="print"/>
          <a:srcRect/>
          <a:stretch>
            <a:fillRect/>
          </a:stretch>
        </p:blipFill>
        <p:spPr bwMode="auto">
          <a:xfrm>
            <a:off x="214282" y="1928802"/>
            <a:ext cx="4325257" cy="3258360"/>
          </a:xfrm>
          <a:prstGeom prst="rect">
            <a:avLst/>
          </a:prstGeom>
          <a:noFill/>
          <a:ln w="9525">
            <a:noFill/>
            <a:miter lim="800000"/>
            <a:headEnd/>
            <a:tailEnd/>
          </a:ln>
        </p:spPr>
      </p:pic>
      <p:sp>
        <p:nvSpPr>
          <p:cNvPr id="4" name="Содержимое 3"/>
          <p:cNvSpPr>
            <a:spLocks noGrp="1"/>
          </p:cNvSpPr>
          <p:nvPr>
            <p:ph sz="half" idx="2"/>
          </p:nvPr>
        </p:nvSpPr>
        <p:spPr>
          <a:xfrm>
            <a:off x="4286248" y="1600200"/>
            <a:ext cx="4400552" cy="4525963"/>
          </a:xfrm>
        </p:spPr>
        <p:txBody>
          <a:bodyPr/>
          <a:lstStyle/>
          <a:p>
            <a:pPr algn="just"/>
            <a:r>
              <a:rPr lang="ru-RU" dirty="0" smtClean="0"/>
              <a:t>Среди самых известных памятников архитектуры замечается закономерность числа «пи».  В известных пирамидах отношение площади к высоте даёт значение 3,14….</a:t>
            </a:r>
            <a:endParaRPr lang="ru-RU" dirty="0"/>
          </a:p>
        </p:txBody>
      </p:sp>
    </p:spTree>
  </p:cSld>
  <p:clrMapOvr>
    <a:masterClrMapping/>
  </p:clrMapOvr>
  <p:transition advTm="4360">
    <p:newsflash/>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7170" name="Picture 2"/>
          <p:cNvPicPr>
            <a:picLocks noGrp="1" noChangeAspect="1" noChangeArrowheads="1"/>
          </p:cNvPicPr>
          <p:nvPr>
            <p:ph sz="half" idx="1"/>
          </p:nvPr>
        </p:nvPicPr>
        <p:blipFill>
          <a:blip r:embed="rId2" cstate="print"/>
          <a:srcRect/>
          <a:stretch>
            <a:fillRect/>
          </a:stretch>
        </p:blipFill>
        <p:spPr bwMode="auto">
          <a:xfrm>
            <a:off x="285720" y="2357430"/>
            <a:ext cx="4711802" cy="2928958"/>
          </a:xfrm>
          <a:prstGeom prst="rect">
            <a:avLst/>
          </a:prstGeom>
          <a:noFill/>
          <a:ln w="9525">
            <a:noFill/>
            <a:miter lim="800000"/>
            <a:headEnd/>
            <a:tailEnd/>
          </a:ln>
        </p:spPr>
      </p:pic>
      <p:sp>
        <p:nvSpPr>
          <p:cNvPr id="4" name="Содержимое 3"/>
          <p:cNvSpPr>
            <a:spLocks noGrp="1"/>
          </p:cNvSpPr>
          <p:nvPr>
            <p:ph sz="half" idx="2"/>
          </p:nvPr>
        </p:nvSpPr>
        <p:spPr/>
        <p:txBody>
          <a:bodyPr>
            <a:normAutofit fontScale="92500"/>
          </a:bodyPr>
          <a:lstStyle/>
          <a:p>
            <a:pPr algn="just"/>
            <a:r>
              <a:rPr lang="ru-RU" dirty="0" smtClean="0"/>
              <a:t>Германский король Фридрих Второй был настолько очарован этим числом, что посвятил ему… целый дворец </a:t>
            </a:r>
            <a:r>
              <a:rPr lang="ru-RU" dirty="0" err="1" smtClean="0"/>
              <a:t>Кастель</a:t>
            </a:r>
            <a:r>
              <a:rPr lang="ru-RU" dirty="0" smtClean="0"/>
              <a:t> </a:t>
            </a:r>
            <a:r>
              <a:rPr lang="ru-RU" dirty="0" err="1" smtClean="0"/>
              <a:t>дель</a:t>
            </a:r>
            <a:r>
              <a:rPr lang="ru-RU" dirty="0" smtClean="0"/>
              <a:t> </a:t>
            </a:r>
            <a:r>
              <a:rPr lang="ru-RU" dirty="0" err="1" smtClean="0"/>
              <a:t>Монте</a:t>
            </a:r>
            <a:r>
              <a:rPr lang="ru-RU" dirty="0" smtClean="0"/>
              <a:t>, в пропорциях которого можно вычислить Пи. Сейчас волшебный дворец находится под охраной ЮНЕСКО.</a:t>
            </a:r>
            <a:endParaRPr lang="ru-RU" dirty="0"/>
          </a:p>
        </p:txBody>
      </p:sp>
    </p:spTree>
  </p:cSld>
  <p:clrMapOvr>
    <a:masterClrMapping/>
  </p:clrMapOvr>
  <p:transition advTm="7500">
    <p:newsflash/>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122" name="Picture 2"/>
          <p:cNvPicPr>
            <a:picLocks noGrp="1" noChangeAspect="1" noChangeArrowheads="1"/>
          </p:cNvPicPr>
          <p:nvPr>
            <p:ph sz="half" idx="1"/>
          </p:nvPr>
        </p:nvPicPr>
        <p:blipFill>
          <a:blip r:embed="rId2" cstate="print"/>
          <a:srcRect/>
          <a:stretch>
            <a:fillRect/>
          </a:stretch>
        </p:blipFill>
        <p:spPr bwMode="auto">
          <a:xfrm>
            <a:off x="357158" y="1571612"/>
            <a:ext cx="4650048" cy="3110722"/>
          </a:xfrm>
          <a:prstGeom prst="rect">
            <a:avLst/>
          </a:prstGeom>
          <a:noFill/>
          <a:ln w="9525">
            <a:noFill/>
            <a:miter lim="800000"/>
            <a:headEnd/>
            <a:tailEnd/>
          </a:ln>
        </p:spPr>
      </p:pic>
      <p:sp>
        <p:nvSpPr>
          <p:cNvPr id="4" name="Содержимое 3"/>
          <p:cNvSpPr>
            <a:spLocks noGrp="1"/>
          </p:cNvSpPr>
          <p:nvPr>
            <p:ph sz="half" idx="2"/>
          </p:nvPr>
        </p:nvSpPr>
        <p:spPr/>
        <p:txBody>
          <a:bodyPr/>
          <a:lstStyle/>
          <a:p>
            <a:pPr algn="just"/>
            <a:r>
              <a:rPr lang="ru-RU" dirty="0" smtClean="0"/>
              <a:t>В Колизее при отношение его диаметра к  длине окружности также получается  число пи</a:t>
            </a:r>
            <a:endParaRPr lang="ru-RU" dirty="0"/>
          </a:p>
        </p:txBody>
      </p:sp>
    </p:spTree>
  </p:cSld>
  <p:clrMapOvr>
    <a:masterClrMapping/>
  </p:clrMapOvr>
  <p:transition advTm="5562">
    <p:newsflash/>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Яркая">
  <a:themeElements>
    <a:clrScheme name="Яркая">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Яркая">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Яркая">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54</TotalTime>
  <Words>885</Words>
  <Application>Microsoft Office PowerPoint</Application>
  <PresentationFormat>Экран (4:3)</PresentationFormat>
  <Paragraphs>36</Paragraphs>
  <Slides>21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21</vt:i4>
      </vt:variant>
    </vt:vector>
  </HeadingPairs>
  <TitlesOfParts>
    <vt:vector size="22" baseType="lpstr">
      <vt:lpstr>Яркая</vt:lpstr>
      <vt:lpstr>Число «Пи» вокруг нас. </vt:lpstr>
      <vt:lpstr>Слайд 2</vt:lpstr>
      <vt:lpstr>Слайд 3</vt:lpstr>
      <vt:lpstr>Слайд 4</vt:lpstr>
      <vt:lpstr>Слайд 5</vt:lpstr>
      <vt:lpstr>Слайд 6</vt:lpstr>
      <vt:lpstr>Слайд 7</vt:lpstr>
      <vt:lpstr>Слайд 8</vt:lpstr>
      <vt:lpstr>Слайд 9</vt:lpstr>
      <vt:lpstr>Слайд 10</vt:lpstr>
      <vt:lpstr>Число «Пи» вокруг нас.</vt:lpstr>
      <vt:lpstr>Слайд 12</vt:lpstr>
      <vt:lpstr>Слайд 13</vt:lpstr>
      <vt:lpstr>Слайд 14</vt:lpstr>
      <vt:lpstr>Слайд 15</vt:lpstr>
      <vt:lpstr>Слайд 16</vt:lpstr>
      <vt:lpstr>Слайд 17</vt:lpstr>
      <vt:lpstr>Слайд 18</vt:lpstr>
      <vt:lpstr>Забавные факты </vt:lpstr>
      <vt:lpstr>Информация собрана с сайтов: </vt:lpstr>
      <vt:lpstr>Литературные источники:</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Число «Пи». </dc:title>
  <cp:lastModifiedBy>роман</cp:lastModifiedBy>
  <cp:revision>8</cp:revision>
  <dcterms:modified xsi:type="dcterms:W3CDTF">2010-01-29T20:11:07Z</dcterms:modified>
</cp:coreProperties>
</file>