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7" r:id="rId2"/>
    <p:sldId id="260" r:id="rId3"/>
    <p:sldId id="261" r:id="rId4"/>
    <p:sldId id="268" r:id="rId5"/>
    <p:sldId id="269" r:id="rId6"/>
    <p:sldId id="258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FEAA846-088B-4476-919B-BC7BBEBDEE41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3BD2770-CD1B-414B-9F98-B5D98EDAC8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793C591-8347-452D-9834-8B154D1291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Работа в тетрадях.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6D46F-E963-41C9-9455-037762113CE3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20DCB-7BC7-455C-BFB4-A7C7BA63F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BBB45-A545-4C21-9D98-05A5BB4612EA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6671-4837-4EDF-8ABF-4542AE599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3A99A-388D-4D64-9D1E-270C0B7E61CB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6E268-8772-4B8A-B6F4-A00D43E52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5F7FC-8841-4CE7-834D-27BDDDDF144A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E735D-D57C-4130-8C32-3A9FCD7DE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BE357-F369-4908-A01B-CBE8A7AA7A8F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4956-A482-45D8-878E-E2F6C14AF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67D9-78E3-4A58-B330-5647BEB5E544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80024-D58E-4FAF-AA9B-F009E0FF8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37C89-C403-489D-AF12-DA34DB213121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93743-40AC-4D43-92FE-2010E9BF1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42318-449C-4173-AE82-11EC6E1C95E6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05A8-D957-461D-A61C-BACAB05FC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8C3C-F473-4D0C-AF06-5ED0AF56C0B8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A4D1E-55C9-4D86-A1BB-6705C816E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32CF-497B-45CF-B1AE-AA459CD424CE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AF2D3-1EC9-4D2B-9D7C-B17360CF5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59576-B250-4664-A11B-0236643614C1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E0446-199D-45A5-AF86-DA6A98428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12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3F93DC-C233-4244-8231-0395B5E65EA0}" type="datetimeFigureOut">
              <a:rPr lang="ru-RU"/>
              <a:pPr>
                <a:defRPr/>
              </a:pPr>
              <a:t>09.04.2015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116793-2BED-4F3F-8CA4-5E8CC829E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04" r:id="rId4"/>
    <p:sldLayoutId id="2147483710" r:id="rId5"/>
    <p:sldLayoutId id="2147483705" r:id="rId6"/>
    <p:sldLayoutId id="2147483711" r:id="rId7"/>
    <p:sldLayoutId id="2147483712" r:id="rId8"/>
    <p:sldLayoutId id="2147483713" r:id="rId9"/>
    <p:sldLayoutId id="2147483706" r:id="rId10"/>
    <p:sldLayoutId id="214748371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179388" y="1773238"/>
            <a:ext cx="820737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a_RewinderDemiSh" pitchFamily="82" charset="-52"/>
              </a:rPr>
              <a:t>        </a:t>
            </a:r>
            <a:r>
              <a:rPr lang="ru-RU" sz="4000" b="1" i="1">
                <a:solidFill>
                  <a:srgbClr val="C00000"/>
                </a:solidFill>
                <a:latin typeface="a_RewinderDemiSh" pitchFamily="82" charset="-52"/>
              </a:rPr>
              <a:t>Как записывают и читают </a:t>
            </a:r>
          </a:p>
          <a:p>
            <a:r>
              <a:rPr lang="ru-RU" sz="4000" b="1" i="1">
                <a:solidFill>
                  <a:srgbClr val="C00000"/>
                </a:solidFill>
                <a:latin typeface="a_RewinderDemiSh" pitchFamily="82" charset="-52"/>
              </a:rPr>
              <a:t>              десятичные дроби.</a:t>
            </a:r>
            <a:endParaRPr lang="ru-RU" sz="4000" i="1">
              <a:solidFill>
                <a:srgbClr val="C00000"/>
              </a:solidFill>
              <a:latin typeface="a_RewinderDemiSh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/>
              <a:t>Прочитайте десятичные дроби: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68313" y="1052513"/>
            <a:ext cx="2374900" cy="1706562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402,6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 rot="-674819">
            <a:off x="2335213" y="1662113"/>
            <a:ext cx="2386012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30,26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 rot="552257">
            <a:off x="4572000" y="1628775"/>
            <a:ext cx="4859338" cy="1706563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tx2"/>
                </a:solidFill>
                <a:latin typeface="Franklin Gothic Book" pitchFamily="34" charset="0"/>
              </a:rPr>
              <a:t>0,40506</a:t>
            </a: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 rot="-522688">
            <a:off x="4722813" y="3357563"/>
            <a:ext cx="4421187" cy="1706562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50500,5</a:t>
            </a: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755650" y="3500438"/>
            <a:ext cx="3816350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DDFFB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0,03025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rot="552257">
            <a:off x="2484438" y="5151438"/>
            <a:ext cx="4248150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0,010101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 animBg="1"/>
      <p:bldP spid="14345" grpId="0" animBg="1"/>
      <p:bldP spid="14347" grpId="0" animBg="1"/>
      <p:bldP spid="143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/>
              <a:t>Запишите в виде десятичной дроби: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2060575"/>
            <a:ext cx="7696200" cy="36576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mtClean="0"/>
              <a:t>Сорок две целых пять десятых;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mtClean="0"/>
              <a:t>Пять сотых;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mtClean="0"/>
              <a:t>Двенадцать целых четыре тысячных;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mtClean="0"/>
              <a:t>Три целых семьдесят сотых;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mtClean="0"/>
              <a:t>                    5.   Двести девять целых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mtClean="0"/>
              <a:t>                         одна десятитысячная.</a:t>
            </a:r>
          </a:p>
        </p:txBody>
      </p:sp>
      <p:pic>
        <p:nvPicPr>
          <p:cNvPr id="15365" name="Picture 5" descr="ANTN0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52413" y="4292600"/>
            <a:ext cx="331311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227763" y="6165850"/>
            <a:ext cx="2160587" cy="431800"/>
          </a:xfrm>
          <a:prstGeom prst="actionButtonBlank">
            <a:avLst/>
          </a:prstGeom>
          <a:gradFill rotWithShape="1">
            <a:gsLst>
              <a:gs pos="0">
                <a:srgbClr val="FFFFFF"/>
              </a:gs>
              <a:gs pos="100000">
                <a:srgbClr val="FF6600"/>
              </a:gs>
            </a:gsLst>
            <a:path path="rect">
              <a:fillToRect l="50000" t="50000" r="50000" b="50000"/>
            </a:path>
          </a:gra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Franklin Gothic Book" pitchFamily="34" charset="0"/>
              </a:rPr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0445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/>
              <a:t>Проверка: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12875"/>
            <a:ext cx="7696200" cy="4073525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b="1" smtClean="0"/>
              <a:t>42,5</a:t>
            </a:r>
          </a:p>
          <a:p>
            <a:pPr marL="609600" indent="-609600">
              <a:buFontTx/>
              <a:buAutoNum type="arabicPeriod"/>
            </a:pPr>
            <a:r>
              <a:rPr lang="ru-RU" b="1" smtClean="0"/>
              <a:t>0,05</a:t>
            </a:r>
          </a:p>
          <a:p>
            <a:pPr marL="609600" indent="-609600">
              <a:buFontTx/>
              <a:buAutoNum type="arabicPeriod"/>
            </a:pPr>
            <a:r>
              <a:rPr lang="ru-RU" b="1" smtClean="0"/>
              <a:t>12,004</a:t>
            </a:r>
          </a:p>
          <a:p>
            <a:pPr marL="609600" indent="-609600">
              <a:buFontTx/>
              <a:buAutoNum type="arabicPeriod"/>
            </a:pPr>
            <a:r>
              <a:rPr lang="ru-RU" b="1" smtClean="0"/>
              <a:t>3,70</a:t>
            </a:r>
          </a:p>
          <a:p>
            <a:pPr marL="609600" indent="-609600">
              <a:buFontTx/>
              <a:buAutoNum type="arabicPeriod"/>
            </a:pPr>
            <a:r>
              <a:rPr lang="ru-RU" b="1" smtClean="0"/>
              <a:t>209,0001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MYNET040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521075"/>
            <a:ext cx="3771900" cy="3336925"/>
          </a:xfrm>
        </p:spPr>
      </p:pic>
      <p:pic>
        <p:nvPicPr>
          <p:cNvPr id="16389" name="Picture 5" descr="MYNET06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035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3132138" y="188913"/>
            <a:ext cx="5616575" cy="1944687"/>
          </a:xfrm>
          <a:prstGeom prst="cloudCallout">
            <a:avLst>
              <a:gd name="adj1" fmla="val -77444"/>
              <a:gd name="adj2" fmla="val -10569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200">
                <a:latin typeface="Franklin Gothic Book" pitchFamily="34" charset="0"/>
              </a:rPr>
              <a:t>Объясните, как найти процент от числа.</a:t>
            </a: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3059113" y="2060575"/>
            <a:ext cx="5616575" cy="1944688"/>
          </a:xfrm>
          <a:prstGeom prst="cloudCallout">
            <a:avLst>
              <a:gd name="adj1" fmla="val -72301"/>
              <a:gd name="adj2" fmla="val -95713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200">
                <a:latin typeface="Franklin Gothic Book" pitchFamily="34" charset="0"/>
              </a:rPr>
              <a:t>Как найти:</a:t>
            </a:r>
          </a:p>
          <a:p>
            <a:pPr algn="ctr"/>
            <a:r>
              <a:rPr lang="ru-RU" sz="3200">
                <a:latin typeface="Franklin Gothic Book" pitchFamily="34" charset="0"/>
              </a:rPr>
              <a:t>30% от 200 или 12% от 50.</a:t>
            </a:r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4284663" y="3860800"/>
            <a:ext cx="4679950" cy="1944688"/>
          </a:xfrm>
          <a:prstGeom prst="wedgeRectCallout">
            <a:avLst>
              <a:gd name="adj1" fmla="val -91963"/>
              <a:gd name="adj2" fmla="val 4845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/>
            <a:r>
              <a:rPr lang="ru-RU" sz="2800" b="1">
                <a:solidFill>
                  <a:schemeClr val="tx2"/>
                </a:solidFill>
                <a:latin typeface="Franklin Gothic Book" pitchFamily="34" charset="0"/>
              </a:rPr>
              <a:t>Проверяйте:</a:t>
            </a:r>
          </a:p>
          <a:p>
            <a:pPr marL="342900" indent="-342900">
              <a:buFontTx/>
              <a:buAutoNum type="arabicParenR"/>
            </a:pPr>
            <a:r>
              <a:rPr lang="ru-RU" sz="2800" b="1">
                <a:solidFill>
                  <a:schemeClr val="tx2"/>
                </a:solidFill>
                <a:latin typeface="Franklin Gothic Book" pitchFamily="34" charset="0"/>
              </a:rPr>
              <a:t> </a:t>
            </a:r>
            <a:r>
              <a:rPr lang="en-US" sz="2800" b="1">
                <a:solidFill>
                  <a:schemeClr val="tx2"/>
                </a:solidFill>
                <a:latin typeface="Franklin Gothic Book" pitchFamily="34" charset="0"/>
              </a:rPr>
              <a:t>                                   </a:t>
            </a:r>
          </a:p>
          <a:p>
            <a:pPr marL="342900" indent="-342900"/>
            <a:r>
              <a:rPr lang="ru-RU" sz="2800" b="1">
                <a:solidFill>
                  <a:schemeClr val="tx2"/>
                </a:solidFill>
                <a:latin typeface="Franklin Gothic Book" pitchFamily="34" charset="0"/>
              </a:rPr>
              <a:t> </a:t>
            </a:r>
          </a:p>
          <a:p>
            <a:pPr marL="342900" indent="-342900"/>
            <a:r>
              <a:rPr lang="en-US" sz="2800" b="1">
                <a:solidFill>
                  <a:schemeClr val="tx2"/>
                </a:solidFill>
                <a:latin typeface="Franklin Gothic Book" pitchFamily="34" charset="0"/>
              </a:rPr>
              <a:t>2) </a:t>
            </a:r>
            <a:endParaRPr lang="ru-RU" sz="2800" b="1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>
              <a:buFontTx/>
              <a:buAutoNum type="arabicParenR"/>
            </a:pPr>
            <a:endParaRPr lang="ru-RU" sz="2800" b="1">
              <a:solidFill>
                <a:schemeClr val="tx2"/>
              </a:solidFill>
              <a:latin typeface="Franklin Gothic Book" pitchFamily="34" charset="0"/>
            </a:endParaRPr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3492500" y="5876925"/>
            <a:ext cx="5184775" cy="981075"/>
          </a:xfrm>
          <a:prstGeom prst="wedgeRectCallout">
            <a:avLst>
              <a:gd name="adj1" fmla="val -75565"/>
              <a:gd name="adj2" fmla="val -86894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Franklin Gothic Book" pitchFamily="34" charset="0"/>
              </a:rPr>
              <a:t>Получилось? МОЛОДЦЫ!!!</a:t>
            </a:r>
          </a:p>
          <a:p>
            <a:pPr algn="ctr"/>
            <a:r>
              <a:rPr lang="ru-RU" sz="2800" b="1">
                <a:solidFill>
                  <a:srgbClr val="008000"/>
                </a:solidFill>
                <a:latin typeface="Franklin Gothic Book" pitchFamily="34" charset="0"/>
              </a:rPr>
              <a:t>А теперь задание:</a:t>
            </a: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4716463" y="4292600"/>
          <a:ext cx="2519362" cy="649288"/>
        </p:xfrm>
        <a:graphic>
          <a:graphicData uri="http://schemas.openxmlformats.org/presentationml/2006/ole">
            <p:oleObj spid="_x0000_s1026" name="Equation" r:id="rId5" imgW="888840" imgH="393480" progId="Equation.3">
              <p:embed/>
            </p:oleObj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4859338" y="5013325"/>
          <a:ext cx="2089150" cy="731838"/>
        </p:xfrm>
        <a:graphic>
          <a:graphicData uri="http://schemas.openxmlformats.org/presentationml/2006/ole">
            <p:oleObj spid="_x0000_s1027" name="Equation" r:id="rId6" imgW="7365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52400"/>
            <a:ext cx="7232650" cy="10445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/>
              <a:t>Найдите соответствие:</a:t>
            </a:r>
          </a:p>
        </p:txBody>
      </p:sp>
      <p:pic>
        <p:nvPicPr>
          <p:cNvPr id="15364" name="Picture 4" descr="MYNET0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652838"/>
            <a:ext cx="3276600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971550" y="1628775"/>
            <a:ext cx="2881313" cy="6477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25% от 60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971550" y="2420938"/>
            <a:ext cx="2881313" cy="6477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40% от 35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971550" y="3213100"/>
            <a:ext cx="2881313" cy="6477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21% от 200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971550" y="4005263"/>
            <a:ext cx="2881313" cy="6477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60% от 120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971550" y="4797425"/>
            <a:ext cx="2881313" cy="6477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20% от 90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076825" y="1628775"/>
            <a:ext cx="1655763" cy="6477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42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5076825" y="2420938"/>
            <a:ext cx="1655763" cy="6477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18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5076825" y="3213100"/>
            <a:ext cx="1655763" cy="6477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14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5076825" y="4005263"/>
            <a:ext cx="1655763" cy="6477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15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5076825" y="4797425"/>
            <a:ext cx="1655763" cy="6477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CC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Franklin Gothic Book" pitchFamily="34" charset="0"/>
              </a:rPr>
              <a:t>72</a:t>
            </a: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3641725" y="1965325"/>
            <a:ext cx="1539875" cy="2332038"/>
          </a:xfrm>
          <a:custGeom>
            <a:avLst/>
            <a:gdLst>
              <a:gd name="T0" fmla="*/ 0 w 970"/>
              <a:gd name="T1" fmla="*/ 0 h 1469"/>
              <a:gd name="T2" fmla="*/ 970 w 970"/>
              <a:gd name="T3" fmla="*/ 1469 h 1469"/>
              <a:gd name="T4" fmla="*/ 0 60000 65536"/>
              <a:gd name="T5" fmla="*/ 0 60000 65536"/>
              <a:gd name="T6" fmla="*/ 0 w 970"/>
              <a:gd name="T7" fmla="*/ 0 h 1469"/>
              <a:gd name="T8" fmla="*/ 970 w 970"/>
              <a:gd name="T9" fmla="*/ 1469 h 146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70" h="1469">
                <a:moveTo>
                  <a:pt x="0" y="0"/>
                </a:moveTo>
                <a:lnTo>
                  <a:pt x="970" y="1469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657600" y="2727325"/>
            <a:ext cx="1539875" cy="808038"/>
          </a:xfrm>
          <a:custGeom>
            <a:avLst/>
            <a:gdLst>
              <a:gd name="T0" fmla="*/ 0 w 970"/>
              <a:gd name="T1" fmla="*/ 0 h 509"/>
              <a:gd name="T2" fmla="*/ 970 w 970"/>
              <a:gd name="T3" fmla="*/ 509 h 509"/>
              <a:gd name="T4" fmla="*/ 0 60000 65536"/>
              <a:gd name="T5" fmla="*/ 0 60000 65536"/>
              <a:gd name="T6" fmla="*/ 0 w 970"/>
              <a:gd name="T7" fmla="*/ 0 h 509"/>
              <a:gd name="T8" fmla="*/ 970 w 970"/>
              <a:gd name="T9" fmla="*/ 509 h 50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70" h="509">
                <a:moveTo>
                  <a:pt x="0" y="0"/>
                </a:moveTo>
                <a:lnTo>
                  <a:pt x="970" y="509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3657600" y="1997075"/>
            <a:ext cx="1539875" cy="1568450"/>
          </a:xfrm>
          <a:custGeom>
            <a:avLst/>
            <a:gdLst>
              <a:gd name="T0" fmla="*/ 0 w 970"/>
              <a:gd name="T1" fmla="*/ 988 h 988"/>
              <a:gd name="T2" fmla="*/ 970 w 970"/>
              <a:gd name="T3" fmla="*/ 0 h 988"/>
              <a:gd name="T4" fmla="*/ 0 60000 65536"/>
              <a:gd name="T5" fmla="*/ 0 60000 65536"/>
              <a:gd name="T6" fmla="*/ 0 w 970"/>
              <a:gd name="T7" fmla="*/ 0 h 988"/>
              <a:gd name="T8" fmla="*/ 970 w 970"/>
              <a:gd name="T9" fmla="*/ 988 h 9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70" h="988">
                <a:moveTo>
                  <a:pt x="0" y="988"/>
                </a:moveTo>
                <a:lnTo>
                  <a:pt x="970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73475" y="4297363"/>
            <a:ext cx="1538288" cy="838200"/>
          </a:xfrm>
          <a:custGeom>
            <a:avLst/>
            <a:gdLst>
              <a:gd name="T0" fmla="*/ 0 w 969"/>
              <a:gd name="T1" fmla="*/ 0 h 528"/>
              <a:gd name="T2" fmla="*/ 969 w 969"/>
              <a:gd name="T3" fmla="*/ 528 h 528"/>
              <a:gd name="T4" fmla="*/ 0 60000 65536"/>
              <a:gd name="T5" fmla="*/ 0 60000 65536"/>
              <a:gd name="T6" fmla="*/ 0 w 969"/>
              <a:gd name="T7" fmla="*/ 0 h 528"/>
              <a:gd name="T8" fmla="*/ 969 w 969"/>
              <a:gd name="T9" fmla="*/ 528 h 5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69" h="528">
                <a:moveTo>
                  <a:pt x="0" y="0"/>
                </a:moveTo>
                <a:lnTo>
                  <a:pt x="969" y="528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3687763" y="2789238"/>
            <a:ext cx="1477962" cy="2346325"/>
          </a:xfrm>
          <a:custGeom>
            <a:avLst/>
            <a:gdLst>
              <a:gd name="T0" fmla="*/ 0 w 931"/>
              <a:gd name="T1" fmla="*/ 1478 h 1478"/>
              <a:gd name="T2" fmla="*/ 931 w 931"/>
              <a:gd name="T3" fmla="*/ 0 h 1478"/>
              <a:gd name="T4" fmla="*/ 0 60000 65536"/>
              <a:gd name="T5" fmla="*/ 0 60000 65536"/>
              <a:gd name="T6" fmla="*/ 0 w 931"/>
              <a:gd name="T7" fmla="*/ 0 h 1478"/>
              <a:gd name="T8" fmla="*/ 931 w 931"/>
              <a:gd name="T9" fmla="*/ 1478 h 147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31" h="1478">
                <a:moveTo>
                  <a:pt x="0" y="1478"/>
                </a:moveTo>
                <a:lnTo>
                  <a:pt x="931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 animBg="1"/>
      <p:bldP spid="15372" grpId="0" animBg="1"/>
      <p:bldP spid="15373" grpId="0" animBg="1"/>
      <p:bldP spid="15374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404813"/>
            <a:ext cx="7696200" cy="1944687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smtClean="0"/>
              <a:t>За контрольную работу по математике отметку «5» получили 12 учеников, что составляет 30% всех учеников. Сколько учеников в классе?</a:t>
            </a:r>
          </a:p>
        </p:txBody>
      </p:sp>
      <p:pic>
        <p:nvPicPr>
          <p:cNvPr id="17412" name="Picture 4" descr="MYNET0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7613" y="3141663"/>
            <a:ext cx="2825750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1835150" y="5876925"/>
            <a:ext cx="4429125" cy="719138"/>
          </a:xfrm>
          <a:prstGeom prst="wedgeRectCallout">
            <a:avLst>
              <a:gd name="adj1" fmla="val 72722"/>
              <a:gd name="adj2" fmla="val -7119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0033CC"/>
                </a:solidFill>
                <a:latin typeface="Franklin Gothic Book" pitchFamily="34" charset="0"/>
              </a:rPr>
              <a:t>Следующая задача.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250825" y="2349500"/>
            <a:ext cx="6084888" cy="914400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>
                <a:latin typeface="+mn-lt"/>
              </a:rPr>
              <a:t>В классе 40 учеников. 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250825" y="6092825"/>
            <a:ext cx="6408738" cy="576263"/>
          </a:xfrm>
          <a:prstGeom prst="wedgeRectCallout">
            <a:avLst>
              <a:gd name="adj1" fmla="val 59685"/>
              <a:gd name="adj2" fmla="val -12520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solidFill>
                  <a:schemeClr val="tx2"/>
                </a:solidFill>
                <a:latin typeface="Franklin Gothic Book" pitchFamily="34" charset="0"/>
              </a:rPr>
              <a:t>Пожалуйста, объясните решение.</a:t>
            </a:r>
          </a:p>
        </p:txBody>
      </p:sp>
      <p:pic>
        <p:nvPicPr>
          <p:cNvPr id="17417" name="Picture 9" descr="MYNET0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59138"/>
            <a:ext cx="4067175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4211638" y="3141663"/>
            <a:ext cx="4679950" cy="1366837"/>
          </a:xfrm>
          <a:prstGeom prst="wedgeRectCallout">
            <a:avLst>
              <a:gd name="adj1" fmla="val -89042"/>
              <a:gd name="adj2" fmla="val 12514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/>
            <a:endParaRPr lang="en-US" sz="2800" b="1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 algn="ctr"/>
            <a:endParaRPr lang="en-US" sz="2800" b="1">
              <a:solidFill>
                <a:schemeClr val="tx2"/>
              </a:solidFill>
              <a:latin typeface="Franklin Gothic Book" pitchFamily="34" charset="0"/>
            </a:endParaRPr>
          </a:p>
          <a:p>
            <a:pPr marL="342900" indent="-342900" algn="ctr"/>
            <a:r>
              <a:rPr lang="ru-RU" sz="2800" b="1">
                <a:latin typeface="Franklin Gothic Book" pitchFamily="34" charset="0"/>
              </a:rPr>
              <a:t>Понял. МОЛОДЦЫ!!!</a:t>
            </a: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4427538" y="3141663"/>
          <a:ext cx="4321175" cy="863600"/>
        </p:xfrm>
        <a:graphic>
          <a:graphicData uri="http://schemas.openxmlformats.org/presentationml/2006/ole">
            <p:oleObj spid="_x0000_s2050" name="Equation" r:id="rId5" imgW="17776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4" grpId="0" animBg="1"/>
      <p:bldP spid="17414" grpId="1" animBg="1"/>
      <p:bldP spid="17415" grpId="0" animBg="1"/>
      <p:bldP spid="17416" grpId="0" animBg="1"/>
      <p:bldP spid="17416" grpId="1" animBg="1"/>
      <p:bldP spid="174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763713" y="333375"/>
          <a:ext cx="4000500" cy="1008063"/>
        </p:xfrm>
        <a:graphic>
          <a:graphicData uri="http://schemas.openxmlformats.org/presentationml/2006/ole">
            <p:oleObj spid="_x0000_s3074" name="Equation" r:id="rId3" imgW="1562040" imgH="393480" progId="Equation.3">
              <p:embed/>
            </p:oleObj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87450" y="1844675"/>
            <a:ext cx="10810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</a:t>
            </a:r>
            <a:r>
              <a:rPr lang="en-US" sz="3600">
                <a:latin typeface="Franklin Gothic Book" pitchFamily="34" charset="0"/>
              </a:rPr>
              <a:t>0</a:t>
            </a:r>
            <a:r>
              <a:rPr lang="ru-RU" sz="3600">
                <a:latin typeface="Franklin Gothic Book" pitchFamily="34" charset="0"/>
              </a:rPr>
              <a:t>,1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323850" y="2781300"/>
          <a:ext cx="715963" cy="1008063"/>
        </p:xfrm>
        <a:graphic>
          <a:graphicData uri="http://schemas.openxmlformats.org/presentationml/2006/ole">
            <p:oleObj spid="_x0000_s3075" name="Equation" r:id="rId4" imgW="279360" imgH="393480" progId="Equation.3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539750" y="1628775"/>
          <a:ext cx="520700" cy="1008063"/>
        </p:xfrm>
        <a:graphic>
          <a:graphicData uri="http://schemas.openxmlformats.org/presentationml/2006/ole">
            <p:oleObj spid="_x0000_s3076" name="Equation" r:id="rId5" imgW="203040" imgH="393480" progId="Equation.3">
              <p:embed/>
            </p:oleObj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179388" y="5013325"/>
          <a:ext cx="1104900" cy="1008063"/>
        </p:xfrm>
        <a:graphic>
          <a:graphicData uri="http://schemas.openxmlformats.org/presentationml/2006/ole">
            <p:oleObj spid="_x0000_s3077" name="Equation" r:id="rId6" imgW="431640" imgH="393480" progId="Equation.3">
              <p:embed/>
            </p:oleObj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179388" y="3933825"/>
          <a:ext cx="909637" cy="1008063"/>
        </p:xfrm>
        <a:graphic>
          <a:graphicData uri="http://schemas.openxmlformats.org/presentationml/2006/ole">
            <p:oleObj spid="_x0000_s3078" name="Equation" r:id="rId7" imgW="355320" imgH="393480" progId="Equation.3">
              <p:embed/>
            </p:oleObj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42988" y="3068638"/>
            <a:ext cx="1231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=0,01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6013" y="4221163"/>
            <a:ext cx="1465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=0,001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31913" y="5229225"/>
            <a:ext cx="169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=0,0001</a:t>
            </a:r>
          </a:p>
        </p:txBody>
      </p:sp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5580063" y="1628775"/>
          <a:ext cx="576262" cy="1116013"/>
        </p:xfrm>
        <a:graphic>
          <a:graphicData uri="http://schemas.openxmlformats.org/presentationml/2006/ole">
            <p:oleObj spid="_x0000_s3079" name="Equation" r:id="rId8" imgW="203040" imgH="393480" progId="Equation.3">
              <p:embed/>
            </p:oleObj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27763" y="1844675"/>
            <a:ext cx="9985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=0,3</a:t>
            </a:r>
          </a:p>
        </p:txBody>
      </p:sp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5724525" y="2997200"/>
          <a:ext cx="576263" cy="811213"/>
        </p:xfrm>
        <a:graphic>
          <a:graphicData uri="http://schemas.openxmlformats.org/presentationml/2006/ole">
            <p:oleObj spid="_x0000_s3080" name="Equation" r:id="rId9" imgW="279360" imgH="393480" progId="Equation.3">
              <p:embed/>
            </p:oleObj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00788" y="3068638"/>
            <a:ext cx="1230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=0,07</a:t>
            </a: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/>
        </p:nvGraphicFramePr>
        <p:xfrm>
          <a:off x="5724525" y="3933825"/>
          <a:ext cx="650875" cy="915988"/>
        </p:xfrm>
        <a:graphic>
          <a:graphicData uri="http://schemas.openxmlformats.org/presentationml/2006/ole">
            <p:oleObj spid="_x0000_s3081" name="Equation" r:id="rId10" imgW="279360" imgH="393480" progId="Equation.3">
              <p:embed/>
            </p:oleObj>
          </a:graphicData>
        </a:graphic>
      </p:graphicFrame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43663" y="4076700"/>
            <a:ext cx="1231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=0,21</a:t>
            </a:r>
          </a:p>
        </p:txBody>
      </p:sp>
      <p:graphicFrame>
        <p:nvGraphicFramePr>
          <p:cNvPr id="18" name="Object 10"/>
          <p:cNvGraphicFramePr>
            <a:graphicFrameLocks noChangeAspect="1"/>
          </p:cNvGraphicFramePr>
          <p:nvPr/>
        </p:nvGraphicFramePr>
        <p:xfrm>
          <a:off x="5580063" y="5013325"/>
          <a:ext cx="792162" cy="876300"/>
        </p:xfrm>
        <a:graphic>
          <a:graphicData uri="http://schemas.openxmlformats.org/presentationml/2006/ole">
            <p:oleObj spid="_x0000_s3082" name="Equation" r:id="rId11" imgW="355320" imgH="393480" progId="Equation.3">
              <p:embed/>
            </p:oleObj>
          </a:graphicData>
        </a:graphic>
      </p:graphicFrame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72225" y="5084763"/>
            <a:ext cx="1465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=0,015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5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088" y="1700213"/>
            <a:ext cx="2314575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atin typeface="+mn-lt"/>
              </a:rPr>
              <a:t>5, </a:t>
            </a:r>
            <a:r>
              <a:rPr lang="ru-RU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137</a:t>
            </a:r>
            <a:r>
              <a:rPr lang="ru-RU" sz="4800" dirty="0">
                <a:solidFill>
                  <a:srgbClr val="FF0000"/>
                </a:solidFill>
                <a:latin typeface="+mn-lt"/>
              </a:rPr>
              <a:t>  </a:t>
            </a:r>
            <a:r>
              <a:rPr lang="ru-RU" sz="4800" dirty="0">
                <a:latin typeface="+mn-lt"/>
              </a:rPr>
              <a:t>=</a:t>
            </a:r>
            <a:endParaRPr lang="ru-RU" sz="4800" dirty="0">
              <a:latin typeface="+mn-lt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987675" y="1557338"/>
          <a:ext cx="1597025" cy="1131887"/>
        </p:xfrm>
        <a:graphic>
          <a:graphicData uri="http://schemas.openxmlformats.org/presentationml/2006/ole">
            <p:oleObj spid="_x0000_s4098" name="Equation" r:id="rId3" imgW="444240" imgH="393480" progId="Equation.3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03350" y="1844675"/>
            <a:ext cx="115252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0000"/>
                </a:solidFill>
              </a:rPr>
              <a:t>137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938" y="2205038"/>
            <a:ext cx="1008062" cy="503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63938" y="1989138"/>
            <a:ext cx="11525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Franklin Gothic Book" pitchFamily="34" charset="0"/>
              </a:rPr>
              <a:t>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/>
              <a:t>Прочитайте десятичные дроби: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 rot="1603877">
            <a:off x="6372225" y="1628775"/>
            <a:ext cx="2016125" cy="1706563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3,7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68313" y="1052513"/>
            <a:ext cx="2016125" cy="1706562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12,6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 rot="-674819">
            <a:off x="2339975" y="1700213"/>
            <a:ext cx="2016125" cy="1706562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302,1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 rot="552257">
            <a:off x="4284663" y="2420938"/>
            <a:ext cx="2016125" cy="1706562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444,4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 rot="1603877">
            <a:off x="539750" y="3213100"/>
            <a:ext cx="2016125" cy="1706563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0,7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 rot="-1180574">
            <a:off x="2411413" y="4581525"/>
            <a:ext cx="2016125" cy="1706563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8,8</a:t>
            </a: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 rot="601229">
            <a:off x="6372225" y="3716338"/>
            <a:ext cx="2016125" cy="1706562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66,6</a:t>
            </a: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 rot="1603877">
            <a:off x="4859338" y="5151438"/>
            <a:ext cx="2016125" cy="1706562"/>
          </a:xfrm>
          <a:prstGeom prst="irregularSeal2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2"/>
                </a:solidFill>
                <a:latin typeface="+mn-lt"/>
              </a:rPr>
              <a:t>707,7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/>
              <a:t>Прочитайте десятичные дроби: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 rot="1003452">
            <a:off x="4787900" y="5151438"/>
            <a:ext cx="2087563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0,69</a:t>
            </a: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 rot="1603877">
            <a:off x="539750" y="3213100"/>
            <a:ext cx="2016125" cy="1706563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32,78</a:t>
            </a:r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 rot="2995961">
            <a:off x="5749926" y="1027112"/>
            <a:ext cx="2087562" cy="1706563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263,55</a:t>
            </a:r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 rot="-590759">
            <a:off x="2771775" y="1773238"/>
            <a:ext cx="2087563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43,07</a:t>
            </a:r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 rot="997332">
            <a:off x="4787900" y="2636838"/>
            <a:ext cx="2087563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0,33</a:t>
            </a:r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2843213" y="3933825"/>
            <a:ext cx="2087562" cy="1706563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0,40</a:t>
            </a:r>
          </a:p>
        </p:txBody>
      </p:sp>
      <p:sp>
        <p:nvSpPr>
          <p:cNvPr id="12303" name="AutoShape 15"/>
          <p:cNvSpPr>
            <a:spLocks noChangeArrowheads="1"/>
          </p:cNvSpPr>
          <p:nvPr/>
        </p:nvSpPr>
        <p:spPr bwMode="auto">
          <a:xfrm rot="-435366">
            <a:off x="6732588" y="3716338"/>
            <a:ext cx="2087562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0,08</a:t>
            </a:r>
          </a:p>
        </p:txBody>
      </p:sp>
      <p:sp>
        <p:nvSpPr>
          <p:cNvPr id="12304" name="AutoShape 16"/>
          <p:cNvSpPr>
            <a:spLocks noChangeArrowheads="1"/>
          </p:cNvSpPr>
          <p:nvPr/>
        </p:nvSpPr>
        <p:spPr bwMode="auto">
          <a:xfrm>
            <a:off x="684213" y="1268413"/>
            <a:ext cx="2087562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Franklin Gothic Book" pitchFamily="34" charset="0"/>
              </a:rPr>
              <a:t>4,63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5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23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/>
              <a:t>Прочитайте десятичные дроби: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684213" y="1268413"/>
            <a:ext cx="2087562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1,683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 rot="2611548">
            <a:off x="3419475" y="2276475"/>
            <a:ext cx="2735263" cy="1706563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12,992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 rot="-970499">
            <a:off x="323850" y="3141663"/>
            <a:ext cx="3082925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453,804</a:t>
            </a: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 rot="596149">
            <a:off x="5827713" y="1773238"/>
            <a:ext cx="3316287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135,007</a:t>
            </a:r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995738" y="4005263"/>
            <a:ext cx="3311525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19,093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 rot="1136696">
            <a:off x="6508750" y="5151438"/>
            <a:ext cx="2635250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0,038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2124075" y="5151438"/>
            <a:ext cx="2087563" cy="17065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Franklin Gothic Book" pitchFamily="34" charset="0"/>
              </a:rPr>
              <a:t>0,001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</TotalTime>
  <Words>230</Words>
  <Application>Microsoft Office PowerPoint</Application>
  <PresentationFormat>Экран (4:3)</PresentationFormat>
  <Paragraphs>89</Paragraphs>
  <Slides>12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Franklin Gothic Book</vt:lpstr>
      <vt:lpstr>Arial</vt:lpstr>
      <vt:lpstr>Franklin Gothic Medium</vt:lpstr>
      <vt:lpstr>Wingdings 2</vt:lpstr>
      <vt:lpstr>Calibri</vt:lpstr>
      <vt:lpstr>a_RewinderDemiSh</vt:lpstr>
      <vt:lpstr>Трек</vt:lpstr>
      <vt:lpstr>Equation</vt:lpstr>
      <vt:lpstr>Слайд 1</vt:lpstr>
      <vt:lpstr>Слайд 2</vt:lpstr>
      <vt:lpstr>Найдите соответствие:</vt:lpstr>
      <vt:lpstr>Слайд 4</vt:lpstr>
      <vt:lpstr>Слайд 5</vt:lpstr>
      <vt:lpstr>Слайд 6</vt:lpstr>
      <vt:lpstr>Прочитайте десятичные дроби:</vt:lpstr>
      <vt:lpstr>Прочитайте десятичные дроби:</vt:lpstr>
      <vt:lpstr>Прочитайте десятичные дроби:</vt:lpstr>
      <vt:lpstr>Прочитайте десятичные дроби:</vt:lpstr>
      <vt:lpstr>Запишите в виде десятичной дроби:</vt:lpstr>
      <vt:lpstr>Проверка: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Dream Admin</dc:creator>
  <cp:lastModifiedBy>Антон</cp:lastModifiedBy>
  <cp:revision>16</cp:revision>
  <dcterms:created xsi:type="dcterms:W3CDTF">2011-10-07T15:11:42Z</dcterms:created>
  <dcterms:modified xsi:type="dcterms:W3CDTF">2015-04-09T11:14:43Z</dcterms:modified>
</cp:coreProperties>
</file>