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0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307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76400"/>
            <a:ext cx="7772400" cy="1828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7172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173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11E039A-7C78-4DB1-B2FD-048E6927565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1B3C33-26F0-43A8-AF5B-C5B59629140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381000"/>
            <a:ext cx="2057400" cy="5715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019800" cy="57150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936ED3-E7B0-4DE6-959C-923300A33E3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365743-A3EF-41C4-926A-D37E6358525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C9C85E-3A63-4F19-BE6D-92CEFE70C4E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40386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3DDE2F-414F-4CC4-86D8-B746B5E59D9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62967E-7853-44BE-AAFB-B2A2907612F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06F529-0965-4FA0-ADAC-7AC3879882C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3DE518-8774-49BB-9AC7-FBD7E8881FA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B47D9A-0B7B-4B63-8802-8E65A63AC0D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35A71E-89A5-43E2-8D73-8899DF9692B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81000"/>
            <a:ext cx="8229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981200"/>
            <a:ext cx="82296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endParaRPr lang="ru-RU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defRPr>
            </a:lvl1pPr>
          </a:lstStyle>
          <a:p>
            <a:fld id="{D0F64BB4-26FF-4512-927D-62A43A9E8510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4000"/>
              <a:t>Решение  задач  на кодирование  графической  информации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/>
              <a:t>Подготовка  к  ЕГЭ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960438"/>
          </a:xfrm>
        </p:spPr>
        <p:txBody>
          <a:bodyPr/>
          <a:lstStyle/>
          <a:p>
            <a:r>
              <a:rPr lang="ru-RU"/>
              <a:t>Решете  самостоятельно: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03350" y="1484313"/>
            <a:ext cx="7283450" cy="496887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/>
              <a:t>	В  процессе  преобразования  растрового  графического  файла  количество  цветов  уменьшилось  с  512  до  8.  Во  сколько  раз  уменьшился  информационный  объём  файла?</a:t>
            </a:r>
          </a:p>
          <a:p>
            <a:pPr>
              <a:buFont typeface="Wingdings" pitchFamily="2" charset="2"/>
              <a:buNone/>
            </a:pPr>
            <a:endParaRPr lang="ru-RU"/>
          </a:p>
          <a:p>
            <a:pPr>
              <a:buFont typeface="Wingdings" pitchFamily="2" charset="2"/>
              <a:buNone/>
            </a:pPr>
            <a:r>
              <a:rPr lang="ru-RU" b="1">
                <a:solidFill>
                  <a:srgbClr val="FF3300"/>
                </a:solidFill>
              </a:rPr>
              <a:t>1) 5		2) 2		3) 3		4) 4</a:t>
            </a:r>
          </a:p>
        </p:txBody>
      </p:sp>
      <p:sp>
        <p:nvSpPr>
          <p:cNvPr id="18436" name="Oval 4"/>
          <p:cNvSpPr>
            <a:spLocks noChangeArrowheads="1"/>
          </p:cNvSpPr>
          <p:nvPr/>
        </p:nvSpPr>
        <p:spPr bwMode="auto">
          <a:xfrm>
            <a:off x="395288" y="1412875"/>
            <a:ext cx="914400" cy="9144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/>
              <a:t>8.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960438"/>
          </a:xfrm>
        </p:spPr>
        <p:txBody>
          <a:bodyPr/>
          <a:lstStyle/>
          <a:p>
            <a:r>
              <a:rPr lang="ru-RU"/>
              <a:t>Решете  самостоятельно: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03350" y="1484313"/>
            <a:ext cx="7283450" cy="496887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/>
              <a:t>	В  процессе  преобразования  растрового  графического  файла  количество  цветов  уменьшилось  с  256  до  16.  Во  сколько  раз  уменьшился  информационный  объём  файла?</a:t>
            </a:r>
          </a:p>
          <a:p>
            <a:pPr>
              <a:buFont typeface="Wingdings" pitchFamily="2" charset="2"/>
              <a:buNone/>
            </a:pPr>
            <a:endParaRPr lang="ru-RU"/>
          </a:p>
          <a:p>
            <a:pPr>
              <a:buFont typeface="Wingdings" pitchFamily="2" charset="2"/>
              <a:buNone/>
            </a:pPr>
            <a:r>
              <a:rPr lang="ru-RU" b="1">
                <a:solidFill>
                  <a:srgbClr val="FF3300"/>
                </a:solidFill>
              </a:rPr>
              <a:t>1) 2		2) 4		3) 8		4) 64</a:t>
            </a:r>
          </a:p>
        </p:txBody>
      </p:sp>
      <p:sp>
        <p:nvSpPr>
          <p:cNvPr id="19460" name="Oval 4"/>
          <p:cNvSpPr>
            <a:spLocks noChangeArrowheads="1"/>
          </p:cNvSpPr>
          <p:nvPr/>
        </p:nvSpPr>
        <p:spPr bwMode="auto">
          <a:xfrm>
            <a:off x="395288" y="1412875"/>
            <a:ext cx="914400" cy="9144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/>
              <a:t>9.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960438"/>
          </a:xfrm>
        </p:spPr>
        <p:txBody>
          <a:bodyPr/>
          <a:lstStyle/>
          <a:p>
            <a:r>
              <a:rPr lang="ru-RU"/>
              <a:t>Решете  самостоятельно: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03350" y="1484313"/>
            <a:ext cx="7283450" cy="4968875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/>
              <a:t>	После  преобразования  растрового  256-цветного  графического  файла  в  чёрно-белый  формат (2 цвета)  его  размер  уменьшился  на  70 байт.  Каков  был  размер  исходного  файла?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ru-RU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b="1">
                <a:solidFill>
                  <a:srgbClr val="FF3300"/>
                </a:solidFill>
              </a:rPr>
              <a:t>		1) 70 байт		2) 640 бит	3) 80 бит		4) 560 бит</a:t>
            </a:r>
          </a:p>
        </p:txBody>
      </p:sp>
      <p:sp>
        <p:nvSpPr>
          <p:cNvPr id="20484" name="Oval 4"/>
          <p:cNvSpPr>
            <a:spLocks noChangeArrowheads="1"/>
          </p:cNvSpPr>
          <p:nvPr/>
        </p:nvSpPr>
        <p:spPr bwMode="auto">
          <a:xfrm>
            <a:off x="395288" y="1412875"/>
            <a:ext cx="914400" cy="9144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/>
              <a:t>10.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960438"/>
          </a:xfrm>
        </p:spPr>
        <p:txBody>
          <a:bodyPr/>
          <a:lstStyle/>
          <a:p>
            <a:r>
              <a:rPr lang="ru-RU"/>
              <a:t>Ответы: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84313"/>
            <a:ext cx="8229600" cy="4968875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/>
              <a:t>			</a:t>
            </a:r>
            <a:r>
              <a:rPr lang="ru-RU" b="1">
                <a:solidFill>
                  <a:srgbClr val="FF3300"/>
                </a:solidFill>
              </a:rPr>
              <a:t>2.  Ответ:  9,8 Кбайт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b="1">
                <a:solidFill>
                  <a:srgbClr val="FF3300"/>
                </a:solidFill>
              </a:rPr>
              <a:t>			3.  Ответ:  в  2  раза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b="1">
                <a:solidFill>
                  <a:srgbClr val="FF3300"/>
                </a:solidFill>
              </a:rPr>
              <a:t>			4.  Ответ: 3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b="1">
                <a:solidFill>
                  <a:srgbClr val="FF3300"/>
                </a:solidFill>
              </a:rPr>
              <a:t>			5.  Ответ:  4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b="1">
                <a:solidFill>
                  <a:srgbClr val="FF3300"/>
                </a:solidFill>
              </a:rPr>
              <a:t>			6.  Ответ:  2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b="1">
                <a:solidFill>
                  <a:srgbClr val="FF3300"/>
                </a:solidFill>
              </a:rPr>
              <a:t>			7.  Ответ:  1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b="1">
                <a:solidFill>
                  <a:srgbClr val="FF3300"/>
                </a:solidFill>
              </a:rPr>
              <a:t>			8.  Ответ:  3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b="1">
                <a:solidFill>
                  <a:srgbClr val="FF3300"/>
                </a:solidFill>
              </a:rPr>
              <a:t>			9.  Ответ:  1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b="1">
                <a:solidFill>
                  <a:srgbClr val="FF3300"/>
                </a:solidFill>
              </a:rPr>
              <a:t>			10.  Ответ: 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122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122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2" dur="2000"/>
                                        <p:tgtEl>
                                          <p:spTgt spid="122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1229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1229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1229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2" dur="2000"/>
                                        <p:tgtEl>
                                          <p:spTgt spid="1229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Задача: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ru-RU"/>
              <a:t>	Определите  информационный  объём  растрового  изображения  размером  1024 * 768  пикселей, состоящего  из  64  цветов.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960438"/>
          </a:xfrm>
        </p:spPr>
        <p:txBody>
          <a:bodyPr/>
          <a:lstStyle/>
          <a:p>
            <a:r>
              <a:rPr lang="ru-RU"/>
              <a:t>Решение: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484313"/>
            <a:ext cx="8229600" cy="496887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800" dirty="0"/>
              <a:t>	Находим количество точек  (пикселей)</a:t>
            </a:r>
          </a:p>
          <a:p>
            <a:pPr>
              <a:buFont typeface="Wingdings" pitchFamily="2" charset="2"/>
              <a:buNone/>
            </a:pPr>
            <a:r>
              <a:rPr lang="ru-RU" sz="2800" dirty="0"/>
              <a:t>К = 1024 * 768 = 786 432.</a:t>
            </a:r>
          </a:p>
          <a:p>
            <a:pPr>
              <a:buFont typeface="Wingdings" pitchFamily="2" charset="2"/>
              <a:buNone/>
            </a:pPr>
            <a:r>
              <a:rPr lang="ru-RU" sz="2800" dirty="0"/>
              <a:t>Находим  глубину  цвета  по  формуле</a:t>
            </a:r>
            <a:r>
              <a:rPr lang="ru-RU" sz="2800" dirty="0" smtClean="0"/>
              <a:t>:  </a:t>
            </a:r>
            <a:endParaRPr lang="ru-RU" sz="2800" dirty="0"/>
          </a:p>
          <a:p>
            <a:pPr>
              <a:buFont typeface="Wingdings" pitchFamily="2" charset="2"/>
              <a:buNone/>
            </a:pPr>
            <a:r>
              <a:rPr lang="en-US" sz="2800" dirty="0"/>
              <a:t>64 = 2</a:t>
            </a:r>
            <a:r>
              <a:rPr lang="en-US" sz="2800" baseline="30000" dirty="0"/>
              <a:t>i</a:t>
            </a:r>
            <a:r>
              <a:rPr lang="ru-RU" sz="2800" dirty="0"/>
              <a:t>,  глубина  цвета  </a:t>
            </a:r>
            <a:r>
              <a:rPr lang="en-US" sz="2800" dirty="0" err="1" smtClean="0"/>
              <a:t>i</a:t>
            </a:r>
            <a:r>
              <a:rPr lang="en-US" sz="2800" dirty="0" smtClean="0"/>
              <a:t> </a:t>
            </a:r>
            <a:r>
              <a:rPr lang="en-US" sz="2800" dirty="0"/>
              <a:t>= </a:t>
            </a:r>
            <a:r>
              <a:rPr lang="ru-RU" sz="2800" dirty="0" smtClean="0"/>
              <a:t>6 </a:t>
            </a:r>
            <a:r>
              <a:rPr lang="ru-RU" sz="2800" dirty="0"/>
              <a:t>бит.</a:t>
            </a:r>
          </a:p>
          <a:p>
            <a:pPr>
              <a:buFont typeface="Wingdings" pitchFamily="2" charset="2"/>
              <a:buNone/>
            </a:pPr>
            <a:r>
              <a:rPr lang="en-US" sz="2800" dirty="0" smtClean="0"/>
              <a:t>I= </a:t>
            </a:r>
            <a:r>
              <a:rPr lang="en-US" sz="2800" dirty="0" err="1" smtClean="0"/>
              <a:t>i</a:t>
            </a:r>
            <a:r>
              <a:rPr lang="en-US" sz="2800" dirty="0" smtClean="0"/>
              <a:t> </a:t>
            </a:r>
            <a:r>
              <a:rPr lang="en-US" sz="2800" dirty="0"/>
              <a:t>* K</a:t>
            </a:r>
            <a:r>
              <a:rPr lang="ru-RU" sz="2800" dirty="0"/>
              <a:t>,  </a:t>
            </a:r>
            <a:endParaRPr lang="en-US" sz="2800" dirty="0"/>
          </a:p>
          <a:p>
            <a:pPr>
              <a:buFont typeface="Wingdings" pitchFamily="2" charset="2"/>
              <a:buNone/>
            </a:pPr>
            <a:r>
              <a:rPr lang="ru-RU" sz="2800" dirty="0"/>
              <a:t>Переведём  в  более  крупные единицы  измерения  количества информации</a:t>
            </a:r>
            <a:r>
              <a:rPr lang="ru-RU" sz="2800" dirty="0" smtClean="0"/>
              <a:t>:</a:t>
            </a:r>
            <a:endParaRPr lang="ru-RU" sz="2800" dirty="0"/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236296" y="2564904"/>
            <a:ext cx="1080120" cy="432941"/>
          </a:xfrm>
          <a:prstGeom prst="rect">
            <a:avLst/>
          </a:prstGeom>
          <a:noFill/>
        </p:spPr>
      </p:pic>
      <p:sp>
        <p:nvSpPr>
          <p:cNvPr id="11267" name="Rectangle 3"/>
          <p:cNvSpPr>
            <a:spLocks noChangeArrowheads="1"/>
          </p:cNvSpPr>
          <p:nvPr/>
        </p:nvSpPr>
        <p:spPr bwMode="auto">
          <a:xfrm>
            <a:off x="0" y="746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640" y="5085184"/>
            <a:ext cx="2088232" cy="864096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779912" y="5085184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cxnSp>
        <p:nvCxnSpPr>
          <p:cNvPr id="11" name="Прямая соединительная линия 10"/>
          <p:cNvCxnSpPr>
            <a:endCxn id="11268" idx="0"/>
          </p:cNvCxnSpPr>
          <p:nvPr/>
        </p:nvCxnSpPr>
        <p:spPr>
          <a:xfrm flipV="1">
            <a:off x="1763688" y="5085184"/>
            <a:ext cx="612068" cy="360040"/>
          </a:xfrm>
          <a:prstGeom prst="line">
            <a:avLst/>
          </a:prstGeom>
          <a:ln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2555776" y="5517232"/>
            <a:ext cx="360040" cy="28803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2555776" y="5085184"/>
            <a:ext cx="504056" cy="28803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1979712" y="5589240"/>
            <a:ext cx="360040" cy="216024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3491880" y="5301208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</a:rPr>
              <a:t>= 96*6 = 576 </a:t>
            </a:r>
            <a:r>
              <a:rPr lang="ru-RU" b="1" dirty="0" smtClean="0">
                <a:solidFill>
                  <a:srgbClr val="000000"/>
                </a:solidFill>
              </a:rPr>
              <a:t>Кбайт</a:t>
            </a:r>
            <a:endParaRPr lang="ru-RU" b="1" dirty="0">
              <a:solidFill>
                <a:srgbClr val="00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827584" y="6093296"/>
            <a:ext cx="48965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Ответ: 576 Кбайт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20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9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2000"/>
                                        <p:tgtEl>
                                          <p:spTgt spid="92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2000"/>
                                        <p:tgtEl>
                                          <p:spTgt spid="92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92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960438"/>
          </a:xfrm>
        </p:spPr>
        <p:txBody>
          <a:bodyPr/>
          <a:lstStyle/>
          <a:p>
            <a:r>
              <a:rPr lang="ru-RU"/>
              <a:t>Решете  самостоятельно: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03350" y="1484313"/>
            <a:ext cx="7283450" cy="496887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/>
              <a:t>	Цветное  с  палитрой  из  256  цветов  растровое  изображение  имеет  размер  100 * 100  точек.  Какой  информационный  объём  имеет  изображение?</a:t>
            </a:r>
            <a:endParaRPr lang="ru-RU" b="1">
              <a:solidFill>
                <a:srgbClr val="FF3300"/>
              </a:solidFill>
            </a:endParaRPr>
          </a:p>
        </p:txBody>
      </p:sp>
      <p:sp>
        <p:nvSpPr>
          <p:cNvPr id="10246" name="Oval 6"/>
          <p:cNvSpPr>
            <a:spLocks noChangeArrowheads="1"/>
          </p:cNvSpPr>
          <p:nvPr/>
        </p:nvSpPr>
        <p:spPr bwMode="auto">
          <a:xfrm>
            <a:off x="395288" y="1412875"/>
            <a:ext cx="914400" cy="9144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/>
              <a:t>2.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960438"/>
          </a:xfrm>
        </p:spPr>
        <p:txBody>
          <a:bodyPr/>
          <a:lstStyle/>
          <a:p>
            <a:r>
              <a:rPr lang="ru-RU"/>
              <a:t>Решете  самостоятельно: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03350" y="1484313"/>
            <a:ext cx="7283450" cy="496887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/>
              <a:t>	В  процессе  преобразования  растрового  графического  изображения  количество  цветов  увеличилось  с  16  до  256.  Во  сколько  раз  увеличился  его  информационный  объём?</a:t>
            </a:r>
            <a:endParaRPr lang="ru-RU" b="1">
              <a:solidFill>
                <a:srgbClr val="FF3300"/>
              </a:solidFill>
            </a:endParaRPr>
          </a:p>
        </p:txBody>
      </p:sp>
      <p:sp>
        <p:nvSpPr>
          <p:cNvPr id="13316" name="Oval 4"/>
          <p:cNvSpPr>
            <a:spLocks noChangeArrowheads="1"/>
          </p:cNvSpPr>
          <p:nvPr/>
        </p:nvSpPr>
        <p:spPr bwMode="auto">
          <a:xfrm>
            <a:off x="395288" y="1412875"/>
            <a:ext cx="914400" cy="9144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/>
              <a:t>3.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960438"/>
          </a:xfrm>
        </p:spPr>
        <p:txBody>
          <a:bodyPr/>
          <a:lstStyle/>
          <a:p>
            <a:r>
              <a:rPr lang="ru-RU"/>
              <a:t>Решете  самостоятельно: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03350" y="1484313"/>
            <a:ext cx="7283450" cy="496887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/>
              <a:t>	Для  хранения  растрового  изображения  размером  64 * 64  пикселя  отвели  512  байт  памяти.  Каково  максимально  возможное  число  цветов  в  палитре  изображения?</a:t>
            </a:r>
          </a:p>
          <a:p>
            <a:pPr>
              <a:buFont typeface="Wingdings" pitchFamily="2" charset="2"/>
              <a:buNone/>
            </a:pPr>
            <a:endParaRPr lang="ru-RU"/>
          </a:p>
          <a:p>
            <a:pPr>
              <a:buFont typeface="Wingdings" pitchFamily="2" charset="2"/>
              <a:buNone/>
            </a:pPr>
            <a:r>
              <a:rPr lang="ru-RU"/>
              <a:t>	</a:t>
            </a:r>
            <a:r>
              <a:rPr lang="ru-RU" b="1">
                <a:solidFill>
                  <a:srgbClr val="FF3300"/>
                </a:solidFill>
              </a:rPr>
              <a:t>1) 16	2) 2		3) 256	4) 1024</a:t>
            </a:r>
          </a:p>
        </p:txBody>
      </p:sp>
      <p:sp>
        <p:nvSpPr>
          <p:cNvPr id="14340" name="Oval 4"/>
          <p:cNvSpPr>
            <a:spLocks noChangeArrowheads="1"/>
          </p:cNvSpPr>
          <p:nvPr/>
        </p:nvSpPr>
        <p:spPr bwMode="auto">
          <a:xfrm>
            <a:off x="395288" y="1412875"/>
            <a:ext cx="914400" cy="9144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/>
              <a:t>4.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960438"/>
          </a:xfrm>
        </p:spPr>
        <p:txBody>
          <a:bodyPr/>
          <a:lstStyle/>
          <a:p>
            <a:r>
              <a:rPr lang="ru-RU"/>
              <a:t>Решете  самостоятельно: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03350" y="1484313"/>
            <a:ext cx="7283450" cy="496887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/>
              <a:t>	Для  хранения  растрового  изображения  размером  128 * 128  пикселя  отвели  4  Кб  памяти.  Каково  максимально  возможное  число  цветов  в  палитре  изображения?</a:t>
            </a:r>
          </a:p>
          <a:p>
            <a:pPr>
              <a:buFont typeface="Wingdings" pitchFamily="2" charset="2"/>
              <a:buNone/>
            </a:pPr>
            <a:endParaRPr lang="ru-RU"/>
          </a:p>
          <a:p>
            <a:pPr>
              <a:buFont typeface="Wingdings" pitchFamily="2" charset="2"/>
              <a:buNone/>
            </a:pPr>
            <a:r>
              <a:rPr lang="ru-RU" b="1">
                <a:solidFill>
                  <a:srgbClr val="FF3300"/>
                </a:solidFill>
              </a:rPr>
              <a:t>1) 8		2) 2		3) 16	4) 4</a:t>
            </a:r>
          </a:p>
        </p:txBody>
      </p:sp>
      <p:sp>
        <p:nvSpPr>
          <p:cNvPr id="15364" name="Oval 4"/>
          <p:cNvSpPr>
            <a:spLocks noChangeArrowheads="1"/>
          </p:cNvSpPr>
          <p:nvPr/>
        </p:nvSpPr>
        <p:spPr bwMode="auto">
          <a:xfrm>
            <a:off x="395288" y="1412875"/>
            <a:ext cx="914400" cy="9144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/>
              <a:t>5.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960438"/>
          </a:xfrm>
        </p:spPr>
        <p:txBody>
          <a:bodyPr/>
          <a:lstStyle/>
          <a:p>
            <a:r>
              <a:rPr lang="ru-RU"/>
              <a:t>Решете  самостоятельно: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03350" y="1484313"/>
            <a:ext cx="7283450" cy="496887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/>
              <a:t>	В  процессе  преобразования  растрового  графического  файла  количество  цветов  уменьшилось  с  1024  до  32.  Во  сколько  раз  уменьшился  информационный  объём  файла?</a:t>
            </a:r>
          </a:p>
          <a:p>
            <a:pPr>
              <a:buFont typeface="Wingdings" pitchFamily="2" charset="2"/>
              <a:buNone/>
            </a:pPr>
            <a:endParaRPr lang="ru-RU"/>
          </a:p>
          <a:p>
            <a:pPr>
              <a:buFont typeface="Wingdings" pitchFamily="2" charset="2"/>
              <a:buNone/>
            </a:pPr>
            <a:r>
              <a:rPr lang="ru-RU" b="1">
                <a:solidFill>
                  <a:srgbClr val="FF3300"/>
                </a:solidFill>
              </a:rPr>
              <a:t>1) 5		2) 2		3) 3		4) 4</a:t>
            </a:r>
          </a:p>
        </p:txBody>
      </p:sp>
      <p:sp>
        <p:nvSpPr>
          <p:cNvPr id="16388" name="Oval 4"/>
          <p:cNvSpPr>
            <a:spLocks noChangeArrowheads="1"/>
          </p:cNvSpPr>
          <p:nvPr/>
        </p:nvSpPr>
        <p:spPr bwMode="auto">
          <a:xfrm>
            <a:off x="395288" y="1412875"/>
            <a:ext cx="914400" cy="9144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/>
              <a:t>6.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81000"/>
            <a:ext cx="8229600" cy="960438"/>
          </a:xfrm>
        </p:spPr>
        <p:txBody>
          <a:bodyPr/>
          <a:lstStyle/>
          <a:p>
            <a:r>
              <a:rPr lang="ru-RU"/>
              <a:t>Решете  самостоятельно: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03350" y="1484313"/>
            <a:ext cx="7283450" cy="496887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/>
              <a:t>	Для  хранения  растрового  изображения  размером  1024 * 512  пикселей  отвели  256  Кб  памяти.  Каково  максимально  возможное  число  цветов  в  палитре  изображения?</a:t>
            </a:r>
          </a:p>
          <a:p>
            <a:pPr>
              <a:buFont typeface="Wingdings" pitchFamily="2" charset="2"/>
              <a:buNone/>
            </a:pPr>
            <a:endParaRPr lang="ru-RU"/>
          </a:p>
          <a:p>
            <a:pPr>
              <a:buFont typeface="Wingdings" pitchFamily="2" charset="2"/>
              <a:buNone/>
            </a:pPr>
            <a:r>
              <a:rPr lang="ru-RU" b="1">
                <a:solidFill>
                  <a:srgbClr val="FF3300"/>
                </a:solidFill>
              </a:rPr>
              <a:t>		1) 16		2) 64			3) 32		4) 4128</a:t>
            </a:r>
          </a:p>
        </p:txBody>
      </p:sp>
      <p:sp>
        <p:nvSpPr>
          <p:cNvPr id="17412" name="Oval 4"/>
          <p:cNvSpPr>
            <a:spLocks noChangeArrowheads="1"/>
          </p:cNvSpPr>
          <p:nvPr/>
        </p:nvSpPr>
        <p:spPr bwMode="auto">
          <a:xfrm>
            <a:off x="395288" y="1412875"/>
            <a:ext cx="914400" cy="914400"/>
          </a:xfrm>
          <a:prstGeom prst="ellipse">
            <a:avLst/>
          </a:prstGeom>
          <a:solidFill>
            <a:schemeClr val="bg2"/>
          </a:solidFill>
          <a:ln w="9525">
            <a:solidFill>
              <a:schemeClr val="bg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800" b="1"/>
              <a:t>7.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кстура">
  <a:themeElements>
    <a:clrScheme name="Текстура 5">
      <a:dk1>
        <a:srgbClr val="003366"/>
      </a:dk1>
      <a:lt1>
        <a:srgbClr val="FFFFFF"/>
      </a:lt1>
      <a:dk2>
        <a:srgbClr val="2B5481"/>
      </a:dk2>
      <a:lt2>
        <a:srgbClr val="E5FFFF"/>
      </a:lt2>
      <a:accent1>
        <a:srgbClr val="009999"/>
      </a:accent1>
      <a:accent2>
        <a:srgbClr val="336699"/>
      </a:accent2>
      <a:accent3>
        <a:srgbClr val="ACB3C1"/>
      </a:accent3>
      <a:accent4>
        <a:srgbClr val="DADADA"/>
      </a:accent4>
      <a:accent5>
        <a:srgbClr val="AACACA"/>
      </a:accent5>
      <a:accent6>
        <a:srgbClr val="2D5C8A"/>
      </a:accent6>
      <a:hlink>
        <a:srgbClr val="00CCFF"/>
      </a:hlink>
      <a:folHlink>
        <a:srgbClr val="FFCC00"/>
      </a:folHlink>
    </a:clrScheme>
    <a:fontScheme name="Текстура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кстура 1">
        <a:dk1>
          <a:srgbClr val="660000"/>
        </a:dk1>
        <a:lt1>
          <a:srgbClr val="FFFFFF"/>
        </a:lt1>
        <a:dk2>
          <a:srgbClr val="800000"/>
        </a:dk2>
        <a:lt2>
          <a:srgbClr val="FFFFCC"/>
        </a:lt2>
        <a:accent1>
          <a:srgbClr val="BE7960"/>
        </a:accent1>
        <a:accent2>
          <a:srgbClr val="CC6600"/>
        </a:accent2>
        <a:accent3>
          <a:srgbClr val="C0AAAA"/>
        </a:accent3>
        <a:accent4>
          <a:srgbClr val="DADADA"/>
        </a:accent4>
        <a:accent5>
          <a:srgbClr val="DBBEB6"/>
        </a:accent5>
        <a:accent6>
          <a:srgbClr val="B95C00"/>
        </a:accent6>
        <a:hlink>
          <a:srgbClr val="FFCC66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2">
        <a:dk1>
          <a:srgbClr val="003300"/>
        </a:dk1>
        <a:lt1>
          <a:srgbClr val="FFFFFF"/>
        </a:lt1>
        <a:dk2>
          <a:srgbClr val="4D6A2A"/>
        </a:dk2>
        <a:lt2>
          <a:srgbClr val="CCFF99"/>
        </a:lt2>
        <a:accent1>
          <a:srgbClr val="33CC33"/>
        </a:accent1>
        <a:accent2>
          <a:srgbClr val="46562A"/>
        </a:accent2>
        <a:accent3>
          <a:srgbClr val="B2B9AC"/>
        </a:accent3>
        <a:accent4>
          <a:srgbClr val="DADADA"/>
        </a:accent4>
        <a:accent5>
          <a:srgbClr val="ADE2AD"/>
        </a:accent5>
        <a:accent6>
          <a:srgbClr val="3F4D25"/>
        </a:accent6>
        <a:hlink>
          <a:srgbClr val="0099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3">
        <a:dk1>
          <a:srgbClr val="4E4E74"/>
        </a:dk1>
        <a:lt1>
          <a:srgbClr val="FFFFFF"/>
        </a:lt1>
        <a:dk2>
          <a:srgbClr val="666699"/>
        </a:dk2>
        <a:lt2>
          <a:srgbClr val="FFFFCC"/>
        </a:lt2>
        <a:accent1>
          <a:srgbClr val="5E5884"/>
        </a:accent1>
        <a:accent2>
          <a:srgbClr val="8AB29D"/>
        </a:accent2>
        <a:accent3>
          <a:srgbClr val="B8B8CA"/>
        </a:accent3>
        <a:accent4>
          <a:srgbClr val="DADADA"/>
        </a:accent4>
        <a:accent5>
          <a:srgbClr val="B6B4C2"/>
        </a:accent5>
        <a:accent6>
          <a:srgbClr val="7DA18E"/>
        </a:accent6>
        <a:hlink>
          <a:srgbClr val="FFFF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4">
        <a:dk1>
          <a:srgbClr val="004E4C"/>
        </a:dk1>
        <a:lt1>
          <a:srgbClr val="FFFFFF"/>
        </a:lt1>
        <a:dk2>
          <a:srgbClr val="006666"/>
        </a:dk2>
        <a:lt2>
          <a:srgbClr val="FFFFCC"/>
        </a:lt2>
        <a:accent1>
          <a:srgbClr val="FFCC00"/>
        </a:accent1>
        <a:accent2>
          <a:srgbClr val="00B0AC"/>
        </a:accent2>
        <a:accent3>
          <a:srgbClr val="AAB8B8"/>
        </a:accent3>
        <a:accent4>
          <a:srgbClr val="DADADA"/>
        </a:accent4>
        <a:accent5>
          <a:srgbClr val="FFE2AA"/>
        </a:accent5>
        <a:accent6>
          <a:srgbClr val="009F9B"/>
        </a:accent6>
        <a:hlink>
          <a:srgbClr val="BA7C3E"/>
        </a:hlink>
        <a:folHlink>
          <a:srgbClr val="724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5">
        <a:dk1>
          <a:srgbClr val="003366"/>
        </a:dk1>
        <a:lt1>
          <a:srgbClr val="FFFFFF"/>
        </a:lt1>
        <a:dk2>
          <a:srgbClr val="2B5481"/>
        </a:dk2>
        <a:lt2>
          <a:srgbClr val="E5FFFF"/>
        </a:lt2>
        <a:accent1>
          <a:srgbClr val="009999"/>
        </a:accent1>
        <a:accent2>
          <a:srgbClr val="336699"/>
        </a:accent2>
        <a:accent3>
          <a:srgbClr val="ACB3C1"/>
        </a:accent3>
        <a:accent4>
          <a:srgbClr val="DADADA"/>
        </a:accent4>
        <a:accent5>
          <a:srgbClr val="AACACA"/>
        </a:accent5>
        <a:accent6>
          <a:srgbClr val="2D5C8A"/>
        </a:accent6>
        <a:hlink>
          <a:srgbClr val="00CCFF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6">
        <a:dk1>
          <a:srgbClr val="080808"/>
        </a:dk1>
        <a:lt1>
          <a:srgbClr val="FFFFFF"/>
        </a:lt1>
        <a:dk2>
          <a:srgbClr val="4D4D4D"/>
        </a:dk2>
        <a:lt2>
          <a:srgbClr val="FFFFFF"/>
        </a:lt2>
        <a:accent1>
          <a:srgbClr val="666699"/>
        </a:accent1>
        <a:accent2>
          <a:srgbClr val="3366CC"/>
        </a:accent2>
        <a:accent3>
          <a:srgbClr val="B2B2B2"/>
        </a:accent3>
        <a:accent4>
          <a:srgbClr val="DADADA"/>
        </a:accent4>
        <a:accent5>
          <a:srgbClr val="B8B8CA"/>
        </a:accent5>
        <a:accent6>
          <a:srgbClr val="2D5CB9"/>
        </a:accent6>
        <a:hlink>
          <a:srgbClr val="00CC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кстура 7">
        <a:dk1>
          <a:srgbClr val="000000"/>
        </a:dk1>
        <a:lt1>
          <a:srgbClr val="DBDAC2"/>
        </a:lt1>
        <a:dk2>
          <a:srgbClr val="827F4C"/>
        </a:dk2>
        <a:lt2>
          <a:srgbClr val="C0BC94"/>
        </a:lt2>
        <a:accent1>
          <a:srgbClr val="AAA578"/>
        </a:accent1>
        <a:accent2>
          <a:srgbClr val="A2A4AC"/>
        </a:accent2>
        <a:accent3>
          <a:srgbClr val="EAEADD"/>
        </a:accent3>
        <a:accent4>
          <a:srgbClr val="000000"/>
        </a:accent4>
        <a:accent5>
          <a:srgbClr val="D2CFBE"/>
        </a:accent5>
        <a:accent6>
          <a:srgbClr val="92949B"/>
        </a:accent6>
        <a:hlink>
          <a:srgbClr val="5B8800"/>
        </a:hlink>
        <a:folHlink>
          <a:srgbClr val="68653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кстура 8">
        <a:dk1>
          <a:srgbClr val="000000"/>
        </a:dk1>
        <a:lt1>
          <a:srgbClr val="DCE8F4"/>
        </a:lt1>
        <a:dk2>
          <a:srgbClr val="7B9CB5"/>
        </a:dk2>
        <a:lt2>
          <a:srgbClr val="969696"/>
        </a:lt2>
        <a:accent1>
          <a:srgbClr val="FFFFFF"/>
        </a:accent1>
        <a:accent2>
          <a:srgbClr val="00BAB6"/>
        </a:accent2>
        <a:accent3>
          <a:srgbClr val="EBF2F8"/>
        </a:accent3>
        <a:accent4>
          <a:srgbClr val="000000"/>
        </a:accent4>
        <a:accent5>
          <a:srgbClr val="FFFFFF"/>
        </a:accent5>
        <a:accent6>
          <a:srgbClr val="00A8A5"/>
        </a:accent6>
        <a:hlink>
          <a:srgbClr val="8A8AD8"/>
        </a:hlink>
        <a:folHlink>
          <a:srgbClr val="24249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Textured</Template>
  <TotalTime>53</TotalTime>
  <Words>69</Words>
  <Application>Microsoft Office PowerPoint</Application>
  <PresentationFormat>Экран (4:3)</PresentationFormat>
  <Paragraphs>64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Текстура</vt:lpstr>
      <vt:lpstr>Решение  задач  на кодирование  графической  информации</vt:lpstr>
      <vt:lpstr>Задача:</vt:lpstr>
      <vt:lpstr>Решение:</vt:lpstr>
      <vt:lpstr>Решете  самостоятельно:</vt:lpstr>
      <vt:lpstr>Решете  самостоятельно:</vt:lpstr>
      <vt:lpstr>Решете  самостоятельно:</vt:lpstr>
      <vt:lpstr>Решете  самостоятельно:</vt:lpstr>
      <vt:lpstr>Решете  самостоятельно:</vt:lpstr>
      <vt:lpstr>Решете  самостоятельно:</vt:lpstr>
      <vt:lpstr>Решете  самостоятельно:</vt:lpstr>
      <vt:lpstr>Решете  самостоятельно:</vt:lpstr>
      <vt:lpstr>Решете  самостоятельно:</vt:lpstr>
      <vt:lpstr>Ответы:</vt:lpstr>
    </vt:vector>
  </TitlesOfParts>
  <Company>домашний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Решение  задач  на кодирование  графической  информации</dc:title>
  <dc:creator>Наталья</dc:creator>
  <cp:lastModifiedBy>User</cp:lastModifiedBy>
  <cp:revision>24</cp:revision>
  <dcterms:created xsi:type="dcterms:W3CDTF">2011-09-25T17:38:12Z</dcterms:created>
  <dcterms:modified xsi:type="dcterms:W3CDTF">2012-11-06T07:00:24Z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TAG2">
    <vt:lpwstr>00080052010000000000010250300207f7000400038000</vt:lpwstr>
  </property>
</Properties>
</file>