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1"/>
  </p:sldMasterIdLst>
  <p:sldIdLst>
    <p:sldId id="256" r:id="rId2"/>
    <p:sldId id="257" r:id="rId3"/>
    <p:sldId id="260" r:id="rId4"/>
    <p:sldId id="264" r:id="rId5"/>
    <p:sldId id="263" r:id="rId6"/>
    <p:sldId id="262" r:id="rId7"/>
    <p:sldId id="261" r:id="rId8"/>
    <p:sldId id="269" r:id="rId9"/>
    <p:sldId id="265" r:id="rId10"/>
    <p:sldId id="267" r:id="rId11"/>
    <p:sldId id="266" r:id="rId12"/>
    <p:sldId id="271" r:id="rId13"/>
    <p:sldId id="273" r:id="rId14"/>
    <p:sldId id="268" r:id="rId15"/>
    <p:sldId id="277" r:id="rId16"/>
    <p:sldId id="275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9900"/>
    <a:srgbClr val="FFFF00"/>
    <a:srgbClr val="FF0066"/>
    <a:srgbClr val="000000"/>
    <a:srgbClr val="FF66FF"/>
    <a:srgbClr val="FF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2" autoAdjust="0"/>
    <p:restoredTop sz="94660"/>
  </p:normalViewPr>
  <p:slideViewPr>
    <p:cSldViewPr snapToGrid="0">
      <p:cViewPr varScale="1">
        <p:scale>
          <a:sx n="63" d="100"/>
          <a:sy n="63" d="100"/>
        </p:scale>
        <p:origin x="7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5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799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7" y="2164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8" y="974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2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2" y="1324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8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567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35568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6328FA-0DB5-4A4C-8410-AB20202059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5261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D1108-1364-4297-98AA-2729875C82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2814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4CE97-6B3D-499B-9C7C-C6F693AAEC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1855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FF504-D85D-4C49-A2DB-04EF06A385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0085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07DE97-1504-4089-9483-4705A177A2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54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8B7F5-EC4B-47C8-B2FE-F3EB056F3C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9308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BA83C-5DDF-4D0E-8BDA-DBB668EBD2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0056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687EA-74C6-4C0A-BB26-C13425F43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6951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063CD-9ABF-418A-9B28-F7134CFE68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836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3F62C-1615-410B-9252-18DCD22060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5870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E01BA-033A-45AE-AE60-33DB8BD9F0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5257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03EE3-7E63-426D-994C-4EC798E359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9113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CB37C-7ADC-4DDC-A66D-E600C4700F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5163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071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34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06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06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5" y="1722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059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05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053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39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4541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34543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4544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4545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27E48B95-B82B-425D-AEBD-155101CDCB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  <p:sldLayoutId id="2147483894" r:id="rId13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11" Type="http://schemas.openxmlformats.org/officeDocument/2006/relationships/image" Target="../media/image8.jpe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847850" y="896938"/>
            <a:ext cx="5153025" cy="1260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Система счисления</a:t>
            </a:r>
          </a:p>
        </p:txBody>
      </p:sp>
      <p:pic>
        <p:nvPicPr>
          <p:cNvPr id="2055" name="Picture 7" descr="vavil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263" y="2598738"/>
            <a:ext cx="1905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egip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50" y="276383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slavians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588" y="3460750"/>
            <a:ext cx="461010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91" name="Group 111"/>
          <p:cNvGraphicFramePr>
            <a:graphicFrameLocks noGrp="1"/>
          </p:cNvGraphicFramePr>
          <p:nvPr>
            <p:ph sz="half" idx="1"/>
          </p:nvPr>
        </p:nvGraphicFramePr>
        <p:xfrm>
          <a:off x="701675" y="1452563"/>
          <a:ext cx="4038600" cy="4525962"/>
        </p:xfrm>
        <a:graphic>
          <a:graphicData uri="http://schemas.openxmlformats.org/drawingml/2006/table">
            <a:tbl>
              <a:tblPr/>
              <a:tblGrid>
                <a:gridCol w="912813"/>
                <a:gridCol w="1112837"/>
                <a:gridCol w="989013"/>
                <a:gridCol w="102393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D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F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730" name="Group 250"/>
          <p:cNvGraphicFramePr>
            <a:graphicFrameLocks noGrp="1"/>
          </p:cNvGraphicFramePr>
          <p:nvPr>
            <p:ph sz="half" idx="2"/>
          </p:nvPr>
        </p:nvGraphicFramePr>
        <p:xfrm>
          <a:off x="5618163" y="1452563"/>
          <a:ext cx="2300287" cy="4251325"/>
        </p:xfrm>
        <a:graphic>
          <a:graphicData uri="http://schemas.openxmlformats.org/drawingml/2006/table">
            <a:tbl>
              <a:tblPr/>
              <a:tblGrid>
                <a:gridCol w="1219200"/>
                <a:gridCol w="1081087"/>
              </a:tblGrid>
              <a:tr h="638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omic Sans MS" pitchFamily="66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731" name="Text Box 251"/>
          <p:cNvSpPr txBox="1">
            <a:spLocks noChangeArrowheads="1"/>
          </p:cNvSpPr>
          <p:nvPr/>
        </p:nvSpPr>
        <p:spPr bwMode="auto">
          <a:xfrm>
            <a:off x="-38100" y="573088"/>
            <a:ext cx="5389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FF00FF"/>
                </a:solidFill>
                <a:latin typeface="Comic Sans MS" panose="030F0702030302020204" pitchFamily="66" charset="0"/>
              </a:rPr>
              <a:t>Двоично-шестнадцатеричная таблица</a:t>
            </a:r>
          </a:p>
        </p:txBody>
      </p:sp>
      <p:sp>
        <p:nvSpPr>
          <p:cNvPr id="12375" name="Text Box 252"/>
          <p:cNvSpPr txBox="1">
            <a:spLocks noChangeArrowheads="1"/>
          </p:cNvSpPr>
          <p:nvPr/>
        </p:nvSpPr>
        <p:spPr bwMode="auto">
          <a:xfrm>
            <a:off x="5148263" y="573088"/>
            <a:ext cx="34559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20734" name="Text Box 254"/>
          <p:cNvSpPr txBox="1">
            <a:spLocks noChangeArrowheads="1"/>
          </p:cNvSpPr>
          <p:nvPr/>
        </p:nvSpPr>
        <p:spPr bwMode="auto">
          <a:xfrm>
            <a:off x="4883150" y="577850"/>
            <a:ext cx="39608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FF00FF"/>
                </a:solidFill>
                <a:latin typeface="Comic Sans MS" panose="030F0702030302020204" pitchFamily="66" charset="0"/>
              </a:rPr>
              <a:t>Двоично - восьмеричная таблица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31" grpId="0"/>
      <p:bldP spid="207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6199188" y="1893888"/>
            <a:ext cx="7651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315</a:t>
            </a:r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6313488" y="2171700"/>
            <a:ext cx="6127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24</a:t>
            </a:r>
          </a:p>
        </p:txBody>
      </p:sp>
      <p:sp>
        <p:nvSpPr>
          <p:cNvPr id="18459" name="Text Box 27"/>
          <p:cNvSpPr txBox="1">
            <a:spLocks noChangeArrowheads="1"/>
          </p:cNvSpPr>
          <p:nvPr/>
        </p:nvSpPr>
        <p:spPr bwMode="auto">
          <a:xfrm>
            <a:off x="6400800" y="2428875"/>
            <a:ext cx="5270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75</a:t>
            </a:r>
          </a:p>
        </p:txBody>
      </p:sp>
      <p:sp>
        <p:nvSpPr>
          <p:cNvPr id="18460" name="Text Box 28"/>
          <p:cNvSpPr txBox="1">
            <a:spLocks noChangeArrowheads="1"/>
          </p:cNvSpPr>
          <p:nvPr/>
        </p:nvSpPr>
        <p:spPr bwMode="auto">
          <a:xfrm>
            <a:off x="6365875" y="2720975"/>
            <a:ext cx="549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72</a:t>
            </a:r>
          </a:p>
        </p:txBody>
      </p:sp>
      <p:sp>
        <p:nvSpPr>
          <p:cNvPr id="18461" name="Text Box 29"/>
          <p:cNvSpPr txBox="1">
            <a:spLocks noChangeArrowheads="1"/>
          </p:cNvSpPr>
          <p:nvPr/>
        </p:nvSpPr>
        <p:spPr bwMode="auto">
          <a:xfrm>
            <a:off x="6408738" y="3011488"/>
            <a:ext cx="549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8462" name="Text Box 30"/>
          <p:cNvSpPr txBox="1">
            <a:spLocks noChangeArrowheads="1"/>
          </p:cNvSpPr>
          <p:nvPr/>
        </p:nvSpPr>
        <p:spPr bwMode="auto">
          <a:xfrm>
            <a:off x="6877050" y="1874838"/>
            <a:ext cx="5175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18464" name="Text Box 32"/>
          <p:cNvSpPr txBox="1">
            <a:spLocks noChangeArrowheads="1"/>
          </p:cNvSpPr>
          <p:nvPr/>
        </p:nvSpPr>
        <p:spPr bwMode="auto">
          <a:xfrm>
            <a:off x="6807200" y="2376488"/>
            <a:ext cx="657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32</a:t>
            </a:r>
          </a:p>
        </p:txBody>
      </p:sp>
      <p:sp>
        <p:nvSpPr>
          <p:cNvPr id="18465" name="Text Box 33"/>
          <p:cNvSpPr txBox="1">
            <a:spLocks noChangeArrowheads="1"/>
          </p:cNvSpPr>
          <p:nvPr/>
        </p:nvSpPr>
        <p:spPr bwMode="auto">
          <a:xfrm>
            <a:off x="6818313" y="2717800"/>
            <a:ext cx="5699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18466" name="Text Box 34"/>
          <p:cNvSpPr txBox="1">
            <a:spLocks noChangeArrowheads="1"/>
          </p:cNvSpPr>
          <p:nvPr/>
        </p:nvSpPr>
        <p:spPr bwMode="auto">
          <a:xfrm>
            <a:off x="7300913" y="2178050"/>
            <a:ext cx="409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18467" name="Text Box 35"/>
          <p:cNvSpPr txBox="1">
            <a:spLocks noChangeArrowheads="1"/>
          </p:cNvSpPr>
          <p:nvPr/>
        </p:nvSpPr>
        <p:spPr bwMode="auto">
          <a:xfrm>
            <a:off x="7329488" y="2505075"/>
            <a:ext cx="377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6237288" y="2227263"/>
            <a:ext cx="150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69" name="Line 37"/>
          <p:cNvSpPr>
            <a:spLocks noChangeShapeType="1"/>
          </p:cNvSpPr>
          <p:nvPr/>
        </p:nvSpPr>
        <p:spPr bwMode="auto">
          <a:xfrm>
            <a:off x="6408738" y="2473325"/>
            <a:ext cx="398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>
            <a:off x="6440488" y="3001963"/>
            <a:ext cx="398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72" name="Line 40"/>
          <p:cNvSpPr>
            <a:spLocks noChangeShapeType="1"/>
          </p:cNvSpPr>
          <p:nvPr/>
        </p:nvSpPr>
        <p:spPr bwMode="auto">
          <a:xfrm>
            <a:off x="6388100" y="2732088"/>
            <a:ext cx="171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" name="Group 99"/>
          <p:cNvGrpSpPr>
            <a:grpSpLocks/>
          </p:cNvGrpSpPr>
          <p:nvPr/>
        </p:nvGrpSpPr>
        <p:grpSpPr bwMode="auto">
          <a:xfrm>
            <a:off x="6870700" y="1968500"/>
            <a:ext cx="484188" cy="560388"/>
            <a:chOff x="4328" y="1240"/>
            <a:chExt cx="305" cy="353"/>
          </a:xfrm>
        </p:grpSpPr>
        <p:sp>
          <p:nvSpPr>
            <p:cNvPr id="13404" name="Line 39"/>
            <p:cNvSpPr>
              <a:spLocks noChangeShapeType="1"/>
            </p:cNvSpPr>
            <p:nvPr/>
          </p:nvSpPr>
          <p:spPr bwMode="auto">
            <a:xfrm flipH="1">
              <a:off x="4328" y="1240"/>
              <a:ext cx="7" cy="3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05" name="Line 41"/>
            <p:cNvSpPr>
              <a:spLocks noChangeShapeType="1"/>
            </p:cNvSpPr>
            <p:nvPr/>
          </p:nvSpPr>
          <p:spPr bwMode="auto">
            <a:xfrm>
              <a:off x="4329" y="1382"/>
              <a:ext cx="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74" name="Line 42"/>
          <p:cNvSpPr>
            <a:spLocks noChangeShapeType="1"/>
          </p:cNvSpPr>
          <p:nvPr/>
        </p:nvSpPr>
        <p:spPr bwMode="auto">
          <a:xfrm flipH="1">
            <a:off x="6959600" y="2462213"/>
            <a:ext cx="85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76" name="Line 44"/>
          <p:cNvSpPr>
            <a:spLocks noChangeShapeType="1"/>
          </p:cNvSpPr>
          <p:nvPr/>
        </p:nvSpPr>
        <p:spPr bwMode="auto">
          <a:xfrm>
            <a:off x="6915150" y="2689225"/>
            <a:ext cx="376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77" name="Line 45"/>
          <p:cNvSpPr>
            <a:spLocks noChangeShapeType="1"/>
          </p:cNvSpPr>
          <p:nvPr/>
        </p:nvSpPr>
        <p:spPr bwMode="auto">
          <a:xfrm>
            <a:off x="7356475" y="2205038"/>
            <a:ext cx="0" cy="677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79" name="Line 47"/>
          <p:cNvSpPr>
            <a:spLocks noChangeShapeType="1"/>
          </p:cNvSpPr>
          <p:nvPr/>
        </p:nvSpPr>
        <p:spPr bwMode="auto">
          <a:xfrm>
            <a:off x="7356475" y="2497138"/>
            <a:ext cx="31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80" name="Text Box 48"/>
          <p:cNvSpPr txBox="1">
            <a:spLocks noChangeArrowheads="1"/>
          </p:cNvSpPr>
          <p:nvPr/>
        </p:nvSpPr>
        <p:spPr bwMode="auto">
          <a:xfrm>
            <a:off x="3873500" y="4527550"/>
            <a:ext cx="7254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315</a:t>
            </a:r>
          </a:p>
        </p:txBody>
      </p:sp>
      <p:grpSp>
        <p:nvGrpSpPr>
          <p:cNvPr id="3" name="Group 100"/>
          <p:cNvGrpSpPr>
            <a:grpSpLocks/>
          </p:cNvGrpSpPr>
          <p:nvPr/>
        </p:nvGrpSpPr>
        <p:grpSpPr bwMode="auto">
          <a:xfrm>
            <a:off x="4551363" y="4527550"/>
            <a:ext cx="520700" cy="782638"/>
            <a:chOff x="2867" y="3069"/>
            <a:chExt cx="328" cy="493"/>
          </a:xfrm>
        </p:grpSpPr>
        <p:sp>
          <p:nvSpPr>
            <p:cNvPr id="13402" name="Line 49"/>
            <p:cNvSpPr>
              <a:spLocks noChangeShapeType="1"/>
            </p:cNvSpPr>
            <p:nvPr/>
          </p:nvSpPr>
          <p:spPr bwMode="auto">
            <a:xfrm>
              <a:off x="2868" y="3069"/>
              <a:ext cx="0" cy="4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03" name="Line 50"/>
            <p:cNvSpPr>
              <a:spLocks noChangeShapeType="1"/>
            </p:cNvSpPr>
            <p:nvPr/>
          </p:nvSpPr>
          <p:spPr bwMode="auto">
            <a:xfrm>
              <a:off x="2867" y="3259"/>
              <a:ext cx="3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83" name="Text Box 51"/>
          <p:cNvSpPr txBox="1">
            <a:spLocks noChangeArrowheads="1"/>
          </p:cNvSpPr>
          <p:nvPr/>
        </p:nvSpPr>
        <p:spPr bwMode="auto">
          <a:xfrm>
            <a:off x="4522788" y="4484688"/>
            <a:ext cx="687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16</a:t>
            </a:r>
          </a:p>
        </p:txBody>
      </p:sp>
      <p:sp>
        <p:nvSpPr>
          <p:cNvPr id="18485" name="Text Box 53"/>
          <p:cNvSpPr txBox="1">
            <a:spLocks noChangeArrowheads="1"/>
          </p:cNvSpPr>
          <p:nvPr/>
        </p:nvSpPr>
        <p:spPr bwMode="auto">
          <a:xfrm>
            <a:off x="4621213" y="4835525"/>
            <a:ext cx="677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9</a:t>
            </a:r>
          </a:p>
        </p:txBody>
      </p:sp>
      <p:sp>
        <p:nvSpPr>
          <p:cNvPr id="18486" name="Line 54"/>
          <p:cNvSpPr>
            <a:spLocks noChangeShapeType="1"/>
          </p:cNvSpPr>
          <p:nvPr/>
        </p:nvSpPr>
        <p:spPr bwMode="auto">
          <a:xfrm>
            <a:off x="3844925" y="4857750"/>
            <a:ext cx="103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87" name="Text Box 55"/>
          <p:cNvSpPr txBox="1">
            <a:spLocks noChangeArrowheads="1"/>
          </p:cNvSpPr>
          <p:nvPr/>
        </p:nvSpPr>
        <p:spPr bwMode="auto">
          <a:xfrm>
            <a:off x="4024313" y="4808538"/>
            <a:ext cx="5175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16</a:t>
            </a:r>
          </a:p>
        </p:txBody>
      </p:sp>
      <p:sp>
        <p:nvSpPr>
          <p:cNvPr id="18488" name="Line 56"/>
          <p:cNvSpPr>
            <a:spLocks noChangeShapeType="1"/>
          </p:cNvSpPr>
          <p:nvPr/>
        </p:nvSpPr>
        <p:spPr bwMode="auto">
          <a:xfrm>
            <a:off x="4035425" y="5149850"/>
            <a:ext cx="461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89" name="Text Box 57"/>
          <p:cNvSpPr txBox="1">
            <a:spLocks noChangeArrowheads="1"/>
          </p:cNvSpPr>
          <p:nvPr/>
        </p:nvSpPr>
        <p:spPr bwMode="auto">
          <a:xfrm>
            <a:off x="3944938" y="5176838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155</a:t>
            </a:r>
          </a:p>
        </p:txBody>
      </p:sp>
      <p:sp>
        <p:nvSpPr>
          <p:cNvPr id="18490" name="Text Box 58"/>
          <p:cNvSpPr txBox="1">
            <a:spLocks noChangeArrowheads="1"/>
          </p:cNvSpPr>
          <p:nvPr/>
        </p:nvSpPr>
        <p:spPr bwMode="auto">
          <a:xfrm>
            <a:off x="3894138" y="5453063"/>
            <a:ext cx="6746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144</a:t>
            </a:r>
          </a:p>
        </p:txBody>
      </p:sp>
      <p:sp>
        <p:nvSpPr>
          <p:cNvPr id="18491" name="Line 59"/>
          <p:cNvSpPr>
            <a:spLocks noChangeShapeType="1"/>
          </p:cNvSpPr>
          <p:nvPr/>
        </p:nvSpPr>
        <p:spPr bwMode="auto">
          <a:xfrm>
            <a:off x="3941763" y="5516563"/>
            <a:ext cx="103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96" name="Line 64"/>
          <p:cNvSpPr>
            <a:spLocks noChangeShapeType="1"/>
          </p:cNvSpPr>
          <p:nvPr/>
        </p:nvSpPr>
        <p:spPr bwMode="auto">
          <a:xfrm>
            <a:off x="4054475" y="5789613"/>
            <a:ext cx="461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97" name="Text Box 65"/>
          <p:cNvSpPr txBox="1">
            <a:spLocks noChangeArrowheads="1"/>
          </p:cNvSpPr>
          <p:nvPr/>
        </p:nvSpPr>
        <p:spPr bwMode="auto">
          <a:xfrm>
            <a:off x="3702050" y="5788025"/>
            <a:ext cx="123507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11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(В)</a:t>
            </a:r>
          </a:p>
        </p:txBody>
      </p:sp>
      <p:sp>
        <p:nvSpPr>
          <p:cNvPr id="18498" name="Text Box 66"/>
          <p:cNvSpPr txBox="1">
            <a:spLocks noChangeArrowheads="1"/>
          </p:cNvSpPr>
          <p:nvPr/>
        </p:nvSpPr>
        <p:spPr bwMode="auto">
          <a:xfrm>
            <a:off x="4208463" y="5070475"/>
            <a:ext cx="13287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16</a:t>
            </a:r>
          </a:p>
        </p:txBody>
      </p:sp>
      <p:sp>
        <p:nvSpPr>
          <p:cNvPr id="18499" name="Line 67"/>
          <p:cNvSpPr>
            <a:spLocks noChangeShapeType="1"/>
          </p:cNvSpPr>
          <p:nvPr/>
        </p:nvSpPr>
        <p:spPr bwMode="auto">
          <a:xfrm>
            <a:off x="4600575" y="5084763"/>
            <a:ext cx="122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47" name="Line 68"/>
          <p:cNvSpPr>
            <a:spLocks noChangeShapeType="1"/>
          </p:cNvSpPr>
          <p:nvPr/>
        </p:nvSpPr>
        <p:spPr bwMode="auto">
          <a:xfrm>
            <a:off x="5072063" y="514985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501" name="Line 69"/>
          <p:cNvSpPr>
            <a:spLocks noChangeShapeType="1"/>
          </p:cNvSpPr>
          <p:nvPr/>
        </p:nvSpPr>
        <p:spPr bwMode="auto">
          <a:xfrm>
            <a:off x="4611688" y="5414963"/>
            <a:ext cx="414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502" name="Text Box 70"/>
          <p:cNvSpPr txBox="1">
            <a:spLocks noChangeArrowheads="1"/>
          </p:cNvSpPr>
          <p:nvPr/>
        </p:nvSpPr>
        <p:spPr bwMode="auto">
          <a:xfrm>
            <a:off x="4475163" y="5453063"/>
            <a:ext cx="698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3</a:t>
            </a:r>
          </a:p>
        </p:txBody>
      </p:sp>
      <p:grpSp>
        <p:nvGrpSpPr>
          <p:cNvPr id="4" name="Group 108"/>
          <p:cNvGrpSpPr>
            <a:grpSpLocks/>
          </p:cNvGrpSpPr>
          <p:nvPr/>
        </p:nvGrpSpPr>
        <p:grpSpPr bwMode="auto">
          <a:xfrm>
            <a:off x="5081588" y="4827588"/>
            <a:ext cx="433387" cy="558800"/>
            <a:chOff x="3201" y="3041"/>
            <a:chExt cx="273" cy="352"/>
          </a:xfrm>
        </p:grpSpPr>
        <p:sp>
          <p:nvSpPr>
            <p:cNvPr id="13400" name="Line 52"/>
            <p:cNvSpPr>
              <a:spLocks noChangeShapeType="1"/>
            </p:cNvSpPr>
            <p:nvPr/>
          </p:nvSpPr>
          <p:spPr bwMode="auto">
            <a:xfrm>
              <a:off x="3202" y="3041"/>
              <a:ext cx="0" cy="3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01" name="Line 71"/>
            <p:cNvSpPr>
              <a:spLocks noChangeShapeType="1"/>
            </p:cNvSpPr>
            <p:nvPr/>
          </p:nvSpPr>
          <p:spPr bwMode="auto">
            <a:xfrm>
              <a:off x="3201" y="3232"/>
              <a:ext cx="2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504" name="Text Box 72"/>
          <p:cNvSpPr txBox="1">
            <a:spLocks noChangeArrowheads="1"/>
          </p:cNvSpPr>
          <p:nvPr/>
        </p:nvSpPr>
        <p:spPr bwMode="auto">
          <a:xfrm>
            <a:off x="4810125" y="4791075"/>
            <a:ext cx="10271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16</a:t>
            </a:r>
          </a:p>
        </p:txBody>
      </p:sp>
      <p:sp>
        <p:nvSpPr>
          <p:cNvPr id="18505" name="Text Box 73"/>
          <p:cNvSpPr txBox="1">
            <a:spLocks noChangeArrowheads="1"/>
          </p:cNvSpPr>
          <p:nvPr/>
        </p:nvSpPr>
        <p:spPr bwMode="auto">
          <a:xfrm>
            <a:off x="4965700" y="5186363"/>
            <a:ext cx="857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187450" y="1841500"/>
            <a:ext cx="5556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Comic Sans MS" panose="030F0702030302020204" pitchFamily="66" charset="0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979613" y="1912938"/>
            <a:ext cx="576262" cy="863600"/>
            <a:chOff x="1383" y="754"/>
            <a:chExt cx="363" cy="544"/>
          </a:xfrm>
        </p:grpSpPr>
        <p:sp>
          <p:nvSpPr>
            <p:cNvPr id="13398" name="Line 5"/>
            <p:cNvSpPr>
              <a:spLocks noChangeShapeType="1"/>
            </p:cNvSpPr>
            <p:nvPr/>
          </p:nvSpPr>
          <p:spPr bwMode="auto">
            <a:xfrm>
              <a:off x="1383" y="754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99" name="Line 6"/>
            <p:cNvSpPr>
              <a:spLocks noChangeShapeType="1"/>
            </p:cNvSpPr>
            <p:nvPr/>
          </p:nvSpPr>
          <p:spPr bwMode="auto">
            <a:xfrm>
              <a:off x="1383" y="1026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2555875" y="2344738"/>
            <a:ext cx="576263" cy="863600"/>
            <a:chOff x="1383" y="754"/>
            <a:chExt cx="363" cy="544"/>
          </a:xfrm>
        </p:grpSpPr>
        <p:sp>
          <p:nvSpPr>
            <p:cNvPr id="13396" name="Line 9"/>
            <p:cNvSpPr>
              <a:spLocks noChangeShapeType="1"/>
            </p:cNvSpPr>
            <p:nvPr/>
          </p:nvSpPr>
          <p:spPr bwMode="auto">
            <a:xfrm>
              <a:off x="1383" y="754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97" name="Line 10"/>
            <p:cNvSpPr>
              <a:spLocks noChangeShapeType="1"/>
            </p:cNvSpPr>
            <p:nvPr/>
          </p:nvSpPr>
          <p:spPr bwMode="auto">
            <a:xfrm>
              <a:off x="1383" y="1026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2032000" y="1960563"/>
            <a:ext cx="307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2627313" y="2368550"/>
            <a:ext cx="307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2</a:t>
            </a:r>
          </a:p>
        </p:txBody>
      </p:sp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3132138" y="2776538"/>
            <a:ext cx="576262" cy="863600"/>
            <a:chOff x="1383" y="754"/>
            <a:chExt cx="363" cy="544"/>
          </a:xfrm>
        </p:grpSpPr>
        <p:sp>
          <p:nvSpPr>
            <p:cNvPr id="13394" name="Line 14"/>
            <p:cNvSpPr>
              <a:spLocks noChangeShapeType="1"/>
            </p:cNvSpPr>
            <p:nvPr/>
          </p:nvSpPr>
          <p:spPr bwMode="auto">
            <a:xfrm>
              <a:off x="1383" y="754"/>
              <a:ext cx="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95" name="Line 15"/>
            <p:cNvSpPr>
              <a:spLocks noChangeShapeType="1"/>
            </p:cNvSpPr>
            <p:nvPr/>
          </p:nvSpPr>
          <p:spPr bwMode="auto">
            <a:xfrm>
              <a:off x="1383" y="1026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276600" y="2814638"/>
            <a:ext cx="307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1239838" y="2224088"/>
            <a:ext cx="431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14</a:t>
            </a: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1403350" y="2728913"/>
            <a:ext cx="307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>
            <a:off x="1260475" y="256063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2133600" y="2365375"/>
            <a:ext cx="307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 flipH="1">
            <a:off x="1116013" y="2200275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506" name="Text Box 74"/>
          <p:cNvSpPr txBox="1">
            <a:spLocks noChangeArrowheads="1"/>
          </p:cNvSpPr>
          <p:nvPr/>
        </p:nvSpPr>
        <p:spPr bwMode="auto">
          <a:xfrm>
            <a:off x="1878013" y="2590800"/>
            <a:ext cx="792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18511" name="Line 79"/>
          <p:cNvSpPr>
            <a:spLocks noChangeShapeType="1"/>
          </p:cNvSpPr>
          <p:nvPr/>
        </p:nvSpPr>
        <p:spPr bwMode="auto">
          <a:xfrm>
            <a:off x="2093913" y="2611438"/>
            <a:ext cx="122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512" name="Line 80"/>
          <p:cNvSpPr>
            <a:spLocks noChangeShapeType="1"/>
          </p:cNvSpPr>
          <p:nvPr/>
        </p:nvSpPr>
        <p:spPr bwMode="auto">
          <a:xfrm>
            <a:off x="2112963" y="2895600"/>
            <a:ext cx="395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513" name="Text Box 81"/>
          <p:cNvSpPr txBox="1">
            <a:spLocks noChangeArrowheads="1"/>
          </p:cNvSpPr>
          <p:nvPr/>
        </p:nvSpPr>
        <p:spPr bwMode="auto">
          <a:xfrm>
            <a:off x="1847850" y="2952750"/>
            <a:ext cx="857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8514" name="Text Box 82"/>
          <p:cNvSpPr txBox="1">
            <a:spLocks noChangeArrowheads="1"/>
          </p:cNvSpPr>
          <p:nvPr/>
        </p:nvSpPr>
        <p:spPr bwMode="auto">
          <a:xfrm>
            <a:off x="2517775" y="2808288"/>
            <a:ext cx="593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8515" name="Text Box 83"/>
          <p:cNvSpPr txBox="1">
            <a:spLocks noChangeArrowheads="1"/>
          </p:cNvSpPr>
          <p:nvPr/>
        </p:nvSpPr>
        <p:spPr bwMode="auto">
          <a:xfrm>
            <a:off x="2530475" y="3046413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8516" name="Line 84"/>
          <p:cNvSpPr>
            <a:spLocks noChangeShapeType="1"/>
          </p:cNvSpPr>
          <p:nvPr/>
        </p:nvSpPr>
        <p:spPr bwMode="auto">
          <a:xfrm>
            <a:off x="2620963" y="3073400"/>
            <a:ext cx="141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518" name="Line 86"/>
          <p:cNvSpPr>
            <a:spLocks noChangeShapeType="1"/>
          </p:cNvSpPr>
          <p:nvPr/>
        </p:nvSpPr>
        <p:spPr bwMode="auto">
          <a:xfrm>
            <a:off x="2697163" y="3375025"/>
            <a:ext cx="349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519" name="Text Box 87"/>
          <p:cNvSpPr txBox="1">
            <a:spLocks noChangeArrowheads="1"/>
          </p:cNvSpPr>
          <p:nvPr/>
        </p:nvSpPr>
        <p:spPr bwMode="auto">
          <a:xfrm>
            <a:off x="2516188" y="3419475"/>
            <a:ext cx="57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8520" name="Text Box 88"/>
          <p:cNvSpPr txBox="1">
            <a:spLocks noChangeArrowheads="1"/>
          </p:cNvSpPr>
          <p:nvPr/>
        </p:nvSpPr>
        <p:spPr bwMode="auto">
          <a:xfrm>
            <a:off x="2965450" y="3214688"/>
            <a:ext cx="9429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8522" name="WordArt 90"/>
          <p:cNvSpPr>
            <a:spLocks noChangeArrowheads="1" noChangeShapeType="1" noTextEdit="1"/>
          </p:cNvSpPr>
          <p:nvPr/>
        </p:nvSpPr>
        <p:spPr bwMode="auto">
          <a:xfrm>
            <a:off x="923925" y="573088"/>
            <a:ext cx="78676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Перевод десятичных чисел в другие</a:t>
            </a:r>
          </a:p>
        </p:txBody>
      </p:sp>
      <p:sp>
        <p:nvSpPr>
          <p:cNvPr id="13376" name="Text Box 94"/>
          <p:cNvSpPr txBox="1">
            <a:spLocks noChangeArrowheads="1"/>
          </p:cNvSpPr>
          <p:nvPr/>
        </p:nvSpPr>
        <p:spPr bwMode="auto">
          <a:xfrm>
            <a:off x="885825" y="1235075"/>
            <a:ext cx="29606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8527" name="Text Box 95"/>
          <p:cNvSpPr txBox="1">
            <a:spLocks noChangeArrowheads="1"/>
          </p:cNvSpPr>
          <p:nvPr/>
        </p:nvSpPr>
        <p:spPr bwMode="auto">
          <a:xfrm>
            <a:off x="809625" y="1376363"/>
            <a:ext cx="23955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FF0066"/>
                </a:solidFill>
                <a:latin typeface="Comic Sans MS" panose="030F0702030302020204" pitchFamily="66" charset="0"/>
              </a:rPr>
              <a:t>Двоичная</a:t>
            </a:r>
          </a:p>
        </p:txBody>
      </p:sp>
      <p:sp>
        <p:nvSpPr>
          <p:cNvPr id="18528" name="Text Box 96"/>
          <p:cNvSpPr txBox="1">
            <a:spLocks noChangeArrowheads="1"/>
          </p:cNvSpPr>
          <p:nvPr/>
        </p:nvSpPr>
        <p:spPr bwMode="auto">
          <a:xfrm>
            <a:off x="6008688" y="1395413"/>
            <a:ext cx="1790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FF0066"/>
                </a:solidFill>
                <a:latin typeface="Comic Sans MS" panose="030F0702030302020204" pitchFamily="66" charset="0"/>
              </a:rPr>
              <a:t>Восьмеричная</a:t>
            </a:r>
          </a:p>
        </p:txBody>
      </p:sp>
      <p:sp>
        <p:nvSpPr>
          <p:cNvPr id="18529" name="Text Box 97"/>
          <p:cNvSpPr txBox="1">
            <a:spLocks noChangeArrowheads="1"/>
          </p:cNvSpPr>
          <p:nvPr/>
        </p:nvSpPr>
        <p:spPr bwMode="auto">
          <a:xfrm>
            <a:off x="3224213" y="4156075"/>
            <a:ext cx="2809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FF0066"/>
                </a:solidFill>
                <a:latin typeface="Comic Sans MS" panose="030F0702030302020204" pitchFamily="66" charset="0"/>
              </a:rPr>
              <a:t>Шестнадцатеричная</a:t>
            </a:r>
          </a:p>
        </p:txBody>
      </p:sp>
      <p:sp>
        <p:nvSpPr>
          <p:cNvPr id="13380" name="Rectangle 103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8534" name="Object 102"/>
          <p:cNvGraphicFramePr>
            <a:graphicFrameLocks noChangeAspect="1"/>
          </p:cNvGraphicFramePr>
          <p:nvPr/>
        </p:nvGraphicFramePr>
        <p:xfrm>
          <a:off x="1035050" y="3886200"/>
          <a:ext cx="16906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6" name="Формула" r:id="rId3" imgW="761669" imgH="228501" progId="Equation.3">
                  <p:embed/>
                </p:oleObj>
              </mc:Choice>
              <mc:Fallback>
                <p:oleObj name="Формула" r:id="rId3" imgW="761669" imgH="228501" progId="Equation.3">
                  <p:embed/>
                  <p:pic>
                    <p:nvPicPr>
                      <p:cNvPr id="0" name="Object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50" y="3886200"/>
                        <a:ext cx="1690688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82" name="Rectangle 10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8536" name="Object 104"/>
          <p:cNvGraphicFramePr>
            <a:graphicFrameLocks noChangeAspect="1"/>
          </p:cNvGraphicFramePr>
          <p:nvPr/>
        </p:nvGraphicFramePr>
        <p:xfrm>
          <a:off x="6342063" y="3751263"/>
          <a:ext cx="17272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7" name="Формула" r:id="rId5" imgW="812447" imgH="228501" progId="Equation.3">
                  <p:embed/>
                </p:oleObj>
              </mc:Choice>
              <mc:Fallback>
                <p:oleObj name="Формула" r:id="rId5" imgW="812447" imgH="228501" progId="Equation.3">
                  <p:embed/>
                  <p:pic>
                    <p:nvPicPr>
                      <p:cNvPr id="0" name="Object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2063" y="3751263"/>
                        <a:ext cx="17272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84" name="Rectangle 107"/>
          <p:cNvSpPr>
            <a:spLocks noChangeArrowheads="1"/>
          </p:cNvSpPr>
          <p:nvPr/>
        </p:nvSpPr>
        <p:spPr bwMode="auto">
          <a:xfrm>
            <a:off x="0" y="31400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8541" name="Text Box 109"/>
          <p:cNvSpPr txBox="1">
            <a:spLocks noChangeArrowheads="1"/>
          </p:cNvSpPr>
          <p:nvPr/>
        </p:nvSpPr>
        <p:spPr bwMode="auto">
          <a:xfrm>
            <a:off x="6929438" y="2184400"/>
            <a:ext cx="6127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39</a:t>
            </a:r>
          </a:p>
        </p:txBody>
      </p:sp>
      <p:sp>
        <p:nvSpPr>
          <p:cNvPr id="18542" name="Text Box 110"/>
          <p:cNvSpPr txBox="1">
            <a:spLocks noChangeArrowheads="1"/>
          </p:cNvSpPr>
          <p:nvPr/>
        </p:nvSpPr>
        <p:spPr bwMode="auto">
          <a:xfrm>
            <a:off x="4659313" y="4835525"/>
            <a:ext cx="5064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</a:t>
            </a:r>
          </a:p>
        </p:txBody>
      </p:sp>
      <p:grpSp>
        <p:nvGrpSpPr>
          <p:cNvPr id="8" name="Group 112"/>
          <p:cNvGrpSpPr>
            <a:grpSpLocks noChangeAspect="1"/>
          </p:cNvGrpSpPr>
          <p:nvPr/>
        </p:nvGrpSpPr>
        <p:grpSpPr bwMode="auto">
          <a:xfrm>
            <a:off x="5357813" y="5713413"/>
            <a:ext cx="1900237" cy="476250"/>
            <a:chOff x="3375" y="3599"/>
            <a:chExt cx="980" cy="246"/>
          </a:xfrm>
        </p:grpSpPr>
        <p:sp>
          <p:nvSpPr>
            <p:cNvPr id="13388" name="AutoShape 111"/>
            <p:cNvSpPr>
              <a:spLocks noChangeAspect="1" noChangeArrowheads="1" noTextEdit="1"/>
            </p:cNvSpPr>
            <p:nvPr/>
          </p:nvSpPr>
          <p:spPr bwMode="auto">
            <a:xfrm>
              <a:off x="3375" y="3600"/>
              <a:ext cx="980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89" name="Rectangle 113"/>
            <p:cNvSpPr>
              <a:spLocks noChangeArrowheads="1"/>
            </p:cNvSpPr>
            <p:nvPr/>
          </p:nvSpPr>
          <p:spPr bwMode="auto">
            <a:xfrm>
              <a:off x="4235" y="3719"/>
              <a:ext cx="78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>
                  <a:solidFill>
                    <a:srgbClr val="000000"/>
                  </a:solidFill>
                  <a:latin typeface="Times New Roman" panose="02020603050405020304" pitchFamily="18" charset="0"/>
                </a:rPr>
                <a:t>16</a:t>
              </a:r>
              <a:endParaRPr lang="ru-RU" altLang="ru-RU" sz="1800"/>
            </a:p>
          </p:txBody>
        </p:sp>
        <p:sp>
          <p:nvSpPr>
            <p:cNvPr id="13390" name="Rectangle 114"/>
            <p:cNvSpPr>
              <a:spLocks noChangeArrowheads="1"/>
            </p:cNvSpPr>
            <p:nvPr/>
          </p:nvSpPr>
          <p:spPr bwMode="auto">
            <a:xfrm>
              <a:off x="3638" y="3719"/>
              <a:ext cx="135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>
                  <a:solidFill>
                    <a:srgbClr val="000000"/>
                  </a:solidFill>
                  <a:latin typeface="Times New Roman" panose="02020603050405020304" pitchFamily="18" charset="0"/>
                </a:rPr>
                <a:t>10</a:t>
              </a:r>
              <a:endParaRPr lang="ru-RU" altLang="ru-RU" sz="1800"/>
            </a:p>
          </p:txBody>
        </p:sp>
        <p:sp>
          <p:nvSpPr>
            <p:cNvPr id="13391" name="Rectangle 115"/>
            <p:cNvSpPr>
              <a:spLocks noChangeArrowheads="1"/>
            </p:cNvSpPr>
            <p:nvPr/>
          </p:nvSpPr>
          <p:spPr bwMode="auto">
            <a:xfrm>
              <a:off x="3912" y="3618"/>
              <a:ext cx="219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  <a:latin typeface="Times New Roman" panose="02020603050405020304" pitchFamily="18" charset="0"/>
                </a:rPr>
                <a:t>13В</a:t>
              </a:r>
              <a:endParaRPr lang="ru-RU" altLang="ru-RU" sz="1800"/>
            </a:p>
          </p:txBody>
        </p:sp>
        <p:sp>
          <p:nvSpPr>
            <p:cNvPr id="13392" name="Rectangle 116"/>
            <p:cNvSpPr>
              <a:spLocks noChangeArrowheads="1"/>
            </p:cNvSpPr>
            <p:nvPr/>
          </p:nvSpPr>
          <p:spPr bwMode="auto">
            <a:xfrm>
              <a:off x="3395" y="3618"/>
              <a:ext cx="196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  <a:latin typeface="Times New Roman" panose="02020603050405020304" pitchFamily="18" charset="0"/>
                </a:rPr>
                <a:t>315</a:t>
              </a:r>
              <a:endParaRPr lang="ru-RU" altLang="ru-RU" sz="1800"/>
            </a:p>
          </p:txBody>
        </p:sp>
        <p:sp>
          <p:nvSpPr>
            <p:cNvPr id="13393" name="Rectangle 117"/>
            <p:cNvSpPr>
              <a:spLocks noChangeArrowheads="1"/>
            </p:cNvSpPr>
            <p:nvPr/>
          </p:nvSpPr>
          <p:spPr bwMode="auto">
            <a:xfrm>
              <a:off x="3797" y="3599"/>
              <a:ext cx="72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000">
                  <a:solidFill>
                    <a:srgbClr val="000000"/>
                  </a:solidFill>
                  <a:latin typeface="Symbol" panose="05050102010706020507" pitchFamily="18" charset="2"/>
                </a:rPr>
                <a:t>=</a:t>
              </a:r>
              <a:endParaRPr lang="ru-RU" altLang="ru-RU" sz="18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8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8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8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8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8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18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18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8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8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18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18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 nodeType="clickPar">
                      <p:stCondLst>
                        <p:cond delay="indefinite"/>
                      </p:stCondLst>
                      <p:childTnLst>
                        <p:par>
                          <p:cTn id="2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0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 nodeType="clickPar">
                      <p:stCondLst>
                        <p:cond delay="indefinite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20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 nodeType="clickPar">
                      <p:stCondLst>
                        <p:cond delay="indefinite"/>
                      </p:stCondLst>
                      <p:childTnLst>
                        <p:par>
                          <p:cTn id="2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 nodeType="clickPar">
                      <p:stCondLst>
                        <p:cond delay="indefinite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18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 nodeType="clickPar">
                      <p:stCondLst>
                        <p:cond delay="indefinite"/>
                      </p:stCondLst>
                      <p:childTnLst>
                        <p:par>
                          <p:cTn id="2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20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 nodeType="clickPar">
                      <p:stCondLst>
                        <p:cond delay="indefinite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 nodeType="clickPar">
                      <p:stCondLst>
                        <p:cond delay="indefinite"/>
                      </p:stCondLst>
                      <p:childTnLst>
                        <p:par>
                          <p:cTn id="2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0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 nodeType="clickPar">
                      <p:stCondLst>
                        <p:cond delay="indefinite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2000"/>
                                        <p:tgtEl>
                                          <p:spTgt spid="18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 nodeType="clickPar">
                      <p:stCondLst>
                        <p:cond delay="indefinite"/>
                      </p:stCondLst>
                      <p:childTnLst>
                        <p:par>
                          <p:cTn id="2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 nodeType="clickPar">
                      <p:stCondLst>
                        <p:cond delay="indefinite"/>
                      </p:stCondLst>
                      <p:childTnLst>
                        <p:par>
                          <p:cTn id="2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20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 nodeType="clickPar">
                      <p:stCondLst>
                        <p:cond delay="indefinite"/>
                      </p:stCondLst>
                      <p:childTnLst>
                        <p:par>
                          <p:cTn id="2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20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 nodeType="clickPar">
                      <p:stCondLst>
                        <p:cond delay="indefinite"/>
                      </p:stCondLst>
                      <p:childTnLst>
                        <p:par>
                          <p:cTn id="2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2000"/>
                                        <p:tgtEl>
                                          <p:spTgt spid="1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 nodeType="clickPar">
                      <p:stCondLst>
                        <p:cond delay="indefinite"/>
                      </p:stCondLst>
                      <p:childTnLst>
                        <p:par>
                          <p:cTn id="2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0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 nodeType="clickPar">
                      <p:stCondLst>
                        <p:cond delay="indefinite"/>
                      </p:stCondLst>
                      <p:childTnLst>
                        <p:par>
                          <p:cTn id="2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1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 nodeType="clickPar">
                      <p:stCondLst>
                        <p:cond delay="indefinite"/>
                      </p:stCondLst>
                      <p:childTnLst>
                        <p:par>
                          <p:cTn id="2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2000"/>
                                        <p:tgtEl>
                                          <p:spTgt spid="1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 nodeType="clickPar">
                      <p:stCondLst>
                        <p:cond delay="indefinite"/>
                      </p:stCondLst>
                      <p:childTnLst>
                        <p:par>
                          <p:cTn id="3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000"/>
                                        <p:tgtEl>
                                          <p:spTgt spid="18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 nodeType="clickPar">
                      <p:stCondLst>
                        <p:cond delay="indefinite"/>
                      </p:stCondLst>
                      <p:childTnLst>
                        <p:par>
                          <p:cTn id="3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2000"/>
                                        <p:tgtEl>
                                          <p:spTgt spid="18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 nodeType="clickPar">
                      <p:stCondLst>
                        <p:cond delay="indefinite"/>
                      </p:stCondLst>
                      <p:childTnLst>
                        <p:par>
                          <p:cTn id="3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2000"/>
                                        <p:tgtEl>
                                          <p:spTgt spid="18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 nodeType="clickPar">
                      <p:stCondLst>
                        <p:cond delay="indefinite"/>
                      </p:stCondLst>
                      <p:childTnLst>
                        <p:par>
                          <p:cTn id="3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2000"/>
                                        <p:tgtEl>
                                          <p:spTgt spid="18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 nodeType="clickPar">
                      <p:stCondLst>
                        <p:cond delay="indefinite"/>
                      </p:stCondLst>
                      <p:childTnLst>
                        <p:par>
                          <p:cTn id="3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2000"/>
                                        <p:tgtEl>
                                          <p:spTgt spid="18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 nodeType="clickPar">
                      <p:stCondLst>
                        <p:cond delay="indefinite"/>
                      </p:stCondLst>
                      <p:childTnLst>
                        <p:par>
                          <p:cTn id="3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000"/>
                                        <p:tgtEl>
                                          <p:spTgt spid="18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 nodeType="clickPar">
                      <p:stCondLst>
                        <p:cond delay="indefinite"/>
                      </p:stCondLst>
                      <p:childTnLst>
                        <p:par>
                          <p:cTn id="3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 nodeType="clickPar">
                      <p:stCondLst>
                        <p:cond delay="indefinite"/>
                      </p:stCondLst>
                      <p:childTnLst>
                        <p:par>
                          <p:cTn id="3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000"/>
                                        <p:tgtEl>
                                          <p:spTgt spid="18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 nodeType="clickPar">
                      <p:stCondLst>
                        <p:cond delay="indefinite"/>
                      </p:stCondLst>
                      <p:childTnLst>
                        <p:par>
                          <p:cTn id="3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2000"/>
                                        <p:tgtEl>
                                          <p:spTgt spid="18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 nodeType="clickPar">
                      <p:stCondLst>
                        <p:cond delay="indefinite"/>
                      </p:stCondLst>
                      <p:childTnLst>
                        <p:par>
                          <p:cTn id="3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2000"/>
                                        <p:tgtEl>
                                          <p:spTgt spid="18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 nodeType="clickPar">
                      <p:stCondLst>
                        <p:cond delay="indefinite"/>
                      </p:stCondLst>
                      <p:childTnLst>
                        <p:par>
                          <p:cTn id="3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18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 nodeType="clickPar">
                      <p:stCondLst>
                        <p:cond delay="indefinite"/>
                      </p:stCondLst>
                      <p:childTnLst>
                        <p:par>
                          <p:cTn id="3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18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 nodeType="clickPar">
                      <p:stCondLst>
                        <p:cond delay="indefinite"/>
                      </p:stCondLst>
                      <p:childTnLst>
                        <p:par>
                          <p:cTn id="3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7" grpId="0"/>
      <p:bldP spid="18458" grpId="0"/>
      <p:bldP spid="18459" grpId="0"/>
      <p:bldP spid="18461" grpId="0"/>
      <p:bldP spid="18462" grpId="0"/>
      <p:bldP spid="18464" grpId="0"/>
      <p:bldP spid="18465" grpId="0"/>
      <p:bldP spid="18466" grpId="0"/>
      <p:bldP spid="18467" grpId="0"/>
      <p:bldP spid="18468" grpId="0" animBg="1"/>
      <p:bldP spid="18469" grpId="0" animBg="1"/>
      <p:bldP spid="18470" grpId="0" animBg="1"/>
      <p:bldP spid="18472" grpId="0" animBg="1"/>
      <p:bldP spid="18474" grpId="0" animBg="1"/>
      <p:bldP spid="18476" grpId="0" animBg="1"/>
      <p:bldP spid="18477" grpId="0" animBg="1"/>
      <p:bldP spid="18479" grpId="0" animBg="1"/>
      <p:bldP spid="18480" grpId="0"/>
      <p:bldP spid="18483" grpId="0"/>
      <p:bldP spid="18485" grpId="0"/>
      <p:bldP spid="18486" grpId="0" animBg="1"/>
      <p:bldP spid="18487" grpId="0"/>
      <p:bldP spid="18488" grpId="0" animBg="1"/>
      <p:bldP spid="18489" grpId="0"/>
      <p:bldP spid="18490" grpId="0"/>
      <p:bldP spid="18491" grpId="0" animBg="1"/>
      <p:bldP spid="18496" grpId="0" animBg="1"/>
      <p:bldP spid="18497" grpId="0"/>
      <p:bldP spid="18498" grpId="0"/>
      <p:bldP spid="18499" grpId="0" animBg="1"/>
      <p:bldP spid="18501" grpId="0" animBg="1"/>
      <p:bldP spid="18502" grpId="0"/>
      <p:bldP spid="18504" grpId="0"/>
      <p:bldP spid="18505" grpId="0"/>
      <p:bldP spid="18436" grpId="0"/>
      <p:bldP spid="18443" grpId="0"/>
      <p:bldP spid="18444" grpId="0"/>
      <p:bldP spid="18448" grpId="0"/>
      <p:bldP spid="18449" grpId="0"/>
      <p:bldP spid="18450" grpId="0"/>
      <p:bldP spid="18451" grpId="0" animBg="1"/>
      <p:bldP spid="18452" grpId="0"/>
      <p:bldP spid="18456" grpId="0" animBg="1"/>
      <p:bldP spid="18506" grpId="0"/>
      <p:bldP spid="18511" grpId="0" animBg="1"/>
      <p:bldP spid="18512" grpId="0" animBg="1"/>
      <p:bldP spid="18513" grpId="0"/>
      <p:bldP spid="18514" grpId="0"/>
      <p:bldP spid="18515" grpId="0"/>
      <p:bldP spid="18516" grpId="0" animBg="1"/>
      <p:bldP spid="18518" grpId="0" animBg="1"/>
      <p:bldP spid="18519" grpId="0"/>
      <p:bldP spid="18520" grpId="0"/>
      <p:bldP spid="18522" grpId="0" animBg="1"/>
      <p:bldP spid="18527" grpId="0"/>
      <p:bldP spid="18528" grpId="0"/>
      <p:bldP spid="18529" grpId="0"/>
      <p:bldP spid="18541" grpId="0"/>
      <p:bldP spid="185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84188" y="3033713"/>
            <a:ext cx="28717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3750</a:t>
            </a:r>
          </a:p>
        </p:txBody>
      </p:sp>
      <p:sp>
        <p:nvSpPr>
          <p:cNvPr id="27670" name="Text Box 22"/>
          <p:cNvSpPr txBox="1">
            <a:spLocks noChangeArrowheads="1"/>
          </p:cNvSpPr>
          <p:nvPr/>
        </p:nvSpPr>
        <p:spPr bwMode="auto">
          <a:xfrm>
            <a:off x="144463" y="4249738"/>
            <a:ext cx="35067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5000</a:t>
            </a: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774700" y="4864100"/>
            <a:ext cx="2408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0000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509588" y="2463800"/>
            <a:ext cx="17637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496888" y="4864100"/>
            <a:ext cx="182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031875" y="3903663"/>
            <a:ext cx="1905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х 2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846138" y="3624263"/>
            <a:ext cx="1085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504950" y="2462213"/>
            <a:ext cx="830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1875</a:t>
            </a:r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1581150" y="2559050"/>
            <a:ext cx="0" cy="280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1301750" y="3011488"/>
            <a:ext cx="989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076325" y="3619500"/>
            <a:ext cx="16891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7500</a:t>
            </a:r>
          </a:p>
        </p:txBody>
      </p:sp>
      <p:sp>
        <p:nvSpPr>
          <p:cNvPr id="27662" name="Line 14"/>
          <p:cNvSpPr>
            <a:spLocks noChangeShapeType="1"/>
          </p:cNvSpPr>
          <p:nvPr/>
        </p:nvSpPr>
        <p:spPr bwMode="auto">
          <a:xfrm>
            <a:off x="1266825" y="4227513"/>
            <a:ext cx="989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>
            <a:off x="1258888" y="4829175"/>
            <a:ext cx="989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>
            <a:off x="1289050" y="3625850"/>
            <a:ext cx="989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862013" y="4248150"/>
            <a:ext cx="1085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850900" y="3041650"/>
            <a:ext cx="1085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1023938" y="3317875"/>
            <a:ext cx="1905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х 2</a:t>
            </a: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1008063" y="2674938"/>
            <a:ext cx="1905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х 2</a:t>
            </a:r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auto">
          <a:xfrm>
            <a:off x="1001713" y="4498975"/>
            <a:ext cx="1905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х 2</a:t>
            </a:r>
          </a:p>
        </p:txBody>
      </p:sp>
      <p:sp>
        <p:nvSpPr>
          <p:cNvPr id="27701" name="Text Box 53"/>
          <p:cNvSpPr txBox="1">
            <a:spLocks noChangeArrowheads="1"/>
          </p:cNvSpPr>
          <p:nvPr/>
        </p:nvSpPr>
        <p:spPr bwMode="auto">
          <a:xfrm>
            <a:off x="6072188" y="2908300"/>
            <a:ext cx="1085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27702" name="Text Box 54"/>
          <p:cNvSpPr txBox="1">
            <a:spLocks noChangeArrowheads="1"/>
          </p:cNvSpPr>
          <p:nvPr/>
        </p:nvSpPr>
        <p:spPr bwMode="auto">
          <a:xfrm>
            <a:off x="6716713" y="2897188"/>
            <a:ext cx="8302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1875</a:t>
            </a:r>
          </a:p>
        </p:txBody>
      </p:sp>
      <p:sp>
        <p:nvSpPr>
          <p:cNvPr id="27703" name="Line 55"/>
          <p:cNvSpPr>
            <a:spLocks noChangeShapeType="1"/>
          </p:cNvSpPr>
          <p:nvPr/>
        </p:nvSpPr>
        <p:spPr bwMode="auto">
          <a:xfrm>
            <a:off x="6792913" y="2994025"/>
            <a:ext cx="0" cy="874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704" name="Line 56"/>
          <p:cNvSpPr>
            <a:spLocks noChangeShapeType="1"/>
          </p:cNvSpPr>
          <p:nvPr/>
        </p:nvSpPr>
        <p:spPr bwMode="auto">
          <a:xfrm>
            <a:off x="6513513" y="3446463"/>
            <a:ext cx="989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705" name="Text Box 57"/>
          <p:cNvSpPr txBox="1">
            <a:spLocks noChangeArrowheads="1"/>
          </p:cNvSpPr>
          <p:nvPr/>
        </p:nvSpPr>
        <p:spPr bwMode="auto">
          <a:xfrm>
            <a:off x="6278563" y="3517900"/>
            <a:ext cx="16891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0000</a:t>
            </a:r>
          </a:p>
        </p:txBody>
      </p:sp>
      <p:sp>
        <p:nvSpPr>
          <p:cNvPr id="27709" name="Text Box 61"/>
          <p:cNvSpPr txBox="1">
            <a:spLocks noChangeArrowheads="1"/>
          </p:cNvSpPr>
          <p:nvPr/>
        </p:nvSpPr>
        <p:spPr bwMode="auto">
          <a:xfrm>
            <a:off x="6173788" y="3106738"/>
            <a:ext cx="1905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х </a:t>
            </a:r>
            <a:r>
              <a:rPr lang="ru-RU" altLang="ru-RU" sz="1600" b="1">
                <a:latin typeface="Comic Sans MS" panose="030F0702030302020204" pitchFamily="66" charset="0"/>
              </a:rPr>
              <a:t>16</a:t>
            </a:r>
          </a:p>
        </p:txBody>
      </p:sp>
      <p:sp>
        <p:nvSpPr>
          <p:cNvPr id="27712" name="Text Box 64"/>
          <p:cNvSpPr txBox="1">
            <a:spLocks noChangeArrowheads="1"/>
          </p:cNvSpPr>
          <p:nvPr/>
        </p:nvSpPr>
        <p:spPr bwMode="auto">
          <a:xfrm>
            <a:off x="6092825" y="3521075"/>
            <a:ext cx="11191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27713" name="WordArt 65"/>
          <p:cNvSpPr>
            <a:spLocks noChangeArrowheads="1" noChangeShapeType="1" noTextEdit="1"/>
          </p:cNvSpPr>
          <p:nvPr/>
        </p:nvSpPr>
        <p:spPr bwMode="auto">
          <a:xfrm>
            <a:off x="1254125" y="552450"/>
            <a:ext cx="6819900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Перевод десятичной дроби</a:t>
            </a:r>
          </a:p>
        </p:txBody>
      </p:sp>
      <p:sp>
        <p:nvSpPr>
          <p:cNvPr id="27724" name="Text Box 76"/>
          <p:cNvSpPr txBox="1">
            <a:spLocks noChangeArrowheads="1"/>
          </p:cNvSpPr>
          <p:nvPr/>
        </p:nvSpPr>
        <p:spPr bwMode="auto">
          <a:xfrm>
            <a:off x="3400425" y="3735388"/>
            <a:ext cx="1085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27725" name="Text Box 77"/>
          <p:cNvSpPr txBox="1">
            <a:spLocks noChangeArrowheads="1"/>
          </p:cNvSpPr>
          <p:nvPr/>
        </p:nvSpPr>
        <p:spPr bwMode="auto">
          <a:xfrm>
            <a:off x="4002088" y="3733800"/>
            <a:ext cx="8302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1875</a:t>
            </a:r>
          </a:p>
        </p:txBody>
      </p:sp>
      <p:sp>
        <p:nvSpPr>
          <p:cNvPr id="27726" name="Line 78"/>
          <p:cNvSpPr>
            <a:spLocks noChangeShapeType="1"/>
          </p:cNvSpPr>
          <p:nvPr/>
        </p:nvSpPr>
        <p:spPr bwMode="auto">
          <a:xfrm>
            <a:off x="4078288" y="3830638"/>
            <a:ext cx="0" cy="1419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727" name="Line 79"/>
          <p:cNvSpPr>
            <a:spLocks noChangeShapeType="1"/>
          </p:cNvSpPr>
          <p:nvPr/>
        </p:nvSpPr>
        <p:spPr bwMode="auto">
          <a:xfrm>
            <a:off x="3798888" y="4283075"/>
            <a:ext cx="989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728" name="Text Box 80"/>
          <p:cNvSpPr txBox="1">
            <a:spLocks noChangeArrowheads="1"/>
          </p:cNvSpPr>
          <p:nvPr/>
        </p:nvSpPr>
        <p:spPr bwMode="auto">
          <a:xfrm>
            <a:off x="3592513" y="4886325"/>
            <a:ext cx="16891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0000</a:t>
            </a:r>
          </a:p>
        </p:txBody>
      </p:sp>
      <p:sp>
        <p:nvSpPr>
          <p:cNvPr id="27729" name="Line 81"/>
          <p:cNvSpPr>
            <a:spLocks noChangeShapeType="1"/>
          </p:cNvSpPr>
          <p:nvPr/>
        </p:nvSpPr>
        <p:spPr bwMode="auto">
          <a:xfrm>
            <a:off x="3786188" y="4897438"/>
            <a:ext cx="989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730" name="Text Box 82"/>
          <p:cNvSpPr txBox="1">
            <a:spLocks noChangeArrowheads="1"/>
          </p:cNvSpPr>
          <p:nvPr/>
        </p:nvSpPr>
        <p:spPr bwMode="auto">
          <a:xfrm>
            <a:off x="3357563" y="4311650"/>
            <a:ext cx="1085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27731" name="Text Box 83"/>
          <p:cNvSpPr txBox="1">
            <a:spLocks noChangeArrowheads="1"/>
          </p:cNvSpPr>
          <p:nvPr/>
        </p:nvSpPr>
        <p:spPr bwMode="auto">
          <a:xfrm>
            <a:off x="3536950" y="4522788"/>
            <a:ext cx="1905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х 8</a:t>
            </a:r>
          </a:p>
        </p:txBody>
      </p:sp>
      <p:sp>
        <p:nvSpPr>
          <p:cNvPr id="27732" name="Text Box 84"/>
          <p:cNvSpPr txBox="1">
            <a:spLocks noChangeArrowheads="1"/>
          </p:cNvSpPr>
          <p:nvPr/>
        </p:nvSpPr>
        <p:spPr bwMode="auto">
          <a:xfrm>
            <a:off x="3527425" y="3940175"/>
            <a:ext cx="1905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х 8</a:t>
            </a:r>
          </a:p>
        </p:txBody>
      </p:sp>
      <p:sp>
        <p:nvSpPr>
          <p:cNvPr id="27733" name="Text Box 85"/>
          <p:cNvSpPr txBox="1">
            <a:spLocks noChangeArrowheads="1"/>
          </p:cNvSpPr>
          <p:nvPr/>
        </p:nvSpPr>
        <p:spPr bwMode="auto">
          <a:xfrm>
            <a:off x="3724275" y="4892675"/>
            <a:ext cx="12271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7734" name="Text Box 86"/>
          <p:cNvSpPr txBox="1">
            <a:spLocks noChangeArrowheads="1"/>
          </p:cNvSpPr>
          <p:nvPr/>
        </p:nvSpPr>
        <p:spPr bwMode="auto">
          <a:xfrm>
            <a:off x="4071938" y="4268788"/>
            <a:ext cx="15271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5000</a:t>
            </a:r>
          </a:p>
        </p:txBody>
      </p:sp>
      <p:sp>
        <p:nvSpPr>
          <p:cNvPr id="27735" name="Text Box 87"/>
          <p:cNvSpPr txBox="1">
            <a:spLocks noChangeArrowheads="1"/>
          </p:cNvSpPr>
          <p:nvPr/>
        </p:nvSpPr>
        <p:spPr bwMode="auto">
          <a:xfrm>
            <a:off x="1163638" y="1711325"/>
            <a:ext cx="2074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FF0066"/>
                </a:solidFill>
                <a:latin typeface="Comic Sans MS" panose="030F0702030302020204" pitchFamily="66" charset="0"/>
              </a:rPr>
              <a:t>Двоичная</a:t>
            </a:r>
          </a:p>
        </p:txBody>
      </p:sp>
      <p:sp>
        <p:nvSpPr>
          <p:cNvPr id="27736" name="Text Box 88"/>
          <p:cNvSpPr txBox="1">
            <a:spLocks noChangeArrowheads="1"/>
          </p:cNvSpPr>
          <p:nvPr/>
        </p:nvSpPr>
        <p:spPr bwMode="auto">
          <a:xfrm>
            <a:off x="3419475" y="3013075"/>
            <a:ext cx="1860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FF0066"/>
                </a:solidFill>
                <a:latin typeface="Comic Sans MS" panose="030F0702030302020204" pitchFamily="66" charset="0"/>
              </a:rPr>
              <a:t>Восьмеричная</a:t>
            </a:r>
          </a:p>
        </p:txBody>
      </p:sp>
      <p:sp>
        <p:nvSpPr>
          <p:cNvPr id="27737" name="Text Box 89"/>
          <p:cNvSpPr txBox="1">
            <a:spLocks noChangeArrowheads="1"/>
          </p:cNvSpPr>
          <p:nvPr/>
        </p:nvSpPr>
        <p:spPr bwMode="auto">
          <a:xfrm>
            <a:off x="5561013" y="1914525"/>
            <a:ext cx="2625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FF0066"/>
                </a:solidFill>
                <a:latin typeface="Comic Sans MS" panose="030F0702030302020204" pitchFamily="66" charset="0"/>
              </a:rPr>
              <a:t>Шестнадцатеричная</a:t>
            </a:r>
          </a:p>
        </p:txBody>
      </p:sp>
      <p:sp>
        <p:nvSpPr>
          <p:cNvPr id="14379" name="Rectangle 91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80" name="Rectangle 122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27769" name="Object 121"/>
          <p:cNvGraphicFramePr>
            <a:graphicFrameLocks noChangeAspect="1"/>
          </p:cNvGraphicFramePr>
          <p:nvPr/>
        </p:nvGraphicFramePr>
        <p:xfrm>
          <a:off x="1108075" y="2163763"/>
          <a:ext cx="1181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6" name="Формула" r:id="rId3" imgW="1181100" imgH="228600" progId="Equation.3">
                  <p:embed/>
                </p:oleObj>
              </mc:Choice>
              <mc:Fallback>
                <p:oleObj name="Формула" r:id="rId3" imgW="1181100" imgH="228600" progId="Equation.3">
                  <p:embed/>
                  <p:pic>
                    <p:nvPicPr>
                      <p:cNvPr id="0" name="Object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075" y="2163763"/>
                        <a:ext cx="118110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82" name="Rectangle 12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27771" name="Object 123"/>
          <p:cNvGraphicFramePr>
            <a:graphicFrameLocks noChangeAspect="1"/>
          </p:cNvGraphicFramePr>
          <p:nvPr/>
        </p:nvGraphicFramePr>
        <p:xfrm>
          <a:off x="3722688" y="3422650"/>
          <a:ext cx="101917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7" name="Формула" r:id="rId5" imgW="1016000" imgH="228600" progId="Equation.3">
                  <p:embed/>
                </p:oleObj>
              </mc:Choice>
              <mc:Fallback>
                <p:oleObj name="Формула" r:id="rId5" imgW="1016000" imgH="228600" progId="Equation.3">
                  <p:embed/>
                  <p:pic>
                    <p:nvPicPr>
                      <p:cNvPr id="0" name="Object 1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3422650"/>
                        <a:ext cx="1019175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84" name="Rectangle 126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27773" name="Object 125"/>
          <p:cNvGraphicFramePr>
            <a:graphicFrameLocks noChangeAspect="1"/>
          </p:cNvGraphicFramePr>
          <p:nvPr/>
        </p:nvGraphicFramePr>
        <p:xfrm>
          <a:off x="6099175" y="2422525"/>
          <a:ext cx="990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8" name="Формула" r:id="rId7" imgW="990600" imgH="228600" progId="Equation.3">
                  <p:embed/>
                </p:oleObj>
              </mc:Choice>
              <mc:Fallback>
                <p:oleObj name="Формула" r:id="rId7" imgW="990600" imgH="228600" progId="Equation.3">
                  <p:embed/>
                  <p:pic>
                    <p:nvPicPr>
                      <p:cNvPr id="0" name="Object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9175" y="2422525"/>
                        <a:ext cx="99060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7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27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27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7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27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27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27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27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27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27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27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27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7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 nodeType="clickPar">
                      <p:stCondLst>
                        <p:cond delay="indefinite"/>
                      </p:stCondLst>
                      <p:childTnLst>
                        <p:par>
                          <p:cTn id="1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2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7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2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27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2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27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 nodeType="clickPar">
                      <p:stCondLst>
                        <p:cond delay="indefinite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2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70" grpId="0"/>
      <p:bldP spid="27673" grpId="0"/>
      <p:bldP spid="27672" grpId="0"/>
      <p:bldP spid="27660" grpId="0"/>
      <p:bldP spid="27665" grpId="0"/>
      <p:bldP spid="27652" grpId="0"/>
      <p:bldP spid="27654" grpId="0" animBg="1"/>
      <p:bldP spid="27655" grpId="0" animBg="1"/>
      <p:bldP spid="27659" grpId="0"/>
      <p:bldP spid="27662" grpId="0" animBg="1"/>
      <p:bldP spid="27663" grpId="0" animBg="1"/>
      <p:bldP spid="27664" grpId="0" animBg="1"/>
      <p:bldP spid="27667" grpId="0"/>
      <p:bldP spid="27668" grpId="0"/>
      <p:bldP spid="27674" grpId="0"/>
      <p:bldP spid="27675" grpId="0"/>
      <p:bldP spid="27676" grpId="0"/>
      <p:bldP spid="27701" grpId="0"/>
      <p:bldP spid="27702" grpId="0"/>
      <p:bldP spid="27703" grpId="0" animBg="1"/>
      <p:bldP spid="27704" grpId="0" animBg="1"/>
      <p:bldP spid="27705" grpId="0"/>
      <p:bldP spid="27709" grpId="0"/>
      <p:bldP spid="27712" grpId="0"/>
      <p:bldP spid="27713" grpId="0" animBg="1"/>
      <p:bldP spid="27724" grpId="0"/>
      <p:bldP spid="27725" grpId="0"/>
      <p:bldP spid="27726" grpId="0" animBg="1"/>
      <p:bldP spid="27727" grpId="0" animBg="1"/>
      <p:bldP spid="27728" grpId="0"/>
      <p:bldP spid="27729" grpId="0" animBg="1"/>
      <p:bldP spid="27730" grpId="0"/>
      <p:bldP spid="27731" grpId="0"/>
      <p:bldP spid="27732" grpId="0"/>
      <p:bldP spid="27733" grpId="0"/>
      <p:bldP spid="27734" grpId="0"/>
      <p:bldP spid="27735" grpId="0"/>
      <p:bldP spid="27736" grpId="0"/>
      <p:bldP spid="277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3" name="WordArt 5"/>
          <p:cNvSpPr>
            <a:spLocks noChangeArrowheads="1" noChangeShapeType="1" noTextEdit="1"/>
          </p:cNvSpPr>
          <p:nvPr/>
        </p:nvSpPr>
        <p:spPr bwMode="auto">
          <a:xfrm>
            <a:off x="858838" y="369888"/>
            <a:ext cx="6729412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Двоичная арифметика</a:t>
            </a:r>
          </a:p>
        </p:txBody>
      </p:sp>
      <p:graphicFrame>
        <p:nvGraphicFramePr>
          <p:cNvPr id="201826" name="Group 98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1812925" cy="1873250"/>
        </p:xfrm>
        <a:graphic>
          <a:graphicData uri="http://schemas.openxmlformats.org/drawingml/2006/table">
            <a:tbl>
              <a:tblPr/>
              <a:tblGrid>
                <a:gridCol w="1812925"/>
              </a:tblGrid>
              <a:tr h="1873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Таблица сложения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0+0=0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1+0=1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0+1=1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1+1=10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1827" name="Group 99"/>
          <p:cNvGraphicFramePr>
            <a:graphicFrameLocks noGrp="1"/>
          </p:cNvGraphicFramePr>
          <p:nvPr>
            <p:ph sz="quarter" idx="2"/>
          </p:nvPr>
        </p:nvGraphicFramePr>
        <p:xfrm>
          <a:off x="3040063" y="1611313"/>
          <a:ext cx="1585912" cy="1874837"/>
        </p:xfrm>
        <a:graphic>
          <a:graphicData uri="http://schemas.openxmlformats.org/drawingml/2006/table">
            <a:tbl>
              <a:tblPr/>
              <a:tblGrid>
                <a:gridCol w="1585912"/>
              </a:tblGrid>
              <a:tr h="18748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Таблица вычитания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0-0=0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1-0=1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1-1=0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10-1=1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1791" name="Group 63"/>
          <p:cNvGraphicFramePr>
            <a:graphicFrameLocks noGrp="1"/>
          </p:cNvGraphicFramePr>
          <p:nvPr>
            <p:ph sz="quarter" idx="3"/>
          </p:nvPr>
        </p:nvGraphicFramePr>
        <p:xfrm>
          <a:off x="5853113" y="1592263"/>
          <a:ext cx="1473200" cy="1635125"/>
        </p:xfrm>
        <a:graphic>
          <a:graphicData uri="http://schemas.openxmlformats.org/drawingml/2006/table">
            <a:tbl>
              <a:tblPr/>
              <a:tblGrid>
                <a:gridCol w="1473200"/>
              </a:tblGrid>
              <a:tr h="163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Таблица умножения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0*0=0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1*0=0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1*1=1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1796" name="Line 68"/>
          <p:cNvSpPr>
            <a:spLocks noChangeShapeType="1"/>
          </p:cNvSpPr>
          <p:nvPr/>
        </p:nvSpPr>
        <p:spPr bwMode="auto">
          <a:xfrm>
            <a:off x="1031875" y="5648325"/>
            <a:ext cx="1731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1794" name="Text Box 66"/>
          <p:cNvSpPr txBox="1">
            <a:spLocks noChangeArrowheads="1"/>
          </p:cNvSpPr>
          <p:nvPr/>
        </p:nvSpPr>
        <p:spPr bwMode="auto">
          <a:xfrm>
            <a:off x="1431925" y="4937125"/>
            <a:ext cx="29686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1  1  0  1  1</a:t>
            </a:r>
          </a:p>
        </p:txBody>
      </p:sp>
      <p:sp>
        <p:nvSpPr>
          <p:cNvPr id="201795" name="Text Box 67"/>
          <p:cNvSpPr txBox="1">
            <a:spLocks noChangeArrowheads="1"/>
          </p:cNvSpPr>
          <p:nvPr/>
        </p:nvSpPr>
        <p:spPr bwMode="auto">
          <a:xfrm>
            <a:off x="1181100" y="5241925"/>
            <a:ext cx="2432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1  0  1  1  0  1</a:t>
            </a:r>
          </a:p>
        </p:txBody>
      </p:sp>
      <p:sp>
        <p:nvSpPr>
          <p:cNvPr id="201797" name="Text Box 69"/>
          <p:cNvSpPr txBox="1">
            <a:spLocks noChangeArrowheads="1"/>
          </p:cNvSpPr>
          <p:nvPr/>
        </p:nvSpPr>
        <p:spPr bwMode="auto">
          <a:xfrm>
            <a:off x="666750" y="5692775"/>
            <a:ext cx="25066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1  0  0  1  0  0  0</a:t>
            </a:r>
          </a:p>
        </p:txBody>
      </p:sp>
      <p:sp>
        <p:nvSpPr>
          <p:cNvPr id="201800" name="Text Box 72"/>
          <p:cNvSpPr txBox="1">
            <a:spLocks noChangeArrowheads="1"/>
          </p:cNvSpPr>
          <p:nvPr/>
        </p:nvSpPr>
        <p:spPr bwMode="auto">
          <a:xfrm>
            <a:off x="1000125" y="5105400"/>
            <a:ext cx="1225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201806" name="Line 78"/>
          <p:cNvSpPr>
            <a:spLocks noChangeShapeType="1"/>
          </p:cNvSpPr>
          <p:nvPr/>
        </p:nvSpPr>
        <p:spPr bwMode="auto">
          <a:xfrm>
            <a:off x="1098550" y="4238625"/>
            <a:ext cx="1936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1802" name="Text Box 74"/>
          <p:cNvSpPr txBox="1">
            <a:spLocks noChangeArrowheads="1"/>
          </p:cNvSpPr>
          <p:nvPr/>
        </p:nvSpPr>
        <p:spPr bwMode="auto">
          <a:xfrm>
            <a:off x="1120775" y="3527425"/>
            <a:ext cx="2806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1  0  0  1  0  0  0</a:t>
            </a:r>
          </a:p>
        </p:txBody>
      </p:sp>
      <p:sp>
        <p:nvSpPr>
          <p:cNvPr id="201803" name="Text Box 75"/>
          <p:cNvSpPr txBox="1">
            <a:spLocks noChangeArrowheads="1"/>
          </p:cNvSpPr>
          <p:nvPr/>
        </p:nvSpPr>
        <p:spPr bwMode="auto">
          <a:xfrm>
            <a:off x="1373188" y="3811588"/>
            <a:ext cx="27209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1  0  1  1  0  1</a:t>
            </a:r>
          </a:p>
        </p:txBody>
      </p:sp>
      <p:sp>
        <p:nvSpPr>
          <p:cNvPr id="201807" name="Text Box 79"/>
          <p:cNvSpPr txBox="1">
            <a:spLocks noChangeArrowheads="1"/>
          </p:cNvSpPr>
          <p:nvPr/>
        </p:nvSpPr>
        <p:spPr bwMode="auto">
          <a:xfrm>
            <a:off x="1466850" y="4229100"/>
            <a:ext cx="2484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1  1  0  1  1</a:t>
            </a:r>
          </a:p>
        </p:txBody>
      </p:sp>
      <p:sp>
        <p:nvSpPr>
          <p:cNvPr id="201808" name="Text Box 80"/>
          <p:cNvSpPr txBox="1">
            <a:spLocks noChangeArrowheads="1"/>
          </p:cNvSpPr>
          <p:nvPr/>
        </p:nvSpPr>
        <p:spPr bwMode="auto">
          <a:xfrm>
            <a:off x="841375" y="3563938"/>
            <a:ext cx="4746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_</a:t>
            </a:r>
          </a:p>
        </p:txBody>
      </p:sp>
      <p:sp>
        <p:nvSpPr>
          <p:cNvPr id="201810" name="Text Box 82"/>
          <p:cNvSpPr txBox="1">
            <a:spLocks noChangeArrowheads="1"/>
          </p:cNvSpPr>
          <p:nvPr/>
        </p:nvSpPr>
        <p:spPr bwMode="auto">
          <a:xfrm>
            <a:off x="6292850" y="3700463"/>
            <a:ext cx="2238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1  1  0  0  1</a:t>
            </a:r>
          </a:p>
        </p:txBody>
      </p:sp>
      <p:sp>
        <p:nvSpPr>
          <p:cNvPr id="201811" name="Text Box 83"/>
          <p:cNvSpPr txBox="1">
            <a:spLocks noChangeArrowheads="1"/>
          </p:cNvSpPr>
          <p:nvPr/>
        </p:nvSpPr>
        <p:spPr bwMode="auto">
          <a:xfrm>
            <a:off x="6303963" y="3978275"/>
            <a:ext cx="2119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1  0  0  0  1</a:t>
            </a:r>
          </a:p>
        </p:txBody>
      </p:sp>
      <p:sp>
        <p:nvSpPr>
          <p:cNvPr id="201812" name="Line 84"/>
          <p:cNvSpPr>
            <a:spLocks noChangeShapeType="1"/>
          </p:cNvSpPr>
          <p:nvPr/>
        </p:nvSpPr>
        <p:spPr bwMode="auto">
          <a:xfrm>
            <a:off x="6249988" y="4346575"/>
            <a:ext cx="1677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1813" name="Text Box 85"/>
          <p:cNvSpPr txBox="1">
            <a:spLocks noChangeArrowheads="1"/>
          </p:cNvSpPr>
          <p:nvPr/>
        </p:nvSpPr>
        <p:spPr bwMode="auto">
          <a:xfrm>
            <a:off x="6162675" y="3876675"/>
            <a:ext cx="6572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201814" name="Text Box 86"/>
          <p:cNvSpPr txBox="1">
            <a:spLocks noChangeArrowheads="1"/>
          </p:cNvSpPr>
          <p:nvPr/>
        </p:nvSpPr>
        <p:spPr bwMode="auto">
          <a:xfrm>
            <a:off x="6323013" y="4384675"/>
            <a:ext cx="1947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1  1  0  0  1</a:t>
            </a:r>
          </a:p>
        </p:txBody>
      </p:sp>
      <p:sp>
        <p:nvSpPr>
          <p:cNvPr id="201815" name="Text Box 87"/>
          <p:cNvSpPr txBox="1">
            <a:spLocks noChangeArrowheads="1"/>
          </p:cNvSpPr>
          <p:nvPr/>
        </p:nvSpPr>
        <p:spPr bwMode="auto">
          <a:xfrm>
            <a:off x="6067425" y="4668838"/>
            <a:ext cx="2227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0  0  0  0  0</a:t>
            </a:r>
          </a:p>
        </p:txBody>
      </p:sp>
      <p:sp>
        <p:nvSpPr>
          <p:cNvPr id="201816" name="Text Box 88"/>
          <p:cNvSpPr txBox="1">
            <a:spLocks noChangeArrowheads="1"/>
          </p:cNvSpPr>
          <p:nvPr/>
        </p:nvSpPr>
        <p:spPr bwMode="auto">
          <a:xfrm>
            <a:off x="5827713" y="4884738"/>
            <a:ext cx="2227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0  0  0  0  0</a:t>
            </a:r>
          </a:p>
        </p:txBody>
      </p:sp>
      <p:sp>
        <p:nvSpPr>
          <p:cNvPr id="201817" name="Text Box 89"/>
          <p:cNvSpPr txBox="1">
            <a:spLocks noChangeArrowheads="1"/>
          </p:cNvSpPr>
          <p:nvPr/>
        </p:nvSpPr>
        <p:spPr bwMode="auto">
          <a:xfrm>
            <a:off x="5576888" y="5111750"/>
            <a:ext cx="2227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0  0  0  0  0</a:t>
            </a:r>
          </a:p>
        </p:txBody>
      </p:sp>
      <p:sp>
        <p:nvSpPr>
          <p:cNvPr id="201818" name="Text Box 90"/>
          <p:cNvSpPr txBox="1">
            <a:spLocks noChangeArrowheads="1"/>
          </p:cNvSpPr>
          <p:nvPr/>
        </p:nvSpPr>
        <p:spPr bwMode="auto">
          <a:xfrm>
            <a:off x="5334000" y="5343525"/>
            <a:ext cx="22479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1  1  0  0  1</a:t>
            </a:r>
          </a:p>
        </p:txBody>
      </p:sp>
      <p:sp>
        <p:nvSpPr>
          <p:cNvPr id="201819" name="Text Box 91"/>
          <p:cNvSpPr txBox="1">
            <a:spLocks noChangeArrowheads="1"/>
          </p:cNvSpPr>
          <p:nvPr/>
        </p:nvSpPr>
        <p:spPr bwMode="auto">
          <a:xfrm>
            <a:off x="5475288" y="4581525"/>
            <a:ext cx="666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201820" name="Line 92"/>
          <p:cNvSpPr>
            <a:spLocks noChangeShapeType="1"/>
          </p:cNvSpPr>
          <p:nvPr/>
        </p:nvSpPr>
        <p:spPr bwMode="auto">
          <a:xfrm>
            <a:off x="5002213" y="5657850"/>
            <a:ext cx="288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1821" name="Text Box 93"/>
          <p:cNvSpPr txBox="1">
            <a:spLocks noChangeArrowheads="1"/>
          </p:cNvSpPr>
          <p:nvPr/>
        </p:nvSpPr>
        <p:spPr bwMode="auto">
          <a:xfrm>
            <a:off x="5203825" y="5632450"/>
            <a:ext cx="3409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1  1  0  1  0  1  0  0  1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1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1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1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1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1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1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1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1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1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1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1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1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1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1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1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1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1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1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1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1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1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1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1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1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1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1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1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1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1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1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1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1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1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1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1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1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1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1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1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1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3" grpId="0" animBg="1"/>
      <p:bldP spid="201796" grpId="0" animBg="1"/>
      <p:bldP spid="201794" grpId="0" autoUpdateAnimBg="0"/>
      <p:bldP spid="201795" grpId="0" autoUpdateAnimBg="0"/>
      <p:bldP spid="201797" grpId="0" autoUpdateAnimBg="0"/>
      <p:bldP spid="201800" grpId="0" autoUpdateAnimBg="0"/>
      <p:bldP spid="201806" grpId="0" animBg="1"/>
      <p:bldP spid="201802" grpId="0" autoUpdateAnimBg="0"/>
      <p:bldP spid="201803" grpId="0" autoUpdateAnimBg="0"/>
      <p:bldP spid="201807" grpId="0" autoUpdateAnimBg="0"/>
      <p:bldP spid="201808" grpId="0" autoUpdateAnimBg="0"/>
      <p:bldP spid="201810" grpId="0" autoUpdateAnimBg="0"/>
      <p:bldP spid="201811" grpId="0" autoUpdateAnimBg="0"/>
      <p:bldP spid="201812" grpId="0" animBg="1"/>
      <p:bldP spid="201813" grpId="0" autoUpdateAnimBg="0"/>
      <p:bldP spid="201814" grpId="0" autoUpdateAnimBg="0"/>
      <p:bldP spid="201815" grpId="0" autoUpdateAnimBg="0"/>
      <p:bldP spid="201816" grpId="0" autoUpdateAnimBg="0"/>
      <p:bldP spid="201817" grpId="0" autoUpdateAnimBg="0"/>
      <p:bldP spid="201818" grpId="0" autoUpdateAnimBg="0"/>
      <p:bldP spid="201819" grpId="0" autoUpdateAnimBg="0"/>
      <p:bldP spid="201820" grpId="0" animBg="1"/>
      <p:bldP spid="20182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1401763"/>
            <a:ext cx="5162550" cy="51339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Ей было </a:t>
            </a:r>
            <a:r>
              <a:rPr lang="ru-RU" altLang="ru-RU" sz="2000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1100</a:t>
            </a:r>
            <a:r>
              <a:rPr lang="ru-RU" altLang="ru-RU" sz="2000" b="1" smtClean="0">
                <a:latin typeface="Comic Sans MS" panose="030F0702030302020204" pitchFamily="66" charset="0"/>
              </a:rPr>
              <a:t> лет.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Она в</a:t>
            </a:r>
            <a:r>
              <a:rPr lang="ru-RU" altLang="ru-RU" sz="2000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 101 </a:t>
            </a:r>
            <a:r>
              <a:rPr lang="ru-RU" altLang="ru-RU" sz="2000" b="1" smtClean="0">
                <a:latin typeface="Comic Sans MS" panose="030F0702030302020204" pitchFamily="66" charset="0"/>
              </a:rPr>
              <a:t>класс ходила.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В портфеле по </a:t>
            </a:r>
            <a:r>
              <a:rPr lang="ru-RU" altLang="ru-RU" sz="2000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100</a:t>
            </a:r>
            <a:r>
              <a:rPr lang="ru-RU" altLang="ru-RU" sz="2000" b="1" smtClean="0">
                <a:latin typeface="Comic Sans MS" panose="030F0702030302020204" pitchFamily="66" charset="0"/>
              </a:rPr>
              <a:t> книг носила.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Все это правда, а не бред.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Когда пыля десятком ног.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Она шагала по дороге,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За ней всегда бежал щенок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С одним хвостом, зато стоногий,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Она ловила каждый звук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Своими десятью ушами,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И </a:t>
            </a:r>
            <a:r>
              <a:rPr lang="ru-RU" altLang="ru-RU" sz="2000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10 </a:t>
            </a:r>
            <a:r>
              <a:rPr lang="ru-RU" altLang="ru-RU" sz="2000" b="1" smtClean="0">
                <a:latin typeface="Comic Sans MS" panose="030F0702030302020204" pitchFamily="66" charset="0"/>
              </a:rPr>
              <a:t>загорелых рук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Портфель и поводок держали.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И </a:t>
            </a:r>
            <a:r>
              <a:rPr lang="ru-RU" altLang="ru-RU" sz="2000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10</a:t>
            </a:r>
            <a:r>
              <a:rPr lang="ru-RU" altLang="ru-RU" sz="2000" b="1" smtClean="0">
                <a:latin typeface="Comic Sans MS" panose="030F0702030302020204" pitchFamily="66" charset="0"/>
              </a:rPr>
              <a:t> темно-синих глаз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Оглядывали мир привычно.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Но станет все совсем обычным,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Когда поймете наш рассказ.</a:t>
            </a:r>
          </a:p>
          <a:p>
            <a:pPr eaLnBrk="1" hangingPunct="1">
              <a:lnSpc>
                <a:spcPct val="80000"/>
              </a:lnSpc>
            </a:pPr>
            <a:endParaRPr lang="ru-RU" altLang="ru-RU" sz="2000" b="1" smtClean="0">
              <a:latin typeface="Comic Sans MS" panose="030F0702030302020204" pitchFamily="66" charset="0"/>
            </a:endParaRPr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2740025" y="346075"/>
            <a:ext cx="3589338" cy="781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</p:txBody>
      </p:sp>
      <p:pic>
        <p:nvPicPr>
          <p:cNvPr id="23560" name="Picture 8" descr="1232_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463" y="1895475"/>
            <a:ext cx="226695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577013" y="5449888"/>
            <a:ext cx="1200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hlinkClick r:id="" action="ppaction://hlinkshowjump?jump=nextslide"/>
              </a:rPr>
              <a:t>ОТВЕТ</a:t>
            </a:r>
            <a:endParaRPr lang="ru-RU" altLang="ru-RU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5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5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5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5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35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5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5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35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35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 tmFilter="0,0; .5, 1; 1, 1"/>
                                        <p:tgtEl>
                                          <p:spTgt spid="235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235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4"/>
          <p:cNvSpPr>
            <a:spLocks noChangeArrowheads="1" noChangeShapeType="1" noTextEdit="1"/>
          </p:cNvSpPr>
          <p:nvPr/>
        </p:nvSpPr>
        <p:spPr bwMode="auto">
          <a:xfrm>
            <a:off x="2616200" y="725488"/>
            <a:ext cx="3843338" cy="579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2405063" y="1530350"/>
            <a:ext cx="457200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Ей было </a:t>
            </a:r>
            <a:r>
              <a:rPr lang="ru-RU" altLang="ru-RU" sz="1800" b="1">
                <a:solidFill>
                  <a:srgbClr val="FF0066"/>
                </a:solidFill>
              </a:rPr>
              <a:t>12</a:t>
            </a:r>
            <a:r>
              <a:rPr lang="ru-RU" altLang="ru-RU" sz="1800" b="1"/>
              <a:t> лет.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Она в</a:t>
            </a:r>
            <a:r>
              <a:rPr lang="ru-RU" altLang="ru-RU" sz="1800" b="1">
                <a:solidFill>
                  <a:srgbClr val="FF0066"/>
                </a:solidFill>
              </a:rPr>
              <a:t> 5 </a:t>
            </a:r>
            <a:r>
              <a:rPr lang="ru-RU" altLang="ru-RU" sz="1800" b="1"/>
              <a:t>класс ходила.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В портфеле по </a:t>
            </a:r>
            <a:r>
              <a:rPr lang="ru-RU" altLang="ru-RU" sz="1800" b="1">
                <a:solidFill>
                  <a:srgbClr val="FF0066"/>
                </a:solidFill>
              </a:rPr>
              <a:t>4</a:t>
            </a:r>
            <a:r>
              <a:rPr lang="ru-RU" altLang="ru-RU" sz="1800" b="1"/>
              <a:t> книг носила.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Все это правда, а не бред.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Когда пыля десятком ног.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Она шагала по дороге,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За ней всегда бежал щенок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С одним хвостом, зато стоногий,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Она ловила каждый звук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Своими десятью ушами,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И </a:t>
            </a:r>
            <a:r>
              <a:rPr lang="ru-RU" altLang="ru-RU" sz="1800" b="1">
                <a:solidFill>
                  <a:srgbClr val="FF0066"/>
                </a:solidFill>
              </a:rPr>
              <a:t>2 </a:t>
            </a:r>
            <a:r>
              <a:rPr lang="ru-RU" altLang="ru-RU" sz="1800" b="1"/>
              <a:t>загорелых рук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Портфель и поводок держали.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И </a:t>
            </a:r>
            <a:r>
              <a:rPr lang="ru-RU" altLang="ru-RU" sz="1800" b="1">
                <a:solidFill>
                  <a:srgbClr val="FF0066"/>
                </a:solidFill>
              </a:rPr>
              <a:t>2 </a:t>
            </a:r>
            <a:r>
              <a:rPr lang="ru-RU" altLang="ru-RU" sz="1800" b="1"/>
              <a:t>темно-синих глаз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Оглядывали мир привычно.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Но станет все совсем обычным,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Когда поймете наш рассказ.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2588" y="180975"/>
            <a:ext cx="8229600" cy="6329363"/>
          </a:xfrm>
        </p:spPr>
        <p:txBody>
          <a:bodyPr/>
          <a:lstStyle/>
          <a:p>
            <a:pPr marL="609600" indent="-609600" eaLnBrk="1" hangingPunct="1"/>
            <a:r>
              <a:rPr lang="ru-RU" altLang="ru-RU" sz="1600" smtClean="0"/>
              <a:t>ЦЕЛИ: Ознакомить учащихся с одним из разделов школьного курса информатики историей развития и классификацией различных систем счисления, с алгоритмом перевода из десятичной системы счисления в другие(двоичная, восьмеричная, шестнадцатеричная).</a:t>
            </a:r>
          </a:p>
          <a:p>
            <a:pPr marL="609600" indent="-609600" eaLnBrk="1" hangingPunct="1">
              <a:buFontTx/>
              <a:buNone/>
            </a:pPr>
            <a:endParaRPr lang="ru-RU" altLang="ru-RU" sz="1600" smtClean="0"/>
          </a:p>
          <a:p>
            <a:pPr marL="609600" indent="-609600" eaLnBrk="1" hangingPunct="1"/>
            <a:r>
              <a:rPr lang="ru-RU" altLang="ru-RU" sz="1600" smtClean="0"/>
              <a:t>Используемые информационные продукты:</a:t>
            </a:r>
          </a:p>
          <a:p>
            <a:pPr marL="1752600" lvl="3" indent="-381000" eaLnBrk="1" hangingPunct="1"/>
            <a:r>
              <a:rPr lang="en-US" altLang="ru-RU" sz="1000" smtClean="0"/>
              <a:t>Microsoft Power Point</a:t>
            </a:r>
            <a:r>
              <a:rPr lang="ru-RU" altLang="ru-RU" sz="1000" smtClean="0"/>
              <a:t> </a:t>
            </a:r>
            <a:r>
              <a:rPr lang="en-US" altLang="ru-RU" sz="1000" smtClean="0"/>
              <a:t>-</a:t>
            </a:r>
            <a:r>
              <a:rPr lang="ru-RU" altLang="ru-RU" sz="1000" smtClean="0"/>
              <a:t> для создание и демонстрации презентации;</a:t>
            </a:r>
          </a:p>
          <a:p>
            <a:pPr marL="1752600" lvl="3" indent="-381000" eaLnBrk="1" hangingPunct="1"/>
            <a:r>
              <a:rPr lang="en-US" altLang="ru-RU" sz="1000" smtClean="0"/>
              <a:t>Microsoft Word - </a:t>
            </a:r>
            <a:r>
              <a:rPr lang="ru-RU" altLang="ru-RU" sz="1000" smtClean="0"/>
              <a:t>для набора текста;</a:t>
            </a:r>
          </a:p>
          <a:p>
            <a:pPr marL="1752600" lvl="3" indent="-381000" eaLnBrk="1" hangingPunct="1"/>
            <a:r>
              <a:rPr lang="en-US" altLang="ru-RU" sz="1000" smtClean="0"/>
              <a:t>Paint</a:t>
            </a:r>
            <a:r>
              <a:rPr lang="ru-RU" altLang="ru-RU" sz="1000" smtClean="0"/>
              <a:t> - для создания графических объектов;</a:t>
            </a:r>
            <a:endParaRPr lang="en-US" altLang="ru-RU" sz="1000" smtClean="0"/>
          </a:p>
          <a:p>
            <a:pPr marL="1752600" lvl="3" indent="-381000" eaLnBrk="1" hangingPunct="1"/>
            <a:r>
              <a:rPr lang="en-US" altLang="ru-RU" sz="1000" smtClean="0"/>
              <a:t>Adobe Photoshop</a:t>
            </a:r>
            <a:r>
              <a:rPr lang="ru-RU" altLang="ru-RU" sz="1000" smtClean="0"/>
              <a:t> - для редактирования графических объектов;</a:t>
            </a:r>
          </a:p>
          <a:p>
            <a:pPr marL="1752600" lvl="3" indent="-381000" eaLnBrk="1" hangingPunct="1">
              <a:buFontTx/>
              <a:buNone/>
            </a:pPr>
            <a:endParaRPr lang="ru-RU" altLang="ru-RU" sz="1000" smtClean="0"/>
          </a:p>
          <a:p>
            <a:pPr marL="1752600" lvl="3" indent="-381000" eaLnBrk="1" hangingPunct="1"/>
            <a:endParaRPr lang="ru-RU" altLang="ru-RU" sz="1000" smtClean="0"/>
          </a:p>
          <a:p>
            <a:pPr marL="609600" indent="-609600" eaLnBrk="1" hangingPunct="1"/>
            <a:r>
              <a:rPr lang="ru-RU" altLang="ru-RU" sz="1600" smtClean="0"/>
              <a:t>Системные требования:</a:t>
            </a:r>
          </a:p>
          <a:p>
            <a:pPr marL="1752600" lvl="3" indent="-381000" eaLnBrk="1" hangingPunct="1"/>
            <a:r>
              <a:rPr lang="ru-RU" altLang="ru-RU" sz="1000" smtClean="0"/>
              <a:t>  Презентацию можно выполнить на компьютере любого класса где содержаться </a:t>
            </a:r>
            <a:r>
              <a:rPr lang="en-US" altLang="ru-RU" sz="1000" smtClean="0"/>
              <a:t>Win98/ME/2000/XP</a:t>
            </a:r>
          </a:p>
          <a:p>
            <a:pPr marL="1752600" lvl="3" indent="-381000" eaLnBrk="1" hangingPunct="1"/>
            <a:r>
              <a:rPr lang="ru-RU" altLang="ru-RU" sz="1000" smtClean="0"/>
              <a:t>Программа </a:t>
            </a:r>
            <a:r>
              <a:rPr lang="en-US" altLang="ru-RU" sz="1000" smtClean="0"/>
              <a:t>Microsoft Power Point</a:t>
            </a:r>
            <a:r>
              <a:rPr lang="ru-RU" altLang="ru-RU" sz="1000" smtClean="0"/>
              <a:t> любой версии.</a:t>
            </a:r>
          </a:p>
          <a:p>
            <a:pPr marL="1752600" lvl="3" indent="-381000" eaLnBrk="1" hangingPunct="1"/>
            <a:r>
              <a:rPr lang="ru-RU" altLang="ru-RU" sz="1000" smtClean="0"/>
              <a:t>Особых ограничений  НЕТ.</a:t>
            </a:r>
          </a:p>
          <a:p>
            <a:pPr marL="609600" indent="-609600" eaLnBrk="1" hangingPunct="1"/>
            <a:endParaRPr lang="ru-RU" altLang="ru-RU" sz="1600" smtClean="0"/>
          </a:p>
          <a:p>
            <a:pPr marL="609600" indent="-609600" eaLnBrk="1" hangingPunct="1"/>
            <a:endParaRPr lang="ru-RU" altLang="ru-RU" sz="1600" smtClean="0"/>
          </a:p>
          <a:p>
            <a:pPr marL="609600" indent="-609600" eaLnBrk="1" hangingPunct="1"/>
            <a:r>
              <a:rPr lang="ru-RU" altLang="ru-RU" sz="1600" smtClean="0"/>
              <a:t>Содержание проекта:</a:t>
            </a:r>
          </a:p>
          <a:p>
            <a:pPr marL="990600" lvl="1" indent="-533400" eaLnBrk="1" hangingPunct="1">
              <a:buFontTx/>
              <a:buNone/>
            </a:pPr>
            <a:r>
              <a:rPr lang="ru-RU" altLang="ru-RU" sz="1400" smtClean="0"/>
              <a:t>	Основные темы: </a:t>
            </a:r>
          </a:p>
          <a:p>
            <a:pPr marL="1371600" lvl="2" indent="-457200" eaLnBrk="1" hangingPunct="1"/>
            <a:r>
              <a:rPr lang="ru-RU" altLang="ru-RU" sz="1200" smtClean="0"/>
              <a:t>История системы счисления</a:t>
            </a:r>
          </a:p>
          <a:p>
            <a:pPr marL="1371600" lvl="2" indent="-457200" eaLnBrk="1" hangingPunct="1"/>
            <a:r>
              <a:rPr lang="ru-RU" altLang="ru-RU" sz="1200" smtClean="0"/>
              <a:t>Непозиционные системы счисления</a:t>
            </a:r>
          </a:p>
          <a:p>
            <a:pPr marL="1371600" lvl="2" indent="-457200" eaLnBrk="1" hangingPunct="1"/>
            <a:r>
              <a:rPr lang="ru-RU" altLang="ru-RU" sz="1200" smtClean="0"/>
              <a:t>Позиционные системы счисления</a:t>
            </a:r>
          </a:p>
          <a:p>
            <a:pPr marL="1371600" lvl="2" indent="-457200" eaLnBrk="1" hangingPunct="1"/>
            <a:r>
              <a:rPr lang="ru-RU" altLang="ru-RU" sz="1200" smtClean="0"/>
              <a:t>Двоичная арифметика</a:t>
            </a:r>
          </a:p>
          <a:p>
            <a:pPr marL="1371600" lvl="2" indent="-457200" eaLnBrk="1" hangingPunct="1"/>
            <a:r>
              <a:rPr lang="ru-RU" altLang="ru-RU" sz="1200" smtClean="0"/>
              <a:t>Алгоритм перевода чисел из одной системы счисления в другую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87338"/>
            <a:ext cx="8229600" cy="5768975"/>
          </a:xfrm>
        </p:spPr>
        <p:txBody>
          <a:bodyPr/>
          <a:lstStyle/>
          <a:p>
            <a:pPr marL="609600" indent="-609600" algn="ctr" eaLnBrk="1" hangingPunct="1">
              <a:buFontTx/>
              <a:buNone/>
            </a:pPr>
            <a:r>
              <a:rPr lang="ru-RU" altLang="ru-RU" smtClean="0">
                <a:solidFill>
                  <a:srgbClr val="000000"/>
                </a:solidFill>
              </a:rPr>
              <a:t>ЛИТЕРАТУРА:</a:t>
            </a:r>
          </a:p>
          <a:p>
            <a:pPr marL="609600" indent="-609600" algn="ctr" eaLnBrk="1" hangingPunct="1">
              <a:buFontTx/>
              <a:buNone/>
            </a:pPr>
            <a:endParaRPr lang="ru-RU" altLang="ru-RU" smtClean="0">
              <a:solidFill>
                <a:srgbClr val="000000"/>
              </a:solidFill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ru-RU" altLang="ru-RU" sz="1600" b="1" smtClean="0">
                <a:solidFill>
                  <a:srgbClr val="000000"/>
                </a:solidFill>
                <a:latin typeface="Comic Sans MS" panose="030F0702030302020204" pitchFamily="66" charset="0"/>
              </a:rPr>
              <a:t>Информатика и информационные технологии. Учебник для 10-11 кл. Н.Д. Угринович - Москва- издательство «БИНОМ. Лаборатория знаний», 2005г.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altLang="ru-RU" sz="1600" b="1" smtClean="0">
                <a:solidFill>
                  <a:srgbClr val="000000"/>
                </a:solidFill>
                <a:latin typeface="Comic Sans MS" panose="030F0702030302020204" pitchFamily="66" charset="0"/>
              </a:rPr>
              <a:t>Системы счисления и компьютерная арифметика. Учебное пособие. Е. В Андреева. Москва- издательство «БИНОМ. Лаборатория знаний», 2004г.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altLang="ru-RU" sz="1600" b="1" smtClean="0">
                <a:solidFill>
                  <a:srgbClr val="000000"/>
                </a:solidFill>
                <a:latin typeface="Comic Sans MS" panose="030F0702030302020204" pitchFamily="66" charset="0"/>
              </a:rPr>
              <a:t>Информатика. Структурированный конспект базового курса информатики. И.Г. Семакин. Москва- издательство «БИНОМ. Лаборатория знаний», 2001г.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altLang="ru-RU" sz="1600" b="1" smtClean="0">
                <a:solidFill>
                  <a:srgbClr val="000000"/>
                </a:solidFill>
                <a:latin typeface="Comic Sans MS" panose="030F0702030302020204" pitchFamily="66" charset="0"/>
              </a:rPr>
              <a:t>Задачник – практикум. И.Г. Семакин. Москва- издательство «БИНОМ. Лаборатория знаний», 2001г.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altLang="ru-RU" sz="1600" b="1" smtClean="0">
                <a:solidFill>
                  <a:srgbClr val="000000"/>
                </a:solidFill>
                <a:latin typeface="Comic Sans MS" panose="030F0702030302020204" pitchFamily="66" charset="0"/>
              </a:rPr>
              <a:t>Математические основы информатики. Элективный курс: Учебное пособие. Е. В Андреева. Москва- издательство «БИНОМ. Лаборатория знаний», 2005г.</a:t>
            </a:r>
          </a:p>
          <a:p>
            <a:pPr marL="609600" indent="-609600" eaLnBrk="1" hangingPunct="1">
              <a:buFontTx/>
              <a:buAutoNum type="arabicPeriod"/>
            </a:pPr>
            <a:endParaRPr lang="ru-RU" altLang="ru-RU" sz="1600" b="1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609600" indent="-609600" algn="ctr" eaLnBrk="1" hangingPunct="1">
              <a:buFontTx/>
              <a:buNone/>
            </a:pPr>
            <a:endParaRPr lang="ru-RU" altLang="ru-RU" sz="1600" b="1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1788" y="1484313"/>
            <a:ext cx="8451850" cy="5826125"/>
          </a:xfrm>
        </p:spPr>
        <p:txBody>
          <a:bodyPr/>
          <a:lstStyle/>
          <a:p>
            <a:pPr indent="17463"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400" b="1" smtClean="0">
                <a:latin typeface="Comic Sans MS" panose="030F0702030302020204" pitchFamily="66" charset="0"/>
              </a:rPr>
              <a:t>  </a:t>
            </a:r>
            <a:r>
              <a:rPr lang="ru-RU" altLang="ru-RU" sz="2000" b="1" smtClean="0">
                <a:latin typeface="Comic Sans MS" panose="030F0702030302020204" pitchFamily="66" charset="0"/>
              </a:rPr>
              <a:t>В наше время современному человеку постоянно попадаются числа, цифры… они с нами везде. А 2 тысячи лет назад что знал человек о цифрах? А 5 тысяч лет назад? Вопрос не простой, но очень интересный. Историки доказали, что и 5 тысяч лет тому назад люди могли записывать числа, могли производить над ними арифметические действия. Но записывали они числа по другим принципам, нежели мы в настоящее время.</a:t>
            </a:r>
          </a:p>
          <a:p>
            <a:pPr indent="17463"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Появление дробных чисел было связано с необходимостью производить измерения. Но так как единица измерения не всегда укладывалось целое число раз в измеряемой величине, то возникла практическая потребность ввести более «мелкие» числа, чем натуральные. При изложении материала под числом мы будем понимать его величину, а не его символьную запись. Сегодня человечество для записи чисел использует в основном десятичную систему счисления.</a:t>
            </a: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1179513" y="503238"/>
            <a:ext cx="7007225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История  системы  счисления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 flipH="1">
            <a:off x="782638" y="3357563"/>
            <a:ext cx="3230562" cy="30241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latin typeface="Comic Sans MS" panose="030F0702030302020204" pitchFamily="66" charset="0"/>
              </a:rPr>
              <a:t>От положения знака в изображении числа не зависит величина, которую он обозначает. </a:t>
            </a:r>
          </a:p>
        </p:txBody>
      </p:sp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1071563" y="498475"/>
            <a:ext cx="6454775" cy="1060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Система счисления</a:t>
            </a: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1717675" y="1916113"/>
            <a:ext cx="720725" cy="649287"/>
          </a:xfrm>
          <a:prstGeom prst="curvedRightArrow">
            <a:avLst>
              <a:gd name="adj1" fmla="val 20000"/>
              <a:gd name="adj2" fmla="val 40000"/>
              <a:gd name="adj3" fmla="val 370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6084888" y="1916113"/>
            <a:ext cx="720725" cy="649287"/>
          </a:xfrm>
          <a:prstGeom prst="curvedLeftArrow">
            <a:avLst>
              <a:gd name="adj1" fmla="val 20000"/>
              <a:gd name="adj2" fmla="val 40000"/>
              <a:gd name="adj3" fmla="val 370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1274" name="WordArt 10"/>
          <p:cNvSpPr>
            <a:spLocks noChangeArrowheads="1" noChangeShapeType="1" noTextEdit="1"/>
          </p:cNvSpPr>
          <p:nvPr/>
        </p:nvSpPr>
        <p:spPr bwMode="auto">
          <a:xfrm>
            <a:off x="709613" y="2852738"/>
            <a:ext cx="3097212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непозиционная</a:t>
            </a:r>
          </a:p>
        </p:txBody>
      </p:sp>
      <p:sp>
        <p:nvSpPr>
          <p:cNvPr id="11275" name="WordArt 11"/>
          <p:cNvSpPr>
            <a:spLocks noChangeArrowheads="1" noChangeShapeType="1" noTextEdit="1"/>
          </p:cNvSpPr>
          <p:nvPr/>
        </p:nvSpPr>
        <p:spPr bwMode="auto">
          <a:xfrm>
            <a:off x="4716463" y="2852738"/>
            <a:ext cx="28575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позиционная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 flipH="1">
            <a:off x="4787900" y="3357563"/>
            <a:ext cx="365125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000" b="1">
                <a:latin typeface="Comic Sans MS" panose="030F0702030302020204" pitchFamily="66" charset="0"/>
              </a:rPr>
              <a:t>Величина, обозначаемая цифрой в записи числа, зависит от ее позиции</a:t>
            </a:r>
            <a:r>
              <a:rPr lang="ru-RU" altLang="ru-RU" sz="2000" b="1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0" grpId="0" animBg="1"/>
      <p:bldP spid="11273" grpId="0" animBg="1"/>
      <p:bldP spid="11274" grpId="0" animBg="1"/>
      <p:bldP spid="112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44675"/>
            <a:ext cx="8353425" cy="12969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600" b="1" smtClean="0">
                <a:solidFill>
                  <a:srgbClr val="0000FF"/>
                </a:solidFill>
                <a:latin typeface="Comic Sans MS" panose="030F0702030302020204" pitchFamily="66" charset="0"/>
              </a:rPr>
              <a:t>В непозиционных системах счисления от положения цифры в записи числа не зависит величина, которую она обозначает.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600" b="1" smtClean="0">
                <a:solidFill>
                  <a:srgbClr val="0000FF"/>
                </a:solidFill>
                <a:latin typeface="Comic Sans MS" panose="030F0702030302020204" pitchFamily="66" charset="0"/>
              </a:rPr>
              <a:t>Примером является римская система. В римской системе в качестве цифр используется латинские буквы: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>
                <a:solidFill>
                  <a:srgbClr val="009900"/>
                </a:solidFill>
                <a:latin typeface="Comic Sans MS" panose="030F0702030302020204" pitchFamily="66" charset="0"/>
              </a:rPr>
              <a:t>        </a:t>
            </a:r>
            <a:r>
              <a:rPr lang="en-US" altLang="ru-RU" sz="1600" b="1" smtClean="0">
                <a:solidFill>
                  <a:srgbClr val="009900"/>
                </a:solidFill>
                <a:latin typeface="Comic Sans MS" panose="030F0702030302020204" pitchFamily="66" charset="0"/>
              </a:rPr>
              <a:t>      </a:t>
            </a:r>
            <a:endParaRPr lang="ru-RU" altLang="ru-RU" sz="1600" b="1" smtClean="0">
              <a:latin typeface="Comic Sans MS" panose="030F0702030302020204" pitchFamily="66" charset="0"/>
            </a:endParaRP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1711325" y="422275"/>
            <a:ext cx="5475288" cy="690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Римская система счисления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476375" y="2852738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I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268538" y="2852738"/>
            <a:ext cx="3381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V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059113" y="2852738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X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851275" y="2852738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L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4643438" y="2852738"/>
            <a:ext cx="325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C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6516688" y="2852738"/>
            <a:ext cx="3857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M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580063" y="2852738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D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1476375" y="3141663"/>
            <a:ext cx="323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1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2268538" y="3141663"/>
            <a:ext cx="323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5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3059113" y="3141663"/>
            <a:ext cx="463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10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3779838" y="3165475"/>
            <a:ext cx="504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50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4572000" y="3141663"/>
            <a:ext cx="603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100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5435600" y="3141663"/>
            <a:ext cx="603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500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6372225" y="3141663"/>
            <a:ext cx="742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mic Sans MS" panose="030F0702030302020204" pitchFamily="66" charset="0"/>
              </a:rPr>
              <a:t>1000</a:t>
            </a:r>
            <a:endParaRPr lang="ru-RU" altLang="ru-RU" sz="1800" b="1">
              <a:latin typeface="Comic Sans MS" panose="030F0702030302020204" pitchFamily="66" charset="0"/>
            </a:endParaRPr>
          </a:p>
        </p:txBody>
      </p:sp>
      <p:sp>
        <p:nvSpPr>
          <p:cNvPr id="15382" name="Rectangle 22"/>
          <p:cNvSpPr>
            <a:spLocks noChangeArrowheads="1"/>
          </p:cNvSpPr>
          <p:nvPr/>
        </p:nvSpPr>
        <p:spPr bwMode="auto">
          <a:xfrm>
            <a:off x="690563" y="3644900"/>
            <a:ext cx="80645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600" b="1">
                <a:solidFill>
                  <a:srgbClr val="FF0066"/>
                </a:solidFill>
                <a:latin typeface="Comic Sans MS" panose="030F0702030302020204" pitchFamily="66" charset="0"/>
              </a:rPr>
              <a:t>Число 32 в римской системе счисления имеет вид: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>
                <a:solidFill>
                  <a:srgbClr val="FF0066"/>
                </a:solidFill>
                <a:latin typeface="Comic Sans MS" panose="030F0702030302020204" pitchFamily="66" charset="0"/>
              </a:rPr>
              <a:t>XXXII = (X+X+X)+(I+I)= 30+2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b="1">
                <a:solidFill>
                  <a:srgbClr val="0000FF"/>
                </a:solidFill>
                <a:latin typeface="Comic Sans MS" panose="030F0702030302020204" pitchFamily="66" charset="0"/>
              </a:rPr>
              <a:t>Число 444, имеющее в десятичной записи 3 одинаковые цифры, в римской системе счисления будет записано в виде: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>
                <a:solidFill>
                  <a:srgbClr val="0000FF"/>
                </a:solidFill>
                <a:latin typeface="Comic Sans MS" panose="030F0702030302020204" pitchFamily="66" charset="0"/>
              </a:rPr>
              <a:t>CDXLIV=(D-C)+(L-X)+(V-I)= 400+40+4</a:t>
            </a:r>
            <a:r>
              <a:rPr lang="ru-RU" altLang="ru-RU" sz="1600" b="1">
                <a:solidFill>
                  <a:srgbClr val="0000FF"/>
                </a:solidFill>
                <a:latin typeface="Comic Sans MS" panose="030F0702030302020204" pitchFamily="66" charset="0"/>
              </a:rPr>
              <a:t>.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b="1">
                <a:latin typeface="Comic Sans MS" panose="030F0702030302020204" pitchFamily="66" charset="0"/>
              </a:rPr>
              <a:t>Число 1974 в римской системе счисления имеет вид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>
                <a:latin typeface="Comic Sans MS" panose="030F0702030302020204" pitchFamily="66" charset="0"/>
              </a:rPr>
              <a:t>MCMLXXIV= M+(M-C)+L+(X+X)+(V-I)=1000+900+50+20+4</a:t>
            </a:r>
            <a:r>
              <a:rPr lang="ru-RU" altLang="ru-RU" sz="1600" b="1">
                <a:latin typeface="Comic Sans MS" panose="030F0702030302020204" pitchFamily="66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80"/>
                                        <p:tgtEl>
                                          <p:spTgt spid="15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80"/>
                                        <p:tgtEl>
                                          <p:spTgt spid="15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80"/>
                                        <p:tgtEl>
                                          <p:spTgt spid="15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15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15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15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8" dur="80"/>
                                        <p:tgtEl>
                                          <p:spTgt spid="15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9" dur="80"/>
                                        <p:tgtEl>
                                          <p:spTgt spid="15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80"/>
                                        <p:tgtEl>
                                          <p:spTgt spid="15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5" dur="80"/>
                                        <p:tgtEl>
                                          <p:spTgt spid="15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6" dur="80"/>
                                        <p:tgtEl>
                                          <p:spTgt spid="15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80"/>
                                        <p:tgtEl>
                                          <p:spTgt spid="15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2" dur="80"/>
                                        <p:tgtEl>
                                          <p:spTgt spid="15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3" dur="80"/>
                                        <p:tgtEl>
                                          <p:spTgt spid="15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80"/>
                                        <p:tgtEl>
                                          <p:spTgt spid="153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9" dur="80"/>
                                        <p:tgtEl>
                                          <p:spTgt spid="15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0" dur="80"/>
                                        <p:tgtEl>
                                          <p:spTgt spid="15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80"/>
                                        <p:tgtEl>
                                          <p:spTgt spid="153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/>
      <p:bldP spid="15368" grpId="0"/>
      <p:bldP spid="15370" grpId="0"/>
      <p:bldP spid="15371" grpId="0"/>
      <p:bldP spid="15372" grpId="0"/>
      <p:bldP spid="15373" grpId="0"/>
      <p:bldP spid="15374" grpId="0"/>
      <p:bldP spid="15375" grpId="0"/>
      <p:bldP spid="15376" grpId="0"/>
      <p:bldP spid="15377" grpId="0"/>
      <p:bldP spid="15378" grpId="0"/>
      <p:bldP spid="15379" grpId="0"/>
      <p:bldP spid="153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4850" y="2965450"/>
            <a:ext cx="8229600" cy="33670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Он был итальянским математиком. Благодаря его книге «</a:t>
            </a:r>
            <a:r>
              <a:rPr lang="en-US" altLang="ru-RU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Liber Abaci</a:t>
            </a:r>
            <a:r>
              <a:rPr lang="ru-RU" altLang="ru-RU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»</a:t>
            </a:r>
            <a:r>
              <a:rPr lang="en-US" altLang="ru-RU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 </a:t>
            </a:r>
            <a:r>
              <a:rPr lang="ru-RU" altLang="ru-RU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Европа узнала индо-арабскую систему чисел, которая позднее вытеснила римские числа.</a:t>
            </a:r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833438" y="860425"/>
            <a:ext cx="4783137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Леонардо Пизанский</a:t>
            </a:r>
          </a:p>
        </p:txBody>
      </p:sp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3038475" y="1843088"/>
            <a:ext cx="4960938" cy="731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Фибоначчи (1170-1250)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0" grpId="0" animBg="1"/>
      <p:bldP spid="143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696200" cy="45608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300" smtClean="0">
                <a:solidFill>
                  <a:srgbClr val="000066"/>
                </a:solidFill>
                <a:latin typeface="Comic Sans MS" panose="030F0702030302020204" pitchFamily="66" charset="0"/>
              </a:rPr>
              <a:t>Позиционную систему счисления называют традиционной, если ее базис образует члены геометрической прогрессии, а значения цифр есть целые неотрицательные числа. Базис-последовательность чисел каждая из которых задает вес соответствующего разряда.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300" smtClean="0">
                <a:latin typeface="Comic Sans MS" panose="030F0702030302020204" pitchFamily="66" charset="0"/>
              </a:rPr>
              <a:t>Знаменатель </a:t>
            </a:r>
            <a:r>
              <a:rPr lang="en-US" altLang="ru-RU" sz="2300" smtClean="0">
                <a:latin typeface="Comic Sans MS" panose="030F0702030302020204" pitchFamily="66" charset="0"/>
              </a:rPr>
              <a:t>P </a:t>
            </a:r>
            <a:r>
              <a:rPr lang="ru-RU" altLang="ru-RU" sz="2300" smtClean="0">
                <a:latin typeface="Comic Sans MS" panose="030F0702030302020204" pitchFamily="66" charset="0"/>
              </a:rPr>
              <a:t>геометрической прогрессии, члены которой образуют базис традиционной системы счисления, называется </a:t>
            </a:r>
            <a:r>
              <a:rPr lang="ru-RU" altLang="ru-RU" sz="2300" smtClean="0">
                <a:solidFill>
                  <a:srgbClr val="FF0000"/>
                </a:solidFill>
                <a:latin typeface="Comic Sans MS" panose="030F0702030302020204" pitchFamily="66" charset="0"/>
              </a:rPr>
              <a:t>основанием</a:t>
            </a:r>
            <a:r>
              <a:rPr lang="ru-RU" altLang="ru-RU" sz="2300" smtClean="0">
                <a:latin typeface="Comic Sans MS" panose="030F0702030302020204" pitchFamily="66" charset="0"/>
              </a:rPr>
              <a:t> этой системы счисления. Традиционные системы счисления с основанием </a:t>
            </a:r>
            <a:r>
              <a:rPr lang="en-US" altLang="ru-RU" sz="2300" smtClean="0">
                <a:latin typeface="Comic Sans MS" panose="030F0702030302020204" pitchFamily="66" charset="0"/>
              </a:rPr>
              <a:t>P </a:t>
            </a:r>
            <a:r>
              <a:rPr lang="ru-RU" altLang="ru-RU" sz="2300" smtClean="0">
                <a:latin typeface="Comic Sans MS" panose="030F0702030302020204" pitchFamily="66" charset="0"/>
              </a:rPr>
              <a:t>иначе называют </a:t>
            </a:r>
            <a:r>
              <a:rPr lang="en-US" altLang="ru-RU" sz="2300" smtClean="0">
                <a:solidFill>
                  <a:srgbClr val="FF0066"/>
                </a:solidFill>
                <a:latin typeface="Comic Sans MS" panose="030F0702030302020204" pitchFamily="66" charset="0"/>
              </a:rPr>
              <a:t>P-</a:t>
            </a:r>
            <a:r>
              <a:rPr lang="ru-RU" altLang="ru-RU" sz="2300" smtClean="0">
                <a:latin typeface="Comic Sans MS" panose="030F0702030302020204" pitchFamily="66" charset="0"/>
              </a:rPr>
              <a:t> </a:t>
            </a:r>
            <a:r>
              <a:rPr lang="ru-RU" altLang="ru-RU" sz="2300" smtClean="0">
                <a:solidFill>
                  <a:srgbClr val="FF0000"/>
                </a:solidFill>
                <a:latin typeface="Comic Sans MS" panose="030F0702030302020204" pitchFamily="66" charset="0"/>
              </a:rPr>
              <a:t>ичным</a:t>
            </a:r>
            <a:r>
              <a:rPr lang="ru-RU" altLang="ru-RU" sz="2300" smtClean="0">
                <a:latin typeface="Comic Sans MS" panose="030F0702030302020204" pitchFamily="66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2300" smtClean="0">
              <a:latin typeface="Comic Sans MS" panose="030F0702030302020204" pitchFamily="66" charset="0"/>
            </a:endParaRPr>
          </a:p>
        </p:txBody>
      </p:sp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874713" y="796925"/>
            <a:ext cx="73152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66"/>
                    </a:gs>
                    <a:gs pos="100000">
                      <a:srgbClr val="FF66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Позиционная система счисления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9438" y="1906588"/>
            <a:ext cx="7916862" cy="40274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Система счисления</a:t>
            </a:r>
            <a:r>
              <a:rPr lang="ru-RU" altLang="ru-RU" sz="1800" b="1" smtClean="0">
                <a:latin typeface="Comic Sans MS" panose="030F0702030302020204" pitchFamily="66" charset="0"/>
              </a:rPr>
              <a:t> или </a:t>
            </a:r>
            <a:r>
              <a:rPr lang="ru-RU" altLang="ru-RU" sz="1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нумерация</a:t>
            </a:r>
            <a:r>
              <a:rPr lang="ru-RU" altLang="ru-RU" sz="1800" b="1" smtClean="0">
                <a:latin typeface="Comic Sans MS" panose="030F0702030302020204" pitchFamily="66" charset="0"/>
              </a:rPr>
              <a:t>- это способ записи чисел.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800" b="1" smtClean="0">
                <a:latin typeface="Comic Sans MS" panose="030F0702030302020204" pitchFamily="66" charset="0"/>
              </a:rPr>
              <a:t>Символы, при помощи которых записываются числа, называются </a:t>
            </a:r>
            <a:r>
              <a:rPr lang="ru-RU" altLang="ru-RU" sz="1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цифрами</a:t>
            </a:r>
            <a:r>
              <a:rPr lang="ru-RU" altLang="ru-RU" sz="1800" b="1" smtClean="0">
                <a:latin typeface="Comic Sans MS" panose="030F0702030302020204" pitchFamily="66" charset="0"/>
              </a:rPr>
              <a:t>, а их совокупность – </a:t>
            </a:r>
            <a:r>
              <a:rPr lang="ru-RU" altLang="ru-RU" sz="1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алфавитом</a:t>
            </a:r>
            <a:r>
              <a:rPr lang="ru-RU" altLang="ru-RU" sz="1800" b="1" smtClean="0">
                <a:latin typeface="Comic Sans MS" panose="030F0702030302020204" pitchFamily="66" charset="0"/>
              </a:rPr>
              <a:t> системы счисления. Количество цифр, составляющих алфавит, называется его </a:t>
            </a:r>
            <a:r>
              <a:rPr lang="ru-RU" altLang="ru-RU" sz="1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размерностью</a:t>
            </a:r>
            <a:r>
              <a:rPr lang="ru-RU" altLang="ru-RU" sz="1800" b="1" smtClean="0">
                <a:latin typeface="Comic Sans MS" panose="030F0702030302020204" pitchFamily="66" charset="0"/>
              </a:rPr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800" b="1" smtClean="0">
                <a:latin typeface="Comic Sans MS" panose="030F0702030302020204" pitchFamily="66" charset="0"/>
              </a:rPr>
              <a:t>Система счисления называется</a:t>
            </a:r>
            <a:r>
              <a:rPr lang="ru-RU" altLang="ru-RU" sz="1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 позиционной</a:t>
            </a:r>
            <a:r>
              <a:rPr lang="ru-RU" altLang="ru-RU" sz="1800" b="1" smtClean="0">
                <a:latin typeface="Comic Sans MS" panose="030F0702030302020204" pitchFamily="66" charset="0"/>
              </a:rPr>
              <a:t>, если количественный эквивалент цифры зависит от ее положения в записи числа.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1800" b="1" smtClean="0">
                <a:latin typeface="Comic Sans MS" panose="030F0702030302020204" pitchFamily="66" charset="0"/>
              </a:rPr>
              <a:t>В привычной нам десятичной системе значения числа образуется следующим образом: значение цифр умножаются на «вес» соответствующих разрядов и все полученные значения складываются.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smtClean="0">
                <a:latin typeface="Comic Sans MS" panose="030F0702030302020204" pitchFamily="66" charset="0"/>
              </a:rPr>
              <a:t>	Например, </a:t>
            </a:r>
            <a:r>
              <a:rPr lang="ru-RU" altLang="ru-RU" sz="1800" b="1" smtClean="0">
                <a:solidFill>
                  <a:srgbClr val="FF0066"/>
                </a:solidFill>
                <a:latin typeface="Comic Sans MS" panose="030F0702030302020204" pitchFamily="66" charset="0"/>
              </a:rPr>
              <a:t>5047=5*1000+0*100+4*10+7*1</a:t>
            </a:r>
            <a:r>
              <a:rPr lang="ru-RU" altLang="ru-RU" sz="1800" b="1" smtClean="0">
                <a:latin typeface="Comic Sans MS" panose="030F0702030302020204" pitchFamily="66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smtClean="0">
                <a:latin typeface="Comic Sans MS" panose="030F0702030302020204" pitchFamily="66" charset="0"/>
              </a:rPr>
              <a:t>	Такой способ образования значения числа называется </a:t>
            </a:r>
            <a:r>
              <a:rPr lang="ru-RU" altLang="ru-RU" sz="18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аддитивно-мультипликативным</a:t>
            </a:r>
            <a:r>
              <a:rPr lang="ru-RU" altLang="ru-RU" sz="1800" b="1" smtClean="0">
                <a:latin typeface="Comic Sans MS" panose="030F0702030302020204" pitchFamily="66" charset="0"/>
              </a:rPr>
              <a:t>.</a:t>
            </a:r>
            <a:endParaRPr lang="ru-RU" altLang="ru-RU" sz="1800" b="1" smtClean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2012950" y="1101725"/>
            <a:ext cx="5022850" cy="565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chemeClr val="tx2">
                      <a:alpha val="79999"/>
                    </a:schemeClr>
                  </a:outerShdw>
                </a:effectLst>
                <a:latin typeface="Impact" panose="020B0806030902050204" pitchFamily="34" charset="0"/>
              </a:rPr>
              <a:t>Основные определения</a:t>
            </a:r>
          </a:p>
        </p:txBody>
      </p:sp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6230938" cy="604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chemeClr val="tx2">
                      <a:alpha val="79999"/>
                    </a:schemeClr>
                  </a:outerShdw>
                </a:effectLst>
                <a:latin typeface="Impact" panose="020B0806030902050204" pitchFamily="34" charset="0"/>
              </a:rPr>
              <a:t>Десятичная система счиления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725488" y="1563688"/>
          <a:ext cx="738505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Формула" r:id="rId3" imgW="4292600" imgH="254000" progId="Equation.3">
                  <p:embed/>
                </p:oleObj>
              </mc:Choice>
              <mc:Fallback>
                <p:oleObj name="Формула" r:id="rId3" imgW="42926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488" y="1563688"/>
                        <a:ext cx="7385050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33400" y="2347913"/>
            <a:ext cx="784860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Где А-само число, </a:t>
            </a:r>
            <a:r>
              <a:rPr lang="en-US" altLang="ru-RU" sz="1800" b="1">
                <a:latin typeface="Comic Sans MS" panose="030F0702030302020204" pitchFamily="66" charset="0"/>
              </a:rPr>
              <a:t>q</a:t>
            </a:r>
            <a:r>
              <a:rPr lang="ru-RU" altLang="ru-RU" sz="1800" b="1">
                <a:latin typeface="Comic Sans MS" panose="030F0702030302020204" pitchFamily="66" charset="0"/>
              </a:rPr>
              <a:t>-основание системы счисления, а-цифры данной системы счисления, </a:t>
            </a:r>
            <a:r>
              <a:rPr lang="en-US" altLang="ru-RU" sz="1800" b="1">
                <a:latin typeface="Comic Sans MS" panose="030F0702030302020204" pitchFamily="66" charset="0"/>
              </a:rPr>
              <a:t>n</a:t>
            </a:r>
            <a:r>
              <a:rPr lang="ru-RU" altLang="ru-RU" sz="1800" b="1">
                <a:latin typeface="Comic Sans MS" panose="030F0702030302020204" pitchFamily="66" charset="0"/>
              </a:rPr>
              <a:t>-число разрядов целой части числа, </a:t>
            </a:r>
            <a:r>
              <a:rPr lang="en-US" altLang="ru-RU" sz="1800" b="1">
                <a:latin typeface="Comic Sans MS" panose="030F0702030302020204" pitchFamily="66" charset="0"/>
              </a:rPr>
              <a:t>m</a:t>
            </a:r>
            <a:r>
              <a:rPr lang="ru-RU" altLang="ru-RU" sz="1800" b="1">
                <a:latin typeface="Comic Sans MS" panose="030F0702030302020204" pitchFamily="66" charset="0"/>
              </a:rPr>
              <a:t>-число разрядов дробной части числа.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Comic Sans MS" panose="030F0702030302020204" pitchFamily="66" charset="0"/>
              </a:rPr>
              <a:t>Пример:</a:t>
            </a:r>
          </a:p>
        </p:txBody>
      </p:sp>
      <p:graphicFrame>
        <p:nvGraphicFramePr>
          <p:cNvPr id="10245" name="Object 10"/>
          <p:cNvGraphicFramePr>
            <a:graphicFrameLocks noChangeAspect="1"/>
          </p:cNvGraphicFramePr>
          <p:nvPr/>
        </p:nvGraphicFramePr>
        <p:xfrm>
          <a:off x="0" y="2701925"/>
          <a:ext cx="11430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Формула" r:id="rId5" imgW="114151" imgH="215619" progId="Equation.3">
                  <p:embed/>
                </p:oleObj>
              </mc:Choice>
              <mc:Fallback>
                <p:oleObj name="Формула" r:id="rId5" imgW="114151" imgH="215619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701925"/>
                        <a:ext cx="114300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Rectangle 11"/>
          <p:cNvSpPr>
            <a:spLocks noChangeArrowheads="1"/>
          </p:cNvSpPr>
          <p:nvPr/>
        </p:nvSpPr>
        <p:spPr bwMode="auto">
          <a:xfrm>
            <a:off x="0" y="25177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176338" y="3990975"/>
            <a:ext cx="6481762" cy="906463"/>
            <a:chOff x="748" y="1394"/>
            <a:chExt cx="4083" cy="571"/>
          </a:xfrm>
        </p:grpSpPr>
        <p:graphicFrame>
          <p:nvGraphicFramePr>
            <p:cNvPr id="10265" name="Object 9"/>
            <p:cNvGraphicFramePr>
              <a:graphicFrameLocks noChangeAspect="1"/>
            </p:cNvGraphicFramePr>
            <p:nvPr/>
          </p:nvGraphicFramePr>
          <p:xfrm>
            <a:off x="1253" y="1403"/>
            <a:ext cx="194" cy="3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1" name="Формула" r:id="rId7" imgW="126890" imgH="228402" progId="Equation.3">
                    <p:embed/>
                  </p:oleObj>
                </mc:Choice>
                <mc:Fallback>
                  <p:oleObj name="Формула" r:id="rId7" imgW="126890" imgH="228402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3" y="1403"/>
                          <a:ext cx="194" cy="35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66" name="Object 8"/>
            <p:cNvGraphicFramePr>
              <a:graphicFrameLocks noChangeAspect="1"/>
            </p:cNvGraphicFramePr>
            <p:nvPr/>
          </p:nvGraphicFramePr>
          <p:xfrm>
            <a:off x="1565" y="1434"/>
            <a:ext cx="3266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2" name="Формула" r:id="rId9" imgW="2806700" imgH="457200" progId="Equation.3">
                    <p:embed/>
                  </p:oleObj>
                </mc:Choice>
                <mc:Fallback>
                  <p:oleObj name="Формула" r:id="rId9" imgW="2806700" imgH="45720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65" y="1434"/>
                          <a:ext cx="3266" cy="5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67" name="Rectangle 12"/>
            <p:cNvSpPr>
              <a:spLocks noChangeArrowheads="1"/>
            </p:cNvSpPr>
            <p:nvPr/>
          </p:nvSpPr>
          <p:spPr bwMode="auto">
            <a:xfrm>
              <a:off x="748" y="1394"/>
              <a:ext cx="77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32478</a:t>
              </a: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0268" name="Rectangle 14"/>
            <p:cNvSpPr>
              <a:spLocks noChangeArrowheads="1"/>
            </p:cNvSpPr>
            <p:nvPr/>
          </p:nvSpPr>
          <p:spPr bwMode="auto">
            <a:xfrm>
              <a:off x="1404" y="1428"/>
              <a:ext cx="18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latin typeface="Comic Sans MS" panose="030F0702030302020204" pitchFamily="66" charset="0"/>
                </a:rPr>
                <a:t>=</a:t>
              </a:r>
            </a:p>
          </p:txBody>
        </p:sp>
      </p:grpSp>
      <p:sp>
        <p:nvSpPr>
          <p:cNvPr id="24594" name="WordArt 18" descr="Джинсовая ткань"/>
          <p:cNvSpPr>
            <a:spLocks noChangeArrowheads="1" noChangeShapeType="1" noTextEdit="1"/>
          </p:cNvSpPr>
          <p:nvPr/>
        </p:nvSpPr>
        <p:spPr bwMode="auto">
          <a:xfrm>
            <a:off x="760413" y="542925"/>
            <a:ext cx="72675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99"/>
                  </a:solidFill>
                  <a:round/>
                  <a:headEnd/>
                  <a:tailEnd/>
                </a:ln>
                <a:blipFill dpi="0" rotWithShape="1">
                  <a:blip r:embed="rId11"/>
                  <a:srcRect/>
                  <a:tile tx="0" ty="0" sx="100000" sy="100000" flip="none" algn="tl"/>
                </a:blip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Развернутая форма записи числа</a:t>
            </a:r>
          </a:p>
        </p:txBody>
      </p:sp>
      <p:sp>
        <p:nvSpPr>
          <p:cNvPr id="10249" name="Rectangle 21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0250" name="Object 40"/>
          <p:cNvGraphicFramePr>
            <a:graphicFrameLocks noChangeAspect="1"/>
          </p:cNvGraphicFramePr>
          <p:nvPr/>
        </p:nvGraphicFramePr>
        <p:xfrm>
          <a:off x="0" y="3822700"/>
          <a:ext cx="11430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" name="Формула" r:id="rId12" imgW="114151" imgH="215619" progId="Equation.3">
                  <p:embed/>
                </p:oleObj>
              </mc:Choice>
              <mc:Fallback>
                <p:oleObj name="Формула" r:id="rId12" imgW="114151" imgH="215619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822700"/>
                        <a:ext cx="114300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1" name="Rectangle 45"/>
          <p:cNvSpPr>
            <a:spLocks noChangeArrowheads="1"/>
          </p:cNvSpPr>
          <p:nvPr/>
        </p:nvSpPr>
        <p:spPr bwMode="auto">
          <a:xfrm>
            <a:off x="0" y="3822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252" name="Rectangle 4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4637" name="Line 61"/>
          <p:cNvSpPr>
            <a:spLocks noChangeShapeType="1"/>
          </p:cNvSpPr>
          <p:nvPr/>
        </p:nvSpPr>
        <p:spPr bwMode="auto">
          <a:xfrm>
            <a:off x="1754188" y="4421188"/>
            <a:ext cx="0" cy="1130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38" name="Line 62"/>
          <p:cNvSpPr>
            <a:spLocks noChangeShapeType="1"/>
          </p:cNvSpPr>
          <p:nvPr/>
        </p:nvSpPr>
        <p:spPr bwMode="auto">
          <a:xfrm>
            <a:off x="1743075" y="5540375"/>
            <a:ext cx="2538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39" name="Line 63"/>
          <p:cNvSpPr>
            <a:spLocks noChangeShapeType="1"/>
          </p:cNvSpPr>
          <p:nvPr/>
        </p:nvSpPr>
        <p:spPr bwMode="auto">
          <a:xfrm flipH="1">
            <a:off x="1592263" y="4421188"/>
            <a:ext cx="20637" cy="143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40" name="Line 64"/>
          <p:cNvSpPr>
            <a:spLocks noChangeShapeType="1"/>
          </p:cNvSpPr>
          <p:nvPr/>
        </p:nvSpPr>
        <p:spPr bwMode="auto">
          <a:xfrm>
            <a:off x="1581150" y="5830888"/>
            <a:ext cx="26781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42" name="Line 66"/>
          <p:cNvSpPr>
            <a:spLocks noChangeShapeType="1"/>
          </p:cNvSpPr>
          <p:nvPr/>
        </p:nvSpPr>
        <p:spPr bwMode="auto">
          <a:xfrm>
            <a:off x="1430338" y="4432300"/>
            <a:ext cx="0" cy="1666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44" name="Line 68"/>
          <p:cNvSpPr>
            <a:spLocks noChangeShapeType="1"/>
          </p:cNvSpPr>
          <p:nvPr/>
        </p:nvSpPr>
        <p:spPr bwMode="auto">
          <a:xfrm>
            <a:off x="1409700" y="6088063"/>
            <a:ext cx="28495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45" name="Text Box 69"/>
          <p:cNvSpPr txBox="1">
            <a:spLocks noChangeArrowheads="1"/>
          </p:cNvSpPr>
          <p:nvPr/>
        </p:nvSpPr>
        <p:spPr bwMode="auto">
          <a:xfrm>
            <a:off x="2128838" y="4872038"/>
            <a:ext cx="1173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единицы</a:t>
            </a:r>
          </a:p>
        </p:txBody>
      </p:sp>
      <p:sp>
        <p:nvSpPr>
          <p:cNvPr id="24646" name="Text Box 70"/>
          <p:cNvSpPr txBox="1">
            <a:spLocks noChangeArrowheads="1"/>
          </p:cNvSpPr>
          <p:nvPr/>
        </p:nvSpPr>
        <p:spPr bwMode="auto">
          <a:xfrm>
            <a:off x="2432050" y="5227638"/>
            <a:ext cx="1774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десятки</a:t>
            </a:r>
          </a:p>
        </p:txBody>
      </p:sp>
      <p:sp>
        <p:nvSpPr>
          <p:cNvPr id="24647" name="Text Box 71"/>
          <p:cNvSpPr txBox="1">
            <a:spLocks noChangeArrowheads="1"/>
          </p:cNvSpPr>
          <p:nvPr/>
        </p:nvSpPr>
        <p:spPr bwMode="auto">
          <a:xfrm>
            <a:off x="2894013" y="5529263"/>
            <a:ext cx="18938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сотни</a:t>
            </a:r>
          </a:p>
        </p:txBody>
      </p:sp>
      <p:sp>
        <p:nvSpPr>
          <p:cNvPr id="24648" name="Text Box 72"/>
          <p:cNvSpPr txBox="1">
            <a:spLocks noChangeArrowheads="1"/>
          </p:cNvSpPr>
          <p:nvPr/>
        </p:nvSpPr>
        <p:spPr bwMode="auto">
          <a:xfrm>
            <a:off x="3101975" y="5789613"/>
            <a:ext cx="2409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latin typeface="Comic Sans MS" panose="030F0702030302020204" pitchFamily="66" charset="0"/>
              </a:rPr>
              <a:t>тысячи</a:t>
            </a:r>
          </a:p>
        </p:txBody>
      </p:sp>
      <p:sp>
        <p:nvSpPr>
          <p:cNvPr id="24656" name="Line 80"/>
          <p:cNvSpPr>
            <a:spLocks noChangeShapeType="1"/>
          </p:cNvSpPr>
          <p:nvPr/>
        </p:nvSpPr>
        <p:spPr bwMode="auto">
          <a:xfrm>
            <a:off x="1936750" y="4421188"/>
            <a:ext cx="0" cy="8286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57" name="Line 81"/>
          <p:cNvSpPr>
            <a:spLocks noChangeShapeType="1"/>
          </p:cNvSpPr>
          <p:nvPr/>
        </p:nvSpPr>
        <p:spPr bwMode="auto">
          <a:xfrm>
            <a:off x="1936750" y="5238750"/>
            <a:ext cx="23336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24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46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4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4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24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246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24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24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24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246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24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24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46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24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94" grpId="0" animBg="1"/>
      <p:bldP spid="24637" grpId="0" animBg="1"/>
      <p:bldP spid="24638" grpId="0" animBg="1"/>
      <p:bldP spid="24639" grpId="0" animBg="1"/>
      <p:bldP spid="24640" grpId="0" animBg="1"/>
      <p:bldP spid="24642" grpId="0" animBg="1"/>
      <p:bldP spid="24644" grpId="0" animBg="1"/>
      <p:bldP spid="24645" grpId="0"/>
      <p:bldP spid="24646" grpId="0"/>
      <p:bldP spid="24647" grpId="0"/>
      <p:bldP spid="24648" grpId="0"/>
      <p:bldP spid="24656" grpId="0" animBg="1"/>
      <p:bldP spid="246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333375" y="515938"/>
            <a:ext cx="82899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"Алфавит" различных систем счисления</a:t>
            </a:r>
          </a:p>
        </p:txBody>
      </p:sp>
      <p:graphicFrame>
        <p:nvGraphicFramePr>
          <p:cNvPr id="16644" name="Group 260"/>
          <p:cNvGraphicFramePr>
            <a:graphicFrameLocks noGrp="1"/>
          </p:cNvGraphicFramePr>
          <p:nvPr>
            <p:ph type="tbl" idx="1"/>
          </p:nvPr>
        </p:nvGraphicFramePr>
        <p:xfrm>
          <a:off x="546100" y="1557338"/>
          <a:ext cx="7935913" cy="4186237"/>
        </p:xfrm>
        <a:graphic>
          <a:graphicData uri="http://schemas.openxmlformats.org/drawingml/2006/table">
            <a:tbl>
              <a:tblPr/>
              <a:tblGrid>
                <a:gridCol w="2413000"/>
                <a:gridCol w="1536700"/>
                <a:gridCol w="2065338"/>
                <a:gridCol w="1920875"/>
              </a:tblGrid>
              <a:tr h="869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Система счисления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Основание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Размерность алфавита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Цифры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Двоичная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0, 1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Восьмеричная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0,1,2,3,4,5,6,7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Десятичная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0,1,2,3,4,5,6,7,8,9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Шестнадцатеричная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0,1,2,3,4,5,6,7,8,9,А,В,С,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D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,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T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,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F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6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1099</TotalTime>
  <Words>1196</Words>
  <Application>Microsoft Office PowerPoint</Application>
  <PresentationFormat>Экран (4:3)</PresentationFormat>
  <Paragraphs>309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Verdana</vt:lpstr>
      <vt:lpstr>Arial</vt:lpstr>
      <vt:lpstr>Calibri</vt:lpstr>
      <vt:lpstr>Comic Sans MS</vt:lpstr>
      <vt:lpstr>Times New Roman</vt:lpstr>
      <vt:lpstr>Symbol</vt:lpstr>
      <vt:lpstr>Шары</vt:lpstr>
      <vt:lpstr>Microsoft Equation 3.0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счисления</dc:title>
  <dc:creator>*</dc:creator>
  <cp:lastModifiedBy>Сергей</cp:lastModifiedBy>
  <cp:revision>25</cp:revision>
  <dcterms:created xsi:type="dcterms:W3CDTF">2006-04-18T07:36:51Z</dcterms:created>
  <dcterms:modified xsi:type="dcterms:W3CDTF">2015-08-16T14:33:36Z</dcterms:modified>
</cp:coreProperties>
</file>