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8" r:id="rId3"/>
    <p:sldId id="260" r:id="rId4"/>
    <p:sldId id="261" r:id="rId5"/>
    <p:sldId id="262" r:id="rId6"/>
    <p:sldId id="274" r:id="rId7"/>
    <p:sldId id="275" r:id="rId8"/>
    <p:sldId id="278" r:id="rId9"/>
    <p:sldId id="280" r:id="rId10"/>
    <p:sldId id="279" r:id="rId11"/>
    <p:sldId id="277" r:id="rId12"/>
    <p:sldId id="281" r:id="rId13"/>
    <p:sldId id="282" r:id="rId14"/>
    <p:sldId id="283" r:id="rId15"/>
    <p:sldId id="284" r:id="rId16"/>
    <p:sldId id="286" r:id="rId17"/>
    <p:sldId id="285" r:id="rId18"/>
    <p:sldId id="287" r:id="rId19"/>
    <p:sldId id="263" r:id="rId20"/>
    <p:sldId id="270" r:id="rId21"/>
    <p:sldId id="273" r:id="rId22"/>
    <p:sldId id="276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1956" y="-4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13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FB9BEF-8CB3-4ABC-93E3-7539617F5B76}" type="datetimeFigureOut">
              <a:rPr lang="ru-RU" smtClean="0"/>
              <a:pPr/>
              <a:t>07.02.2015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C1DDB0-1004-4228-BBFD-0BD1EF49683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4550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C1DDB0-1004-4228-BBFD-0BD1EF496831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6921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3C3A7-9B12-42AB-B60C-5EC37834512A}" type="datetimeFigureOut">
              <a:rPr lang="ru-RU" smtClean="0"/>
              <a:pPr/>
              <a:t>07.02.2015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C9A61-774F-4420-B33E-47428A6A675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743653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3C3A7-9B12-42AB-B60C-5EC37834512A}" type="datetimeFigureOut">
              <a:rPr lang="ru-RU" smtClean="0"/>
              <a:pPr/>
              <a:t>07.02.2015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C9A61-774F-4420-B33E-47428A6A675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34568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3C3A7-9B12-42AB-B60C-5EC37834512A}" type="datetimeFigureOut">
              <a:rPr lang="ru-RU" smtClean="0"/>
              <a:pPr/>
              <a:t>07.02.2015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C9A61-774F-4420-B33E-47428A6A675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45749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3C3A7-9B12-42AB-B60C-5EC37834512A}" type="datetimeFigureOut">
              <a:rPr lang="ru-RU" smtClean="0"/>
              <a:pPr/>
              <a:t>07.02.2015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C9A61-774F-4420-B33E-47428A6A675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648740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3C3A7-9B12-42AB-B60C-5EC37834512A}" type="datetimeFigureOut">
              <a:rPr lang="ru-RU" smtClean="0"/>
              <a:pPr/>
              <a:t>07.02.2015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C9A61-774F-4420-B33E-47428A6A675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67614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3C3A7-9B12-42AB-B60C-5EC37834512A}" type="datetimeFigureOut">
              <a:rPr lang="ru-RU" smtClean="0"/>
              <a:pPr/>
              <a:t>07.02.2015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C9A61-774F-4420-B33E-47428A6A675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65833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3C3A7-9B12-42AB-B60C-5EC37834512A}" type="datetimeFigureOut">
              <a:rPr lang="ru-RU" smtClean="0"/>
              <a:pPr/>
              <a:t>07.02.2015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C9A61-774F-4420-B33E-47428A6A675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50440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3C3A7-9B12-42AB-B60C-5EC37834512A}" type="datetimeFigureOut">
              <a:rPr lang="ru-RU" smtClean="0"/>
              <a:pPr/>
              <a:t>07.02.2015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C9A61-774F-4420-B33E-47428A6A675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501194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3C3A7-9B12-42AB-B60C-5EC37834512A}" type="datetimeFigureOut">
              <a:rPr lang="ru-RU" smtClean="0"/>
              <a:pPr/>
              <a:t>07.02.2015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C9A61-774F-4420-B33E-47428A6A675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939055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3C3A7-9B12-42AB-B60C-5EC37834512A}" type="datetimeFigureOut">
              <a:rPr lang="ru-RU" smtClean="0"/>
              <a:pPr/>
              <a:t>07.02.2015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C9A61-774F-4420-B33E-47428A6A675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69165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3C3A7-9B12-42AB-B60C-5EC37834512A}" type="datetimeFigureOut">
              <a:rPr lang="ru-RU" smtClean="0"/>
              <a:pPr/>
              <a:t>07.02.2015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0C9A61-774F-4420-B33E-47428A6A675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84967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bg1">
                <a:tint val="40000"/>
                <a:satMod val="350000"/>
              </a:schemeClr>
            </a:gs>
            <a:gs pos="90000">
              <a:schemeClr val="bg1">
                <a:tint val="45000"/>
                <a:shade val="99000"/>
                <a:satMod val="350000"/>
                <a:lumMod val="68000"/>
              </a:schemeClr>
            </a:gs>
            <a:gs pos="100000">
              <a:schemeClr val="bg1">
                <a:shade val="20000"/>
                <a:satMod val="255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53C3A7-9B12-42AB-B60C-5EC37834512A}" type="datetimeFigureOut">
              <a:rPr lang="ru-RU" smtClean="0"/>
              <a:pPr/>
              <a:t>07.02.2015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0C9A61-774F-4420-B33E-47428A6A675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45834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openxmlformats.org/officeDocument/2006/relationships/image" Target="../media/image3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png"/><Relationship Id="rId5" Type="http://schemas.microsoft.com/office/2007/relationships/hdphoto" Target="../media/hdphoto4.wdp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png"/><Relationship Id="rId5" Type="http://schemas.microsoft.com/office/2007/relationships/hdphoto" Target="../media/hdphoto6.wdp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1.bp.blogspot.com/ardFCz_N55k/VD5yju24wMI/AAAAAAAAD8s/7_gBEOZlsXE/s1600/%D0%B3%D0%B8%D0%B1%D1%80%D0%B8%D0%B4%D0%B8%D0%B7%D0%B0%D1%86%D0%B8%D1%8F.jpg" TargetMode="External"/><Relationship Id="rId13" Type="http://schemas.openxmlformats.org/officeDocument/2006/relationships/hyperlink" Target="http://images.myshared.ru/411026/slide_12.jpg" TargetMode="External"/><Relationship Id="rId3" Type="http://schemas.openxmlformats.org/officeDocument/2006/relationships/hyperlink" Target="https://encrypted-tbn1.gstatic.com/images?q=tbn:ANd9GcRxPPdCNFhKZpEPVyVddAeObrwKwmdHQj3JbjLTdOUlcK5B0wnO" TargetMode="External"/><Relationship Id="rId7" Type="http://schemas.openxmlformats.org/officeDocument/2006/relationships/hyperlink" Target="http://3.bp.blogspot.com/LBCwnW7T50M/T4U86s1HkJI/AAAAAAAABMM/e_Y_kqznjN4/s320/Organ_Chem_1.jpg" TargetMode="External"/><Relationship Id="rId12" Type="http://schemas.openxmlformats.org/officeDocument/2006/relationships/hyperlink" Target="http://www.chemistry.ssu.samara.ru/chem1/pic/pic4_2_3_1.gif" TargetMode="External"/><Relationship Id="rId2" Type="http://schemas.openxmlformats.org/officeDocument/2006/relationships/hyperlink" Target="http://www.krugosvet.ru/images/1007997_7997_201.jpg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900igr.net/datai/khimija/Aromaticheskie-uglevodorody/0004-006-Svojstva.jpg" TargetMode="External"/><Relationship Id="rId11" Type="http://schemas.openxmlformats.org/officeDocument/2006/relationships/hyperlink" Target="http://artifuckt.ru/wp-content/uploads/2012/06/4Reakcii2.jpg" TargetMode="External"/><Relationship Id="rId5" Type="http://schemas.openxmlformats.org/officeDocument/2006/relationships/hyperlink" Target="https://encryptedtbn1.gstatic.com/images?q=tbn:ANd9GcQjJLSde9ExFPAAU0R76Dp31sP08iW6gUJkg73HNuYJDM4gMeg" TargetMode="External"/><Relationship Id="rId10" Type="http://schemas.openxmlformats.org/officeDocument/2006/relationships/hyperlink" Target="http://ecentr.com.ua/wpcontent/uploads/2012/03/%D0%B8%D0%BF%D0%BF%D0%B0%D1%80%D0%B0%D1%80.jpg" TargetMode="External"/><Relationship Id="rId4" Type="http://schemas.openxmlformats.org/officeDocument/2006/relationships/hyperlink" Target="https://encryptedtbn0.gstatic.com/images?q=tbn:ANd9GcTV5RpPCztLt7c1gBssckWWUZua7QPNtVdrqNKxAhob9C6ErfGT" TargetMode="External"/><Relationship Id="rId9" Type="http://schemas.openxmlformats.org/officeDocument/2006/relationships/hyperlink" Target="http://bigslide.ru/images/1/625/960/img6.jpg" TargetMode="External"/><Relationship Id="rId14" Type="http://schemas.openxmlformats.org/officeDocument/2006/relationships/hyperlink" Target="http://images.myshared.ru/201770/slide_9.jpg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5621" y="274638"/>
            <a:ext cx="8953609" cy="2146250"/>
          </a:xfrm>
          <a:ln>
            <a:solidFill>
              <a:schemeClr val="tx2"/>
            </a:solidFill>
          </a:ln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Особенности строения      соединений органической химии.</a:t>
            </a:r>
            <a:endParaRPr lang="ru-RU" sz="48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96136" y="3064223"/>
            <a:ext cx="324309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dirty="0" smtClean="0"/>
          </a:p>
          <a:p>
            <a:pPr algn="ctr"/>
            <a:endParaRPr lang="ru-RU" sz="2400" dirty="0"/>
          </a:p>
          <a:p>
            <a:pPr algn="ctr"/>
            <a:endParaRPr lang="ru-RU" sz="2400" dirty="0" smtClean="0"/>
          </a:p>
          <a:p>
            <a:pPr algn="ctr"/>
            <a:endParaRPr lang="ru-RU" sz="2400" dirty="0"/>
          </a:p>
          <a:p>
            <a:pPr algn="ctr"/>
            <a:endParaRPr lang="ru-RU" sz="2400" dirty="0" smtClean="0"/>
          </a:p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Учитель </a:t>
            </a:r>
          </a:p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МОБУ СШО ЛГО </a:t>
            </a:r>
          </a:p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с. Пантелеймоновка</a:t>
            </a:r>
            <a:endParaRPr lang="ru-RU" sz="2400" dirty="0">
              <a:solidFill>
                <a:srgbClr val="FF0000"/>
              </a:solidFill>
            </a:endParaRPr>
          </a:p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Яценко Г.П.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96136" y="3064223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Органическая химия 10 класс.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507" y="2420888"/>
            <a:ext cx="5760000" cy="4319293"/>
          </a:xfrm>
          <a:prstGeom prst="rect">
            <a:avLst/>
          </a:prstGeom>
          <a:noFill/>
          <a:ln w="57150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47188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Типы связей между атомами углерода.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204842" y="1196752"/>
            <a:ext cx="8820000" cy="42598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852054" y="5069772"/>
            <a:ext cx="1487697" cy="1455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5536" y="6453336"/>
            <a:ext cx="237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метан</a:t>
            </a:r>
            <a:endParaRPr lang="ru-RU" sz="2400" b="1" dirty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email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77394" y="5141912"/>
            <a:ext cx="1580259" cy="1383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95936" y="6453336"/>
            <a:ext cx="13389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этен</a:t>
            </a:r>
            <a:endParaRPr lang="ru-RU" sz="2400" b="1" dirty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444208" y="5141912"/>
            <a:ext cx="2042446" cy="1167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876256" y="6309320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этин</a:t>
            </a:r>
            <a:endParaRPr lang="ru-RU" sz="2400" b="1" dirty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2937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Способы разрыва ковалентной связи.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1224902"/>
            <a:ext cx="5616624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Гомолитический </a:t>
            </a:r>
            <a:r>
              <a:rPr lang="ru-RU" sz="2400" dirty="0" smtClean="0"/>
              <a:t>(симметричный) – разрыв связи, при котором каждый </a:t>
            </a:r>
          </a:p>
          <a:p>
            <a:r>
              <a:rPr lang="ru-RU" sz="2400" dirty="0" smtClean="0"/>
              <a:t>атом получает по одному электрону </a:t>
            </a:r>
          </a:p>
          <a:p>
            <a:r>
              <a:rPr lang="ru-RU" sz="2400" dirty="0" smtClean="0"/>
              <a:t>из общей пары. 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Ковалентная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связь</a:t>
            </a:r>
            <a:endParaRPr lang="ru-RU" sz="2400" dirty="0" smtClean="0"/>
          </a:p>
          <a:p>
            <a:r>
              <a:rPr lang="ru-RU" sz="2400" b="1" dirty="0" smtClean="0">
                <a:solidFill>
                  <a:srgbClr val="C00000"/>
                </a:solidFill>
              </a:rPr>
              <a:t>ИТОГ:</a:t>
            </a:r>
            <a:r>
              <a:rPr lang="ru-RU" sz="2400" dirty="0" smtClean="0"/>
              <a:t> </a:t>
            </a:r>
          </a:p>
          <a:p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две частицы – радикалы  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(R)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endParaRPr lang="ru-RU" sz="2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Гетеролитический </a:t>
            </a:r>
            <a:r>
              <a:rPr lang="ru-RU" sz="2400" dirty="0"/>
              <a:t>(</a:t>
            </a:r>
            <a:r>
              <a:rPr lang="ru-RU" sz="2400" dirty="0" smtClean="0"/>
              <a:t>ассимметричный или ионный) – разрыв  связи, при котором общая электронная пара остается у одного атома.</a:t>
            </a:r>
          </a:p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ИТОГ: </a:t>
            </a:r>
          </a:p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 заряженные частицы – катион (карбокатион) и анион (карбоанион).</a:t>
            </a:r>
          </a:p>
          <a:p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dirty="0" smtClean="0"/>
              <a:t>                                                                     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5292080" y="1433693"/>
            <a:ext cx="36724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</a:t>
            </a:r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4000" dirty="0" smtClean="0"/>
              <a:t>     </a:t>
            </a: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А· + ·В</a:t>
            </a:r>
            <a:endParaRPr lang="ru-RU" sz="40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4000" dirty="0"/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6637729" y="1833139"/>
            <a:ext cx="598567" cy="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5849900" y="1866507"/>
            <a:ext cx="21602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076056" y="4410389"/>
            <a:ext cx="40679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: В</a:t>
            </a:r>
            <a:r>
              <a:rPr lang="ru-RU" sz="4000" dirty="0" smtClean="0"/>
              <a:t>      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r>
              <a:rPr lang="ru-RU" sz="4000" dirty="0" smtClean="0"/>
              <a:t> 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 :В̅</a:t>
            </a:r>
            <a:endParaRPr lang="ru-RU" sz="40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9" name="Прямая со стрелкой 18"/>
          <p:cNvCxnSpPr/>
          <p:nvPr/>
        </p:nvCxnSpPr>
        <p:spPr>
          <a:xfrm>
            <a:off x="6300192" y="4764332"/>
            <a:ext cx="675075" cy="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6975267" y="5118275"/>
            <a:ext cx="18452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ионы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142914" y="2295467"/>
            <a:ext cx="16921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радикалы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2659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Гибридизация атома углерода.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45632" y="4265999"/>
            <a:ext cx="3744416" cy="2075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07504" y="1334019"/>
            <a:ext cx="2937164" cy="4987045"/>
          </a:xfrm>
          <a:prstGeom prst="rect">
            <a:avLst/>
          </a:prstGeom>
          <a:noFill/>
          <a:ln w="76200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03848" y="1340768"/>
            <a:ext cx="576064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Лайнус Карл Полинг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dirty="0" smtClean="0"/>
              <a:t>(28.02.1901- 19.08.1994)</a:t>
            </a:r>
          </a:p>
          <a:p>
            <a:r>
              <a:rPr lang="ru-RU" sz="2400" dirty="0" smtClean="0"/>
              <a:t>Американский ученый. Первым успешно предсказал вторичную структуру белка. В </a:t>
            </a:r>
            <a:r>
              <a:rPr lang="ru-RU" sz="2400" dirty="0" smtClean="0">
                <a:solidFill>
                  <a:srgbClr val="C00000"/>
                </a:solidFill>
              </a:rPr>
              <a:t>1954</a:t>
            </a:r>
            <a:r>
              <a:rPr lang="ru-RU" sz="2400" dirty="0" smtClean="0"/>
              <a:t> году «</a:t>
            </a:r>
            <a:r>
              <a:rPr lang="ru-RU" sz="2400" b="1" i="1" dirty="0" smtClean="0"/>
              <a:t>за исследования природы химической связи и её применения для определения структуры соединений</a:t>
            </a:r>
            <a:r>
              <a:rPr lang="ru-RU" sz="2400" dirty="0" smtClean="0"/>
              <a:t>» был удостоен Нобелевской премии.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1691680" y="6327813"/>
            <a:ext cx="7452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Негибридизованные облака</a:t>
            </a:r>
            <a:r>
              <a:rPr lang="ru-RU" sz="2400" dirty="0" smtClean="0"/>
              <a:t>          </a:t>
            </a:r>
            <a:r>
              <a:rPr lang="ru-RU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гибридные облака</a:t>
            </a:r>
            <a:endParaRPr lang="ru-RU" sz="2400" b="1" dirty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5652120" y="6583389"/>
            <a:ext cx="648072" cy="0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28780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Три валентных состояния атома углерода. Типы гибридизации.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79512" y="3618896"/>
            <a:ext cx="2999117" cy="1764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9512" y="1556792"/>
            <a:ext cx="871296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Гибридизация</a:t>
            </a:r>
            <a:r>
              <a:rPr lang="ru-RU" sz="2400" dirty="0" smtClean="0"/>
              <a:t>-это выравнивание , или смешивание орбиталей различной формы и энергии. </a:t>
            </a:r>
          </a:p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Результат:</a:t>
            </a:r>
            <a:r>
              <a:rPr lang="ru-RU" sz="2400" dirty="0" smtClean="0"/>
              <a:t> образование гибридных орбиталей одной формы и энергии.</a:t>
            </a:r>
          </a:p>
          <a:p>
            <a:pPr algn="ctr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Первое валентное состояние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(4</a:t>
            </a:r>
            <a:r>
              <a:rPr lang="el-G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δ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–связи); </a:t>
            </a:r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ᶟ</a:t>
            </a:r>
            <a:r>
              <a:rPr lang="ru-RU" sz="2400" dirty="0" smtClean="0"/>
              <a:t>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гибридизация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5301208"/>
            <a:ext cx="3347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ч</a:t>
            </a:r>
            <a:r>
              <a:rPr lang="ru-RU" sz="2400" dirty="0" smtClean="0"/>
              <a:t>етыре негибридизованные орбитали (</a:t>
            </a:r>
            <a:r>
              <a:rPr lang="en-US" sz="2400" dirty="0" smtClean="0"/>
              <a:t>s</a:t>
            </a:r>
            <a:r>
              <a:rPr lang="ru-RU" sz="2400" dirty="0" smtClean="0"/>
              <a:t> +3р)</a:t>
            </a:r>
            <a:endParaRPr lang="ru-RU" sz="24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 cstate="email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3418325" y="3618895"/>
            <a:ext cx="2163332" cy="1730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347863" y="5301208"/>
            <a:ext cx="2304257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ч</a:t>
            </a:r>
            <a:r>
              <a:rPr lang="ru-RU" sz="2400" dirty="0" smtClean="0"/>
              <a:t>етыре гибридных орбитали (</a:t>
            </a:r>
            <a:r>
              <a:rPr lang="en-US" sz="2800" dirty="0" smtClean="0"/>
              <a:t>sp</a:t>
            </a:r>
            <a:r>
              <a:rPr lang="ru-RU" sz="2800" dirty="0" smtClean="0"/>
              <a:t>ᶟ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email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65440" y="3618897"/>
            <a:ext cx="3286125" cy="1730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796136" y="5383288"/>
            <a:ext cx="33478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Расположение облаков в пространстве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341028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Три валентных состояния атома углерода. Типы гибридизации.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504" y="1340768"/>
            <a:ext cx="83529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Второе валентное состояние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(3</a:t>
            </a:r>
            <a:r>
              <a:rPr lang="el-G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δ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связи; 1 </a:t>
            </a:r>
            <a:r>
              <a:rPr lang="el-G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π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связь); </a:t>
            </a: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sp²</a:t>
            </a:r>
            <a:r>
              <a:rPr lang="en-US" sz="2400" dirty="0" smtClean="0"/>
              <a:t> 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гибридизация. 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3847607" y="5044997"/>
            <a:ext cx="1596721" cy="1808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4" cstate="email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469504" y="2408838"/>
            <a:ext cx="2272146" cy="1756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 rotWithShape="1">
          <a:blip r:embed="rId6" cstate="email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2987824" y="2423977"/>
            <a:ext cx="2880000" cy="1756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69504" y="4486083"/>
            <a:ext cx="88442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д</a:t>
            </a:r>
            <a:r>
              <a:rPr lang="ru-RU" sz="2400" dirty="0" smtClean="0"/>
              <a:t>лина связи С=С        угол связи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                                                                                         </a:t>
            </a:r>
            <a:endParaRPr lang="ru-RU" sz="2400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74495" y="2236932"/>
            <a:ext cx="2547937" cy="242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5540375" y="5791627"/>
            <a:ext cx="228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400" dirty="0">
                <a:solidFill>
                  <a:prstClr val="black"/>
                </a:solidFill>
              </a:rPr>
              <a:t>Е(связи) = 587 кДж/моль</a:t>
            </a:r>
          </a:p>
        </p:txBody>
      </p:sp>
    </p:spTree>
    <p:extLst>
      <p:ext uri="{BB962C8B-B14F-4D97-AF65-F5344CB8AC3E}">
        <p14:creationId xmlns:p14="http://schemas.microsoft.com/office/powerpoint/2010/main" xmlns="" val="1914050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Три валентных состояния атома углерода. Типы гибридизации.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52844" y="2432928"/>
            <a:ext cx="2466730" cy="1500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 cstate="email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3618032" y="2428558"/>
            <a:ext cx="2484000" cy="1884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83568" y="1340767"/>
            <a:ext cx="83529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Третье валентное состояние 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(2</a:t>
            </a:r>
            <a:r>
              <a:rPr lang="el-G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δ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связи; 2</a:t>
            </a:r>
            <a:r>
              <a:rPr lang="el-G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π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связи); </a:t>
            </a:r>
          </a:p>
          <a:p>
            <a:pPr algn="ctr"/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2400" dirty="0" smtClean="0"/>
              <a:t>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гибридизация.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1204" y="3861048"/>
            <a:ext cx="249026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dirty="0" smtClean="0"/>
          </a:p>
          <a:p>
            <a:pPr algn="ctr"/>
            <a:endParaRPr lang="ru-RU" sz="2400" dirty="0"/>
          </a:p>
          <a:p>
            <a:pPr algn="ctr"/>
            <a:endParaRPr lang="ru-RU" sz="2400" dirty="0" smtClean="0"/>
          </a:p>
          <a:p>
            <a:pPr algn="ctr"/>
            <a:r>
              <a:rPr lang="ru-RU" sz="2400" dirty="0"/>
              <a:t>длина связи</a:t>
            </a:r>
          </a:p>
          <a:p>
            <a:pPr algn="ctr"/>
            <a:r>
              <a:rPr lang="ru-RU" sz="3200" dirty="0"/>
              <a:t>С</a:t>
            </a:r>
            <a:r>
              <a:rPr lang="ru-RU" sz="2400" dirty="0"/>
              <a:t>      </a:t>
            </a:r>
            <a:r>
              <a:rPr lang="ru-RU" sz="3200" dirty="0"/>
              <a:t>С</a:t>
            </a:r>
          </a:p>
          <a:p>
            <a:pPr algn="ctr"/>
            <a:endParaRPr lang="ru-RU" sz="2400" dirty="0"/>
          </a:p>
          <a:p>
            <a:pPr algn="ctr"/>
            <a:endParaRPr lang="ru-RU" sz="2400" dirty="0" smtClean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75656" y="443711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480314" y="5520355"/>
            <a:ext cx="4320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480314" y="5661248"/>
            <a:ext cx="4320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465034" y="5786148"/>
            <a:ext cx="44732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618032" y="4869160"/>
            <a:ext cx="248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у</a:t>
            </a:r>
            <a:r>
              <a:rPr lang="ru-RU" sz="2400" dirty="0" smtClean="0"/>
              <a:t>гол связи = 180°</a:t>
            </a:r>
            <a:endParaRPr lang="ru-RU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6444208" y="4869160"/>
            <a:ext cx="2592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Е(связи)  = 839 кДж/моль</a:t>
            </a:r>
            <a:endParaRPr lang="ru-RU" sz="2400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590425" y="2294874"/>
            <a:ext cx="2299854" cy="2436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04874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Геометрия молекул в различных типах гибридизации.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07504" y="1340768"/>
            <a:ext cx="8964000" cy="5339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099379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2232248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Основные сведения о  гибридизации.</a:t>
            </a:r>
            <a:b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27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Гибридизация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– </a:t>
            </a:r>
            <a:r>
              <a:rPr lang="ru-RU" sz="2700" dirty="0" smtClean="0">
                <a:latin typeface="+mn-lt"/>
              </a:rPr>
              <a:t>это гипотеза, понятие, но не явление. </a:t>
            </a:r>
            <a:br>
              <a:rPr lang="ru-RU" sz="2700" dirty="0" smtClean="0">
                <a:latin typeface="+mn-lt"/>
              </a:rPr>
            </a:br>
            <a:r>
              <a:rPr lang="ru-RU" sz="27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Смысл гипотезы</a:t>
            </a:r>
            <a:r>
              <a:rPr lang="ru-RU" sz="2700" dirty="0" smtClean="0">
                <a:latin typeface="+mn-lt"/>
              </a:rPr>
              <a:t>: близкие по энергии орбитали могут взаимодействовать между собой с образованием гибридных орбиталей, смешанных по форме и энергии.</a:t>
            </a:r>
            <a:endParaRPr lang="ru-RU" sz="2700" dirty="0">
              <a:latin typeface="+mn-lt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70123213"/>
              </p:ext>
            </p:extLst>
          </p:nvPr>
        </p:nvGraphicFramePr>
        <p:xfrm>
          <a:off x="179512" y="2348880"/>
          <a:ext cx="8784974" cy="436938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558624"/>
                <a:gridCol w="2257800"/>
                <a:gridCol w="2134688"/>
                <a:gridCol w="1275238"/>
                <a:gridCol w="1558624"/>
              </a:tblGrid>
              <a:tr h="1512168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Тип гибриди-</a:t>
                      </a:r>
                    </a:p>
                    <a:p>
                      <a:pPr algn="ctr"/>
                      <a:r>
                        <a:rPr lang="ru-RU" sz="2400" dirty="0" smtClean="0"/>
                        <a:t>зации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Тип и число химических связей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Угол между осями гибридных облаков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Длина связи, (нм)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Примеры молекул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649593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/>
                        <a:t>spᶟ</a:t>
                      </a:r>
                      <a:endParaRPr lang="ru-RU" sz="3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4</a:t>
                      </a:r>
                      <a:r>
                        <a:rPr lang="el-GR" sz="3200" dirty="0" smtClean="0"/>
                        <a:t>δ</a:t>
                      </a:r>
                      <a:r>
                        <a:rPr lang="ru-RU" sz="3200" dirty="0" smtClean="0"/>
                        <a:t> - связи</a:t>
                      </a:r>
                      <a:endParaRPr lang="ru-RU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109°28</a:t>
                      </a:r>
                      <a:r>
                        <a:rPr lang="he-IL" sz="3200" dirty="0" smtClean="0"/>
                        <a:t>׳</a:t>
                      </a:r>
                      <a:endParaRPr lang="ru-RU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0,154</a:t>
                      </a:r>
                      <a:endParaRPr lang="ru-RU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СН</a:t>
                      </a:r>
                      <a:r>
                        <a:rPr lang="ru-RU" sz="1800" dirty="0" smtClean="0"/>
                        <a:t>4</a:t>
                      </a:r>
                      <a:endParaRPr lang="ru-RU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082655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/>
                        <a:t>sp²</a:t>
                      </a:r>
                      <a:endParaRPr lang="ru-RU" sz="3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3</a:t>
                      </a:r>
                      <a:r>
                        <a:rPr lang="el-GR" sz="3200" dirty="0" smtClean="0"/>
                        <a:t>δ</a:t>
                      </a:r>
                      <a:r>
                        <a:rPr lang="ru-RU" sz="3200" dirty="0" smtClean="0"/>
                        <a:t> – связи и 1</a:t>
                      </a:r>
                      <a:r>
                        <a:rPr lang="el-GR" sz="3200" dirty="0" smtClean="0"/>
                        <a:t>π</a:t>
                      </a:r>
                      <a:r>
                        <a:rPr lang="ru-RU" sz="3200" dirty="0" smtClean="0"/>
                        <a:t> - связь</a:t>
                      </a:r>
                      <a:endParaRPr lang="ru-RU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120°</a:t>
                      </a:r>
                      <a:endParaRPr lang="ru-RU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0,134</a:t>
                      </a:r>
                      <a:endParaRPr lang="ru-RU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С</a:t>
                      </a:r>
                      <a:r>
                        <a:rPr lang="ru-RU" sz="1800" dirty="0" smtClean="0"/>
                        <a:t>2</a:t>
                      </a:r>
                      <a:r>
                        <a:rPr lang="ru-RU" sz="3200" dirty="0" smtClean="0"/>
                        <a:t>Н</a:t>
                      </a:r>
                      <a:r>
                        <a:rPr lang="ru-RU" sz="1800" dirty="0" smtClean="0"/>
                        <a:t>4</a:t>
                      </a:r>
                      <a:endParaRPr lang="ru-RU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082655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/>
                        <a:t>sp</a:t>
                      </a:r>
                      <a:endParaRPr lang="ru-RU" sz="3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2</a:t>
                      </a:r>
                      <a:r>
                        <a:rPr lang="el-GR" sz="3200" dirty="0" smtClean="0"/>
                        <a:t>δ</a:t>
                      </a:r>
                      <a:r>
                        <a:rPr lang="ru-RU" sz="3200" dirty="0" smtClean="0"/>
                        <a:t> - связи и 2</a:t>
                      </a:r>
                      <a:r>
                        <a:rPr lang="el-GR" sz="3200" dirty="0" smtClean="0"/>
                        <a:t>π</a:t>
                      </a:r>
                      <a:r>
                        <a:rPr lang="ru-RU" sz="3200" dirty="0" smtClean="0"/>
                        <a:t>- связи</a:t>
                      </a:r>
                      <a:endParaRPr lang="ru-RU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180°</a:t>
                      </a:r>
                      <a:endParaRPr lang="ru-RU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0,120</a:t>
                      </a:r>
                      <a:endParaRPr lang="ru-RU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С</a:t>
                      </a:r>
                      <a:r>
                        <a:rPr lang="ru-RU" sz="1800" dirty="0" smtClean="0"/>
                        <a:t>2</a:t>
                      </a:r>
                      <a:r>
                        <a:rPr lang="ru-RU" sz="3200" dirty="0" smtClean="0"/>
                        <a:t>Н</a:t>
                      </a:r>
                      <a:r>
                        <a:rPr lang="ru-RU" sz="1800" dirty="0" smtClean="0"/>
                        <a:t>2</a:t>
                      </a:r>
                      <a:endParaRPr lang="ru-RU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65424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Виды изомерии.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644013" y="1412776"/>
            <a:ext cx="2016224" cy="115212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изомерия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94391" y="1770230"/>
            <a:ext cx="2736304" cy="100811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084168" y="1770230"/>
            <a:ext cx="2880320" cy="100811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3446245"/>
            <a:ext cx="2232248" cy="108012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759780" y="3456295"/>
            <a:ext cx="2676315" cy="108012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935192" y="4752528"/>
            <a:ext cx="3276768" cy="119675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976156" y="4615553"/>
            <a:ext cx="3096344" cy="120337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669574" y="3441474"/>
            <a:ext cx="2790858" cy="108489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644013" y="6165304"/>
            <a:ext cx="2584171" cy="69269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588224" y="6165304"/>
            <a:ext cx="2376264" cy="69269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683568" y="1900730"/>
            <a:ext cx="237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структурная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84168" y="1916832"/>
            <a:ext cx="2880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пространственная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3446245"/>
            <a:ext cx="22322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глеродный цикл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99792" y="3403723"/>
            <a:ext cx="27363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ункциональных групп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21395" y="4755577"/>
            <a:ext cx="32767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оложения функциональных групп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976156" y="4755577"/>
            <a:ext cx="29883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конфигурационная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644013" y="6309320"/>
            <a:ext cx="25841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оптическая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588224" y="6165304"/>
            <a:ext cx="237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геометрическая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669574" y="3456295"/>
            <a:ext cx="27908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конформационная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3" name="Прямая со стрелкой 22"/>
          <p:cNvCxnSpPr>
            <a:stCxn id="3" idx="1"/>
            <a:endCxn id="4" idx="3"/>
          </p:cNvCxnSpPr>
          <p:nvPr/>
        </p:nvCxnSpPr>
        <p:spPr>
          <a:xfrm flipH="1">
            <a:off x="3330695" y="1988840"/>
            <a:ext cx="313318" cy="285446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3" idx="3"/>
            <a:endCxn id="5" idx="1"/>
          </p:cNvCxnSpPr>
          <p:nvPr/>
        </p:nvCxnSpPr>
        <p:spPr>
          <a:xfrm>
            <a:off x="5660237" y="1988840"/>
            <a:ext cx="423931" cy="285446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2483768" y="2692341"/>
            <a:ext cx="0" cy="1974186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2" name="Прямая со стрелкой 3071"/>
          <p:cNvCxnSpPr/>
          <p:nvPr/>
        </p:nvCxnSpPr>
        <p:spPr>
          <a:xfrm flipH="1">
            <a:off x="935192" y="2778342"/>
            <a:ext cx="468508" cy="638307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4" name="Прямая со стрелкой 3073"/>
          <p:cNvCxnSpPr/>
          <p:nvPr/>
        </p:nvCxnSpPr>
        <p:spPr>
          <a:xfrm>
            <a:off x="3131840" y="2778342"/>
            <a:ext cx="936104" cy="667903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7" name="Прямая со стрелкой 3076"/>
          <p:cNvCxnSpPr/>
          <p:nvPr/>
        </p:nvCxnSpPr>
        <p:spPr>
          <a:xfrm>
            <a:off x="8676456" y="2781391"/>
            <a:ext cx="0" cy="1834162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9" name="Прямая со стрелкой 3078"/>
          <p:cNvCxnSpPr>
            <a:endCxn id="21" idx="0"/>
          </p:cNvCxnSpPr>
          <p:nvPr/>
        </p:nvCxnSpPr>
        <p:spPr>
          <a:xfrm>
            <a:off x="7065003" y="2778342"/>
            <a:ext cx="0" cy="677953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81" name="Прямая со стрелкой 3080"/>
          <p:cNvCxnSpPr/>
          <p:nvPr/>
        </p:nvCxnSpPr>
        <p:spPr>
          <a:xfrm flipH="1">
            <a:off x="5436095" y="5818931"/>
            <a:ext cx="1512169" cy="346373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83" name="Прямая со стрелкой 3082"/>
          <p:cNvCxnSpPr>
            <a:stCxn id="9" idx="2"/>
          </p:cNvCxnSpPr>
          <p:nvPr/>
        </p:nvCxnSpPr>
        <p:spPr>
          <a:xfrm>
            <a:off x="7524328" y="5818931"/>
            <a:ext cx="720080" cy="346373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090311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Классификация углеводородов.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82" r="590"/>
          <a:stretch/>
        </p:blipFill>
        <p:spPr bwMode="auto">
          <a:xfrm>
            <a:off x="136692" y="1700808"/>
            <a:ext cx="8998857" cy="482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228183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Органическая химия.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8733" y="1052736"/>
            <a:ext cx="878776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 smtClean="0"/>
          </a:p>
          <a:p>
            <a:r>
              <a:rPr lang="ru-RU" sz="2400" dirty="0"/>
              <a:t> </a:t>
            </a:r>
            <a:r>
              <a:rPr lang="ru-RU" sz="2400" dirty="0" smtClean="0"/>
              <a:t>      Классическое определение науки </a:t>
            </a:r>
          </a:p>
          <a:p>
            <a:r>
              <a:rPr lang="ru-RU" sz="2400" dirty="0" smtClean="0"/>
              <a:t>органической химии дал немецкий </a:t>
            </a:r>
          </a:p>
          <a:p>
            <a:r>
              <a:rPr lang="ru-RU" sz="2400" dirty="0" smtClean="0"/>
              <a:t>химик К.Шорлеммер</a:t>
            </a:r>
            <a:r>
              <a:rPr lang="ru-RU" sz="2400" dirty="0"/>
              <a:t> </a:t>
            </a:r>
            <a:r>
              <a:rPr lang="ru-RU" sz="2400" dirty="0" smtClean="0"/>
              <a:t>более </a:t>
            </a:r>
          </a:p>
          <a:p>
            <a:r>
              <a:rPr lang="ru-RU" sz="2400" dirty="0" smtClean="0"/>
              <a:t>150 лет назад.</a:t>
            </a:r>
          </a:p>
          <a:p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71217" y="1360949"/>
            <a:ext cx="3276000" cy="4471626"/>
          </a:xfrm>
          <a:prstGeom prst="rect">
            <a:avLst/>
          </a:prstGeom>
          <a:noFill/>
          <a:ln w="57150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8733" y="2967335"/>
            <a:ext cx="4971339" cy="35394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 w="11430"/>
                <a:solidFill>
                  <a:srgbClr val="FF0000"/>
                </a:solidFill>
              </a:rPr>
              <a:t>«Органическая химия есть химия углеводородов и их производных, т.е. продуктов, образующихся при замене водорода другими атомами или группами атомов».</a:t>
            </a:r>
          </a:p>
          <a:p>
            <a:pPr algn="ctr"/>
            <a:endParaRPr lang="ru-RU" sz="2800" b="1" dirty="0">
              <a:ln w="11430"/>
              <a:solidFill>
                <a:srgbClr val="FF0000"/>
              </a:solidFill>
            </a:endParaRPr>
          </a:p>
          <a:p>
            <a:pPr algn="ctr"/>
            <a:r>
              <a:rPr lang="ru-RU" sz="2800" b="1" cap="none" spc="0" dirty="0" smtClean="0">
                <a:ln w="11430"/>
                <a:solidFill>
                  <a:srgbClr val="FF0000"/>
                </a:solidFill>
              </a:rPr>
              <a:t>К.Шорлеммер</a:t>
            </a:r>
            <a:endParaRPr lang="ru-RU" sz="2800" b="1" cap="none" spc="0" dirty="0">
              <a:ln w="11430"/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20072" y="6021288"/>
            <a:ext cx="360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Карл Шорлеммер</a:t>
            </a:r>
          </a:p>
          <a:p>
            <a:pPr algn="ctr"/>
            <a:r>
              <a:rPr lang="ru-RU" sz="2400" dirty="0" smtClean="0"/>
              <a:t>(30.09.1834-27.06.1892)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3501788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Виды органических реакций.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40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44291" y="1414589"/>
            <a:ext cx="9000000" cy="523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89152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3"/>
            <a:ext cx="8229600" cy="79208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Материалы оформления.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504" y="836712"/>
            <a:ext cx="9036496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hlinkClick r:id="rId2"/>
              </a:rPr>
              <a:t>http://www.krugosvet.ru/images/1007997_7997_201.jpg</a:t>
            </a:r>
            <a:r>
              <a:rPr lang="en-US" dirty="0" smtClean="0">
                <a:solidFill>
                  <a:prstClr val="black"/>
                </a:solidFill>
                <a:hlinkClick r:id="rId3"/>
              </a:rPr>
              <a:t>https://encrypted-tbn1.gstatic.com/images?q=tbn:ANd9GcRxPPdCNFhKZpEPVyVddAeObrwKwmdHQj3JbjLTdOUlcK5B0wnO</a:t>
            </a:r>
            <a:endParaRPr lang="ru-RU" dirty="0" smtClean="0">
              <a:solidFill>
                <a:prstClr val="black"/>
              </a:solidFill>
            </a:endParaRPr>
          </a:p>
          <a:p>
            <a:r>
              <a:rPr lang="en-US" dirty="0" smtClean="0">
                <a:solidFill>
                  <a:prstClr val="black"/>
                </a:solidFill>
                <a:hlinkClick r:id="rId4"/>
              </a:rPr>
              <a:t>https://encryptedtbn0.gstatic.com/images?q=tbn:ANd9GcTV5RpPCztLt7c1gBssckWWUZua7QPNtVdrqNKxAhob9C6ErfGT</a:t>
            </a:r>
            <a:endParaRPr lang="ru-RU" dirty="0" smtClean="0">
              <a:solidFill>
                <a:prstClr val="black"/>
              </a:solidFill>
            </a:endParaRPr>
          </a:p>
          <a:p>
            <a:r>
              <a:rPr lang="en-US" dirty="0" smtClean="0">
                <a:solidFill>
                  <a:prstClr val="black"/>
                </a:solidFill>
                <a:hlinkClick r:id="rId5"/>
              </a:rPr>
              <a:t>https://encryptedtbn1.gstatic.com/images?q=tbn:ANd9GcQjJLSde9ExFPAAU0R76Dp31sP08iW6gUJkg73HNuYJDM4gMeg</a:t>
            </a:r>
            <a:endParaRPr lang="ru-RU" dirty="0" smtClean="0">
              <a:solidFill>
                <a:prstClr val="black"/>
              </a:solidFill>
            </a:endParaRPr>
          </a:p>
          <a:p>
            <a:r>
              <a:rPr lang="en-US" dirty="0" smtClean="0">
                <a:solidFill>
                  <a:prstClr val="black"/>
                </a:solidFill>
                <a:hlinkClick r:id="rId6"/>
              </a:rPr>
              <a:t>http://900igr.net/datai/khimija/Aromaticheskie-uglevodorody/0004-006-Svojstva.jpg</a:t>
            </a:r>
            <a:endParaRPr lang="ru-RU" dirty="0" smtClean="0">
              <a:solidFill>
                <a:prstClr val="black"/>
              </a:solidFill>
            </a:endParaRPr>
          </a:p>
          <a:p>
            <a:r>
              <a:rPr lang="en-US" dirty="0" smtClean="0">
                <a:solidFill>
                  <a:prstClr val="black"/>
                </a:solidFill>
                <a:hlinkClick r:id="rId7"/>
              </a:rPr>
              <a:t>http://3.bp.blogspot.com/LBCwnW7T50M/T4U86s1HkJI/AAAAAAAABMM/e_Y_kqznjN4/s320/Organ_Chem_1.jpg</a:t>
            </a:r>
            <a:endParaRPr lang="ru-RU" dirty="0" smtClean="0">
              <a:solidFill>
                <a:prstClr val="black"/>
              </a:solidFill>
            </a:endParaRPr>
          </a:p>
          <a:p>
            <a:r>
              <a:rPr lang="en-US" dirty="0" smtClean="0">
                <a:solidFill>
                  <a:prstClr val="black"/>
                </a:solidFill>
                <a:hlinkClick r:id="rId8"/>
              </a:rPr>
              <a:t>http://1.bp.blogspot.com/ardFCz_N55k/VD5yju24wMI/AAAAAAAAD8s/7_gBEOZlsXE/s1600/%D0%B3%D0%B8%D0%B1%D1%80%D0%B8%D0%B4%D0%B8%D0%B7%D0%B0%D1%86%D0%B8%D1%8F.jpg</a:t>
            </a:r>
            <a:endParaRPr lang="ru-RU" dirty="0" smtClean="0">
              <a:solidFill>
                <a:prstClr val="black"/>
              </a:solidFill>
            </a:endParaRPr>
          </a:p>
          <a:p>
            <a:r>
              <a:rPr lang="en-US" dirty="0" smtClean="0">
                <a:solidFill>
                  <a:prstClr val="black"/>
                </a:solidFill>
                <a:hlinkClick r:id="rId9"/>
              </a:rPr>
              <a:t>http://bigslide.ru/images/1/625/960/img6.jpg</a:t>
            </a:r>
            <a:endParaRPr lang="ru-RU" dirty="0" smtClean="0">
              <a:solidFill>
                <a:prstClr val="black"/>
              </a:solidFill>
            </a:endParaRPr>
          </a:p>
          <a:p>
            <a:r>
              <a:rPr lang="en-US" dirty="0" smtClean="0">
                <a:solidFill>
                  <a:prstClr val="black"/>
                </a:solidFill>
                <a:hlinkClick r:id="rId10"/>
              </a:rPr>
              <a:t>http://ecentr.com.ua/wpcontent/uploads/2012/03/%D0%B8%D0%BF%D0%BF%D0%B0%D1%80%D0%B0%D1%80.jpg</a:t>
            </a:r>
            <a:endParaRPr lang="ru-RU" dirty="0" smtClean="0">
              <a:solidFill>
                <a:prstClr val="black"/>
              </a:solidFill>
            </a:endParaRPr>
          </a:p>
          <a:p>
            <a:r>
              <a:rPr lang="en-US" dirty="0" smtClean="0">
                <a:solidFill>
                  <a:prstClr val="black"/>
                </a:solidFill>
                <a:hlinkClick r:id="rId11"/>
              </a:rPr>
              <a:t>http://artifuckt.ru/wp-content/uploads/2012/06/4Reakcii2.jpg</a:t>
            </a:r>
            <a:endParaRPr lang="ru-RU" dirty="0" smtClean="0">
              <a:solidFill>
                <a:prstClr val="black"/>
              </a:solidFill>
            </a:endParaRPr>
          </a:p>
          <a:p>
            <a:r>
              <a:rPr lang="en-US" dirty="0" smtClean="0">
                <a:solidFill>
                  <a:prstClr val="black"/>
                </a:solidFill>
                <a:hlinkClick r:id="rId11"/>
              </a:rPr>
              <a:t>http://artifuckt.ru/wp-content/uploads/2012/06/4Reakcii2.jpg</a:t>
            </a:r>
            <a:endParaRPr lang="ru-RU" dirty="0" smtClean="0">
              <a:solidFill>
                <a:prstClr val="black"/>
              </a:solidFill>
            </a:endParaRPr>
          </a:p>
          <a:p>
            <a:r>
              <a:rPr lang="en-US" dirty="0">
                <a:solidFill>
                  <a:prstClr val="black"/>
                </a:solidFill>
                <a:hlinkClick r:id="rId12"/>
              </a:rPr>
              <a:t>http://</a:t>
            </a:r>
            <a:r>
              <a:rPr lang="en-US" dirty="0" smtClean="0">
                <a:solidFill>
                  <a:prstClr val="black"/>
                </a:solidFill>
                <a:hlinkClick r:id="rId12"/>
              </a:rPr>
              <a:t>www.chemistry.ssu.samara.ru/chem1/pic/pic4_2_3_1.gif</a:t>
            </a:r>
            <a:endParaRPr lang="ru-RU" dirty="0" smtClean="0">
              <a:solidFill>
                <a:prstClr val="black"/>
              </a:solidFill>
            </a:endParaRPr>
          </a:p>
          <a:p>
            <a:r>
              <a:rPr lang="en-US" dirty="0" smtClean="0">
                <a:solidFill>
                  <a:prstClr val="black"/>
                </a:solidFill>
                <a:hlinkClick r:id="rId13"/>
              </a:rPr>
              <a:t>http</a:t>
            </a:r>
            <a:r>
              <a:rPr lang="en-US" dirty="0">
                <a:solidFill>
                  <a:prstClr val="black"/>
                </a:solidFill>
                <a:hlinkClick r:id="rId13"/>
              </a:rPr>
              <a:t>://</a:t>
            </a:r>
            <a:r>
              <a:rPr lang="en-US" dirty="0" smtClean="0">
                <a:solidFill>
                  <a:prstClr val="black"/>
                </a:solidFill>
                <a:hlinkClick r:id="rId13"/>
              </a:rPr>
              <a:t>images.myshared.ru/411026/slide_12.jpg</a:t>
            </a:r>
            <a:endParaRPr lang="ru-RU" dirty="0" smtClean="0">
              <a:solidFill>
                <a:prstClr val="black"/>
              </a:solidFill>
            </a:endParaRPr>
          </a:p>
          <a:p>
            <a:r>
              <a:rPr lang="ru-RU" dirty="0" smtClean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prstClr val="black"/>
                </a:solidFill>
                <a:hlinkClick r:id="rId14"/>
              </a:rPr>
              <a:t>http://</a:t>
            </a:r>
            <a:r>
              <a:rPr lang="en-US" dirty="0" smtClean="0">
                <a:solidFill>
                  <a:prstClr val="black"/>
                </a:solidFill>
                <a:hlinkClick r:id="rId14"/>
              </a:rPr>
              <a:t>images.myshared.ru/201770/slide_9.jpg</a:t>
            </a:r>
            <a:endParaRPr lang="ru-RU" dirty="0" smtClean="0">
              <a:solidFill>
                <a:prstClr val="black"/>
              </a:solidFill>
            </a:endParaRPr>
          </a:p>
          <a:p>
            <a:endParaRPr lang="ru-RU" dirty="0" smtClean="0">
              <a:solidFill>
                <a:prstClr val="black"/>
              </a:solidFill>
            </a:endParaRPr>
          </a:p>
          <a:p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465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Информация для педагога.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1340768"/>
            <a:ext cx="885698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ЦОр предназначен для обучения учащихся 10 класса общеобразовательной школы. Материал может быть использован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/>
              <a:t> на уроке – обобщении как целый продукт;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/>
              <a:t>н</a:t>
            </a:r>
            <a:r>
              <a:rPr lang="ru-RU" sz="2400" dirty="0" smtClean="0"/>
              <a:t>а уроках ознакомления с новым материалом и понятиями – фрагментарно;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/>
              <a:t>п</a:t>
            </a:r>
            <a:r>
              <a:rPr lang="ru-RU" sz="2400" dirty="0" smtClean="0"/>
              <a:t>ри передаче на флэш носители учащихся  - для самоподготовки к ЕГЭ, к проверочной работе по теме «Особенности строения органических веществ».</a:t>
            </a:r>
          </a:p>
          <a:p>
            <a:r>
              <a:rPr lang="ru-RU" sz="2400" dirty="0" smtClean="0"/>
              <a:t>В предлагаемом ресурсе прослеживается логика ознакомления учащихся с особенностями соединений органической химии. Использование схем облегчает восприятие достаточно сложного материала.</a:t>
            </a:r>
          </a:p>
          <a:p>
            <a:r>
              <a:rPr lang="ru-RU" sz="2400" dirty="0" smtClean="0"/>
              <a:t>Презентация рассчитана на использование УМК </a:t>
            </a:r>
            <a:r>
              <a:rPr lang="ru-RU" sz="2400" dirty="0" err="1" smtClean="0"/>
              <a:t>О.С.Габриеляна</a:t>
            </a:r>
            <a:r>
              <a:rPr lang="ru-RU" sz="2400" dirty="0" smtClean="0"/>
              <a:t> (базовый уровень).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2356321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Органическая химия.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1916832"/>
            <a:ext cx="1872208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339752" y="1916832"/>
            <a:ext cx="1944216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716016" y="1916832"/>
            <a:ext cx="1872208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984268" y="1916832"/>
            <a:ext cx="198022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07504" y="1988840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Состав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2339752" y="1988840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Строение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4716016" y="1988840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Свойства </a:t>
            </a:r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6984268" y="1988840"/>
            <a:ext cx="1980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Применение </a:t>
            </a:r>
            <a:endParaRPr lang="ru-RU" sz="2400" dirty="0"/>
          </a:p>
        </p:txBody>
      </p:sp>
      <p:cxnSp>
        <p:nvCxnSpPr>
          <p:cNvPr id="12" name="Прямая со стрелкой 11"/>
          <p:cNvCxnSpPr>
            <a:stCxn id="3" idx="3"/>
            <a:endCxn id="4" idx="1"/>
          </p:cNvCxnSpPr>
          <p:nvPr/>
        </p:nvCxnSpPr>
        <p:spPr>
          <a:xfrm>
            <a:off x="1979712" y="2456892"/>
            <a:ext cx="360040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4" idx="3"/>
          </p:cNvCxnSpPr>
          <p:nvPr/>
        </p:nvCxnSpPr>
        <p:spPr>
          <a:xfrm flipV="1">
            <a:off x="4283968" y="2450505"/>
            <a:ext cx="432048" cy="638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5" idx="3"/>
          </p:cNvCxnSpPr>
          <p:nvPr/>
        </p:nvCxnSpPr>
        <p:spPr>
          <a:xfrm flipV="1">
            <a:off x="6588224" y="2450505"/>
            <a:ext cx="396044" cy="638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23528" y="3212976"/>
            <a:ext cx="85689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Это логика и причинно-следственная связь всего курса органической химии.</a:t>
            </a:r>
          </a:p>
          <a:p>
            <a:pPr algn="ctr"/>
            <a:endParaRPr lang="ru-RU" sz="2400" dirty="0">
              <a:solidFill>
                <a:srgbClr val="C00000"/>
              </a:solidFill>
            </a:endParaRPr>
          </a:p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       Главным и фундаментальным законом органической химии  является </a:t>
            </a:r>
          </a:p>
          <a:p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83568" y="5229200"/>
            <a:ext cx="7848872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Теория химического строения органических соединений  (А.М.Бутлеров)</a:t>
            </a:r>
          </a:p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3799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Органическая химия.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1412776"/>
            <a:ext cx="856895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   </a:t>
            </a:r>
            <a:r>
              <a:rPr lang="ru-RU" sz="2400" b="1" i="1" dirty="0" smtClean="0"/>
              <a:t>На сегодняшний день органическая химия – один из самых крупных и важных разделов химии</a:t>
            </a:r>
            <a:r>
              <a:rPr lang="ru-RU" sz="2400" dirty="0" smtClean="0"/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Число известных органических соединений увеличивается в геометрической прогрессии – </a:t>
            </a: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превышает 18 млн</a:t>
            </a:r>
            <a:r>
              <a:rPr lang="ru-RU" sz="2400" dirty="0" smtClean="0"/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Большинство современных промышленных процессов в химической индустрии – получение органических веществ или процессов с их участием  (</a:t>
            </a: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основной и тонкий органический синтез</a:t>
            </a:r>
            <a:r>
              <a:rPr lang="ru-RU" sz="2400" dirty="0" smtClean="0"/>
              <a:t>).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Большинство процессов, протекающих в живых организмах и обеспечивающих их существование, - это реакции органических веществ.(</a:t>
            </a: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Органическая химия – это химия жизни</a:t>
            </a:r>
            <a:r>
              <a:rPr lang="ru-RU" sz="2400" dirty="0" smtClean="0"/>
              <a:t>).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На основе достижений органической химии работают </a:t>
            </a: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биотехнология</a:t>
            </a:r>
            <a:r>
              <a:rPr lang="ru-RU" sz="2400" dirty="0" smtClean="0"/>
              <a:t> и генная </a:t>
            </a: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инженерия</a:t>
            </a:r>
            <a:r>
              <a:rPr lang="ru-RU" sz="2400" dirty="0" smtClean="0"/>
              <a:t>.</a:t>
            </a:r>
          </a:p>
          <a:p>
            <a:pPr marL="457200" indent="-457200">
              <a:buFont typeface="+mj-lt"/>
              <a:buAutoNum type="arabicPeriod"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2556495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Особенности строения соединений углерода.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1700808"/>
            <a:ext cx="856895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Специфика органических соединений:</a:t>
            </a:r>
          </a:p>
          <a:p>
            <a:pPr algn="ctr"/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Углерод </a:t>
            </a:r>
            <a:r>
              <a:rPr lang="ru-RU" sz="2400" dirty="0" smtClean="0"/>
              <a:t>– единственный элемент ПСХЭ, атомы которого способны образовывать очень длинные цепочки, соединяясь друг с другом.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Наиболее важными считаются соединения углерода и водорода  </a:t>
            </a: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(углеводороды), </a:t>
            </a:r>
            <a:r>
              <a:rPr lang="ru-RU" sz="2400" dirty="0" smtClean="0"/>
              <a:t>остальные классы органических веществ – их производные.</a:t>
            </a:r>
            <a:endParaRPr lang="ru-RU" sz="24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7628" y="4747796"/>
            <a:ext cx="1944000" cy="2001177"/>
          </a:xfrm>
          <a:prstGeom prst="rect">
            <a:avLst/>
          </a:prstGeom>
          <a:noFill/>
          <a:ln w="57150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908720"/>
            <a:ext cx="1692000" cy="1522800"/>
          </a:xfrm>
          <a:prstGeom prst="rect">
            <a:avLst/>
          </a:prstGeom>
          <a:noFill/>
          <a:ln w="57150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1038" y="4310573"/>
            <a:ext cx="2880000" cy="2438400"/>
          </a:xfrm>
          <a:prstGeom prst="rect">
            <a:avLst/>
          </a:prstGeom>
          <a:noFill/>
          <a:ln w="57150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84039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                        </a:t>
            </a: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Электронное строение атома углерода.</a:t>
            </a:r>
            <a:endParaRPr lang="ru-RU" sz="40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7" y="836713"/>
            <a:ext cx="8644065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 </a:t>
            </a:r>
          </a:p>
          <a:p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Теория строения органического вещества </a:t>
            </a:r>
            <a:r>
              <a:rPr lang="ru-RU" sz="2400" dirty="0" smtClean="0"/>
              <a:t>позволяет сделать вывод относительно углерода в связи с его положением в периодической системе:</a:t>
            </a:r>
            <a:r>
              <a:rPr lang="ru-RU" sz="2400" dirty="0" smtClean="0">
                <a:solidFill>
                  <a:srgbClr val="C00000"/>
                </a:solidFill>
              </a:rPr>
              <a:t> 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1.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Углерод</a:t>
            </a:r>
            <a:r>
              <a:rPr lang="ru-RU" sz="2400" b="1" dirty="0" smtClean="0">
                <a:solidFill>
                  <a:srgbClr val="C00000"/>
                </a:solidFill>
              </a:rPr>
              <a:t>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четырехвалентен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2. </a:t>
            </a:r>
            <a:r>
              <a:rPr lang="ru-RU" sz="2400" b="1" dirty="0" smtClean="0">
                <a:solidFill>
                  <a:srgbClr val="7030A0"/>
                </a:solidFill>
              </a:rPr>
              <a:t>Все валентности атома  углерода </a:t>
            </a:r>
          </a:p>
          <a:p>
            <a:r>
              <a:rPr lang="ru-RU" sz="2400" b="1" dirty="0" smtClean="0">
                <a:solidFill>
                  <a:srgbClr val="7030A0"/>
                </a:solidFill>
              </a:rPr>
              <a:t>равнозначны и размещены симметрично.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3.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Углерод способен соединяться как с </a:t>
            </a:r>
          </a:p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   металлами, так и с неметаллами.   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4. </a:t>
            </a:r>
            <a:r>
              <a:rPr lang="ru-RU" sz="2400" b="1" dirty="0" smtClean="0">
                <a:solidFill>
                  <a:srgbClr val="7030A0"/>
                </a:solidFill>
              </a:rPr>
              <a:t>Атомы углерода, соединяясь друг с другом, </a:t>
            </a:r>
          </a:p>
          <a:p>
            <a:r>
              <a:rPr lang="ru-RU" sz="2400" b="1" dirty="0">
                <a:solidFill>
                  <a:srgbClr val="7030A0"/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   могут образовывать цепи, тратя на связь по </a:t>
            </a:r>
          </a:p>
          <a:p>
            <a:r>
              <a:rPr lang="ru-RU" sz="2400" b="1" dirty="0">
                <a:solidFill>
                  <a:srgbClr val="7030A0"/>
                </a:solidFill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</a:rPr>
              <a:t>   одной, две или три единицы валентности.   </a:t>
            </a:r>
          </a:p>
          <a:p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                             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СаС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СН</a:t>
            </a: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400" b="1" dirty="0" smtClean="0"/>
          </a:p>
          <a:p>
            <a:endParaRPr lang="ru-RU" sz="2400" b="1" dirty="0" smtClean="0">
              <a:solidFill>
                <a:srgbClr val="C00000"/>
              </a:solidFill>
            </a:endParaRPr>
          </a:p>
          <a:p>
            <a:r>
              <a:rPr lang="ru-RU" sz="2400" b="1" dirty="0">
                <a:solidFill>
                  <a:srgbClr val="C00000"/>
                </a:solidFill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</a:rPr>
              <a:t>              </a:t>
            </a:r>
            <a:r>
              <a:rPr lang="ru-RU" sz="2400" b="1" dirty="0" smtClean="0"/>
              <a:t> </a:t>
            </a:r>
            <a:endParaRPr lang="ru-RU" sz="2400" b="1" dirty="0"/>
          </a:p>
          <a:p>
            <a:r>
              <a:rPr lang="ru-RU" sz="2400" b="1" dirty="0" smtClean="0"/>
              <a:t>      </a:t>
            </a:r>
            <a:r>
              <a:rPr lang="ru-RU" sz="2400" b="1" dirty="0" smtClean="0">
                <a:solidFill>
                  <a:srgbClr val="C00000"/>
                </a:solidFill>
              </a:rPr>
              <a:t>                                               </a:t>
            </a:r>
            <a:r>
              <a:rPr lang="ru-RU" sz="2400" b="1" dirty="0"/>
              <a:t> </a:t>
            </a:r>
            <a:r>
              <a:rPr lang="ru-RU" sz="2400" b="1" dirty="0" smtClean="0"/>
              <a:t> </a:t>
            </a:r>
            <a:endParaRPr lang="ru-RU" sz="24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69453" y="1981346"/>
            <a:ext cx="3240000" cy="1086921"/>
          </a:xfrm>
          <a:prstGeom prst="rect">
            <a:avLst/>
          </a:prstGeom>
          <a:noFill/>
          <a:ln w="57150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7180228" y="3240717"/>
            <a:ext cx="1787365" cy="1562965"/>
          </a:xfrm>
          <a:prstGeom prst="rect">
            <a:avLst/>
          </a:prstGeom>
          <a:noFill/>
          <a:ln w="57150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4067944" y="6093296"/>
            <a:ext cx="0" cy="5040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4067944" y="6093296"/>
            <a:ext cx="144016" cy="5040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6950352" y="5165212"/>
            <a:ext cx="1584176" cy="582284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253864" y="5412086"/>
            <a:ext cx="4176000" cy="1360525"/>
          </a:xfrm>
          <a:prstGeom prst="rect">
            <a:avLst/>
          </a:prstGeom>
          <a:noFill/>
          <a:ln w="57150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9864" y="31735"/>
            <a:ext cx="1872000" cy="1314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38964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Характеристика ковалентной связи органического вещества.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70289"/>
            <a:ext cx="2771775" cy="1914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5273345" y="1370291"/>
            <a:ext cx="3816000" cy="1914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9512" y="3284984"/>
            <a:ext cx="8909833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Преобладают ковалентные связи</a:t>
            </a:r>
            <a:r>
              <a:rPr lang="ru-RU" sz="2400" dirty="0" smtClean="0"/>
              <a:t>.</a:t>
            </a:r>
          </a:p>
          <a:p>
            <a:r>
              <a:rPr lang="ru-RU" sz="2400" dirty="0" smtClean="0"/>
              <a:t>Некоторые характеристики ковалентной связи:</a:t>
            </a:r>
          </a:p>
          <a:p>
            <a:r>
              <a:rPr lang="ru-RU" sz="2400" dirty="0" smtClean="0"/>
              <a:t>1.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Энергия связи- </a:t>
            </a:r>
            <a:r>
              <a:rPr lang="ru-RU" sz="2400" dirty="0" smtClean="0"/>
              <a:t>работа, затраченная на разрушение связи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(кДж/моль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)</a:t>
            </a:r>
            <a:r>
              <a:rPr lang="ru-RU" sz="2400" dirty="0" smtClean="0"/>
              <a:t>.</a:t>
            </a:r>
            <a:endParaRPr lang="ru-RU" sz="2400" dirty="0"/>
          </a:p>
          <a:p>
            <a:r>
              <a:rPr lang="ru-RU" sz="2400" dirty="0" smtClean="0"/>
              <a:t>2.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Длина связи-</a:t>
            </a:r>
            <a:r>
              <a:rPr lang="ru-RU" sz="2400" dirty="0" smtClean="0"/>
              <a:t> расстояние между соседними ядрами атомов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(нм).</a:t>
            </a:r>
          </a:p>
          <a:p>
            <a:r>
              <a:rPr lang="ru-RU" sz="2400" dirty="0" smtClean="0"/>
              <a:t>3.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Полярность –</a:t>
            </a:r>
            <a:r>
              <a:rPr lang="ru-RU" sz="2400" dirty="0" smtClean="0"/>
              <a:t> способность к поляризации. Характерна для 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 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    С</a:t>
            </a:r>
            <a:r>
              <a:rPr lang="ru-RU" sz="2400" dirty="0" smtClean="0"/>
              <a:t>,  показывает перераспределение электронной плотности в молекуле.</a:t>
            </a:r>
            <a:endParaRPr lang="ru-RU" sz="2400" dirty="0"/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1691680" y="6093296"/>
            <a:ext cx="360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8" name="Прямая соединительная линия 2057"/>
          <p:cNvCxnSpPr/>
          <p:nvPr/>
        </p:nvCxnSpPr>
        <p:spPr>
          <a:xfrm>
            <a:off x="1691680" y="6165304"/>
            <a:ext cx="360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0" name="Прямая соединительная линия 2059"/>
          <p:cNvCxnSpPr/>
          <p:nvPr/>
        </p:nvCxnSpPr>
        <p:spPr>
          <a:xfrm>
            <a:off x="1691680" y="6309320"/>
            <a:ext cx="360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271512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Способы перекрывания электронных облаков.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TextBox 2"/>
              <p:cNvSpPr txBox="1"/>
              <p:nvPr/>
            </p:nvSpPr>
            <p:spPr>
              <a:xfrm>
                <a:off x="467544" y="1412776"/>
                <a:ext cx="8424936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/>
                  <a:t>    Если электронная плотность ковалентной связи расположена на линии, соединяющей центры ядер двух атомов, то это </a:t>
                </a:r>
                <a14:m>
                  <m:oMath xmlns:m="http://schemas.openxmlformats.org/officeDocument/2006/math">
                    <m:r>
                      <a:rPr lang="el-GR" sz="2400" b="1" i="1" dirty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ea typeface="Cambria Math"/>
                      </a:rPr>
                      <m:t>𝝈</m:t>
                    </m:r>
                  </m:oMath>
                </a14:m>
                <a:r>
                  <a:rPr lang="ru-RU" sz="2400" b="1" dirty="0" smtClean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– связь</a:t>
                </a:r>
                <a:r>
                  <a:rPr lang="ru-RU" sz="2400" b="1" dirty="0" smtClean="0">
                    <a:solidFill>
                      <a:schemeClr val="accent6">
                        <a:lumMod val="5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.</a:t>
                </a:r>
                <a:endParaRPr lang="ru-RU" sz="2400" b="1" dirty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1412776"/>
                <a:ext cx="8424936" cy="1200329"/>
              </a:xfrm>
              <a:prstGeom prst="rect">
                <a:avLst/>
              </a:prstGeom>
              <a:blipFill rotWithShape="1">
                <a:blip r:embed="rId2"/>
                <a:stretch>
                  <a:fillRect l="-1158" t="-4061" b="-1319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3059832" y="2849472"/>
            <a:ext cx="5940000" cy="3719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3752012"/>
            <a:ext cx="2773363" cy="191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58245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Способы перекрывания электронных облаков.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TextBox 2"/>
              <p:cNvSpPr txBox="1"/>
              <p:nvPr/>
            </p:nvSpPr>
            <p:spPr>
              <a:xfrm>
                <a:off x="395536" y="1700808"/>
                <a:ext cx="8568952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/>
                  <a:t>    Если электронная плотность лежит </a:t>
                </a:r>
                <a:endParaRPr lang="ru-RU" sz="2400" dirty="0" smtClean="0"/>
              </a:p>
              <a:p>
                <a:r>
                  <a:rPr lang="ru-RU" sz="2400" dirty="0" smtClean="0"/>
                  <a:t>вне </a:t>
                </a:r>
                <a:r>
                  <a:rPr lang="ru-RU" sz="2400" dirty="0" smtClean="0"/>
                  <a:t>линии , соединяющей центры </a:t>
                </a:r>
                <a:r>
                  <a:rPr lang="ru-RU" sz="2400" dirty="0" smtClean="0"/>
                  <a:t>ядер</a:t>
                </a:r>
              </a:p>
              <a:p>
                <a:r>
                  <a:rPr lang="ru-RU" sz="2400" dirty="0" smtClean="0"/>
                  <a:t/>
                </a:r>
                <a:r>
                  <a:rPr lang="ru-RU" sz="2400" dirty="0" smtClean="0"/>
                  <a:t>двух атомов, то по механизму </a:t>
                </a:r>
                <a:endParaRPr lang="ru-RU" sz="2400" dirty="0" smtClean="0"/>
              </a:p>
              <a:p>
                <a:r>
                  <a:rPr lang="ru-RU" sz="2400" dirty="0" smtClean="0"/>
                  <a:t>перекрывания </a:t>
                </a:r>
                <a:r>
                  <a:rPr lang="ru-RU" sz="2400" dirty="0" smtClean="0"/>
                  <a:t>это </a:t>
                </a:r>
                <a14:m>
                  <m:oMath xmlns:m="http://schemas.openxmlformats.org/officeDocument/2006/math">
                    <m:r>
                      <a:rPr lang="ru-RU" sz="2400" b="1" i="1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ea typeface="Cambria Math"/>
                      </a:rPr>
                      <m:t>𝝅</m:t>
                    </m:r>
                    <m:r>
                      <a:rPr lang="ru-RU" sz="2400" b="1" i="1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ea typeface="Cambria Math"/>
                      </a:rPr>
                      <m:t> −связь.</m:t>
                    </m:r>
                  </m:oMath>
                </a14:m>
                <a:endParaRPr lang="ru-RU" sz="24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1700808"/>
                <a:ext cx="8568952" cy="1569660"/>
              </a:xfrm>
              <a:prstGeom prst="rect">
                <a:avLst/>
              </a:prstGeom>
              <a:blipFill rotWithShape="1">
                <a:blip r:embed="rId2"/>
                <a:stretch>
                  <a:fillRect l="-1138" t="-3113" b="-817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876488" y="1696794"/>
            <a:ext cx="2088000" cy="2613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712" r="5834" b="9032"/>
          <a:stretch/>
        </p:blipFill>
        <p:spPr bwMode="auto">
          <a:xfrm>
            <a:off x="3132000" y="4509120"/>
            <a:ext cx="6012000" cy="2156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3404964"/>
            <a:ext cx="2773363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09543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710</TotalTime>
  <Words>930</Words>
  <Application>Microsoft Office PowerPoint</Application>
  <PresentationFormat>Экран (4:3)</PresentationFormat>
  <Paragraphs>174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Особенности строения      соединений органической химии.</vt:lpstr>
      <vt:lpstr>Органическая химия.</vt:lpstr>
      <vt:lpstr>Органическая химия.</vt:lpstr>
      <vt:lpstr>Органическая химия.</vt:lpstr>
      <vt:lpstr>Особенности строения соединений углерода.</vt:lpstr>
      <vt:lpstr>                         Электронное строение атома углерода.</vt:lpstr>
      <vt:lpstr>Характеристика ковалентной связи органического вещества.</vt:lpstr>
      <vt:lpstr>Способы перекрывания электронных облаков.</vt:lpstr>
      <vt:lpstr>Способы перекрывания электронных облаков.</vt:lpstr>
      <vt:lpstr>Типы связей между атомами углерода.</vt:lpstr>
      <vt:lpstr>Способы разрыва ковалентной связи.</vt:lpstr>
      <vt:lpstr>Гибридизация атома углерода.</vt:lpstr>
      <vt:lpstr>Три валентных состояния атома углерода. Типы гибридизации.</vt:lpstr>
      <vt:lpstr>Три валентных состояния атома углерода. Типы гибридизации.</vt:lpstr>
      <vt:lpstr>Три валентных состояния атома углерода. Типы гибридизации.</vt:lpstr>
      <vt:lpstr>Геометрия молекул в различных типах гибридизации.</vt:lpstr>
      <vt:lpstr>Основные сведения о  гибридизации. Гибридизация – это гипотеза, понятие, но не явление.  Смысл гипотезы: близкие по энергии орбитали могут взаимодействовать между собой с образованием гибридных орбиталей, смешанных по форме и энергии.</vt:lpstr>
      <vt:lpstr>Виды изомерии.</vt:lpstr>
      <vt:lpstr>Классификация углеводородов.</vt:lpstr>
      <vt:lpstr>Виды органических реакций.</vt:lpstr>
      <vt:lpstr>Материалы оформления.</vt:lpstr>
      <vt:lpstr>Информация для педагога.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Особенности строения и свойств органических соединений.</dc:title>
  <dc:creator>Q</dc:creator>
  <cp:lastModifiedBy>OLEG</cp:lastModifiedBy>
  <cp:revision>68</cp:revision>
  <dcterms:created xsi:type="dcterms:W3CDTF">2015-02-05T00:51:40Z</dcterms:created>
  <dcterms:modified xsi:type="dcterms:W3CDTF">2015-02-07T13:26:54Z</dcterms:modified>
</cp:coreProperties>
</file>