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</p:sldMasterIdLst>
  <p:notesMasterIdLst>
    <p:notesMasterId r:id="rId18"/>
  </p:notesMasterIdLst>
  <p:sldIdLst>
    <p:sldId id="324" r:id="rId2"/>
    <p:sldId id="308" r:id="rId3"/>
    <p:sldId id="331" r:id="rId4"/>
    <p:sldId id="312" r:id="rId5"/>
    <p:sldId id="317" r:id="rId6"/>
    <p:sldId id="314" r:id="rId7"/>
    <p:sldId id="272" r:id="rId8"/>
    <p:sldId id="315" r:id="rId9"/>
    <p:sldId id="327" r:id="rId10"/>
    <p:sldId id="330" r:id="rId11"/>
    <p:sldId id="328" r:id="rId12"/>
    <p:sldId id="293" r:id="rId13"/>
    <p:sldId id="320" r:id="rId14"/>
    <p:sldId id="311" r:id="rId15"/>
    <p:sldId id="321" r:id="rId16"/>
    <p:sldId id="329" r:id="rId17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66FFCC"/>
    <a:srgbClr val="009999"/>
    <a:srgbClr val="333300"/>
    <a:srgbClr val="3366FF"/>
    <a:srgbClr val="00FF00"/>
    <a:srgbClr val="FF66CC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735" autoAdjust="0"/>
    <p:restoredTop sz="94624" autoAdjust="0"/>
  </p:normalViewPr>
  <p:slideViewPr>
    <p:cSldViewPr>
      <p:cViewPr>
        <p:scale>
          <a:sx n="80" d="100"/>
          <a:sy n="80" d="100"/>
        </p:scale>
        <p:origin x="-780" y="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4.wmf"/><Relationship Id="rId1" Type="http://schemas.openxmlformats.org/officeDocument/2006/relationships/image" Target="../media/image3.wmf"/><Relationship Id="rId5" Type="http://schemas.openxmlformats.org/officeDocument/2006/relationships/image" Target="../media/image7.wmf"/><Relationship Id="rId4" Type="http://schemas.openxmlformats.org/officeDocument/2006/relationships/image" Target="../media/image6.wmf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26.wmf"/><Relationship Id="rId2" Type="http://schemas.openxmlformats.org/officeDocument/2006/relationships/image" Target="../media/image25.wmf"/><Relationship Id="rId1" Type="http://schemas.openxmlformats.org/officeDocument/2006/relationships/image" Target="../media/image24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image" Target="../media/image6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1.wmf"/><Relationship Id="rId1" Type="http://schemas.openxmlformats.org/officeDocument/2006/relationships/image" Target="../media/image10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mf"/><Relationship Id="rId2" Type="http://schemas.openxmlformats.org/officeDocument/2006/relationships/image" Target="../media/image15.wmf"/><Relationship Id="rId1" Type="http://schemas.openxmlformats.org/officeDocument/2006/relationships/image" Target="../media/image14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21.wmf"/><Relationship Id="rId2" Type="http://schemas.openxmlformats.org/officeDocument/2006/relationships/image" Target="../media/image20.wmf"/><Relationship Id="rId1" Type="http://schemas.openxmlformats.org/officeDocument/2006/relationships/image" Target="../media/image14.wmf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image" Target="../media/image6.wmf"/></Relationships>
</file>

<file path=ppt/drawings/_rels/vmlDrawing9.vml.rels><?xml version="1.0" encoding="UTF-8" standalone="yes"?>
<Relationships xmlns="http://schemas.openxmlformats.org/package/2006/relationships"><Relationship Id="rId2" Type="http://schemas.openxmlformats.org/officeDocument/2006/relationships/image" Target="../media/image23.wmf"/><Relationship Id="rId1" Type="http://schemas.openxmlformats.org/officeDocument/2006/relationships/image" Target="../media/image2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defRPr sz="1200"/>
            </a:lvl1pPr>
          </a:lstStyle>
          <a:p>
            <a:pPr>
              <a:defRPr/>
            </a:pPr>
            <a:fld id="{C27A1FFB-E17C-456C-8277-4E36BD34F52A}" type="datetimeFigureOut">
              <a:rPr lang="ru-RU"/>
              <a:pPr>
                <a:defRPr/>
              </a:pPr>
              <a:t>24.07.2014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0" hangingPunct="0">
              <a:defRPr sz="1200"/>
            </a:lvl1pPr>
          </a:lstStyle>
          <a:p>
            <a:pPr>
              <a:defRPr/>
            </a:pPr>
            <a:fld id="{41E2D8E3-3EB2-4EAA-89B0-DDD673B80C0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62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smtClean="0"/>
          </a:p>
        </p:txBody>
      </p:sp>
      <p:sp>
        <p:nvSpPr>
          <p:cNvPr id="26627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C25F2D31-0517-4F1B-AC49-2294F6507448}" type="slidenum">
              <a:rPr lang="ru-RU" smtClean="0"/>
              <a:pPr/>
              <a:t>4</a:t>
            </a:fld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ru-RU" smtClean="0"/>
              <a:t>Ссылку использовать при подведении итога урока</a:t>
            </a:r>
          </a:p>
        </p:txBody>
      </p:sp>
      <p:sp>
        <p:nvSpPr>
          <p:cNvPr id="30723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40A38EBB-4C15-4807-BBAD-A87391E03447}" type="slidenum">
              <a:rPr lang="ru-RU" smtClean="0"/>
              <a:pPr/>
              <a:t>6</a:t>
            </a:fld>
            <a:endParaRPr 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4818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ru-RU" smtClean="0"/>
              <a:t>Ссылку использовать для подведения итога урока</a:t>
            </a:r>
          </a:p>
        </p:txBody>
      </p:sp>
      <p:sp>
        <p:nvSpPr>
          <p:cNvPr id="34819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480C30B3-F863-4C68-8EBB-C1CE3625DA14}" type="slidenum">
              <a:rPr lang="ru-RU" smtClean="0"/>
              <a:pPr/>
              <a:t>9</a:t>
            </a:fld>
            <a:endParaRPr 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938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smtClean="0"/>
          </a:p>
        </p:txBody>
      </p:sp>
      <p:sp>
        <p:nvSpPr>
          <p:cNvPr id="39939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BB2FC388-85D6-4D62-B028-A164A0255F8C}" type="slidenum">
              <a:rPr lang="ru-RU" smtClean="0"/>
              <a:pPr/>
              <a:t>12</a:t>
            </a:fld>
            <a:endParaRPr lang="ru-RU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301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ru-RU" smtClean="0"/>
              <a:t>Воспользоваться ссылкой сразу после записи домашнего задания (для подведения итога урока)</a:t>
            </a:r>
          </a:p>
        </p:txBody>
      </p:sp>
      <p:sp>
        <p:nvSpPr>
          <p:cNvPr id="43011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0EF196A6-0FB7-4D29-845F-ECBAA3DF8BF3}" type="slidenum">
              <a:rPr lang="ru-RU" smtClean="0"/>
              <a:pPr/>
              <a:t>14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 descr="Large confetti"/>
          <p:cNvSpPr>
            <a:spLocks noChangeArrowheads="1"/>
          </p:cNvSpPr>
          <p:nvPr/>
        </p:nvSpPr>
        <p:spPr bwMode="ltGray">
          <a:xfrm>
            <a:off x="484188" y="1549400"/>
            <a:ext cx="8158162" cy="1689100"/>
          </a:xfrm>
          <a:prstGeom prst="rect">
            <a:avLst/>
          </a:prstGeom>
          <a:pattFill prst="lgConfetti">
            <a:fgClr>
              <a:schemeClr val="accent2">
                <a:alpha val="50195"/>
              </a:schemeClr>
            </a:fgClr>
            <a:bgClr>
              <a:schemeClr val="folHlink"/>
            </a:bgClr>
          </a:patt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wrap="none" anchor="ctr"/>
          <a:lstStyle/>
          <a:p>
            <a:pPr algn="ctr">
              <a:defRPr/>
            </a:pPr>
            <a:endParaRPr kumimoji="1" lang="ru-RU" sz="2400">
              <a:latin typeface="Times New Roman" pitchFamily="18" charset="0"/>
            </a:endParaRPr>
          </a:p>
        </p:txBody>
      </p:sp>
      <p:sp>
        <p:nvSpPr>
          <p:cNvPr id="5" name="AutoShape 3"/>
          <p:cNvSpPr>
            <a:spLocks noChangeArrowheads="1"/>
          </p:cNvSpPr>
          <p:nvPr/>
        </p:nvSpPr>
        <p:spPr bwMode="ltGray">
          <a:xfrm>
            <a:off x="228600" y="3206750"/>
            <a:ext cx="8686800" cy="77788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wrap="none" anchor="ctr"/>
          <a:lstStyle/>
          <a:p>
            <a:pPr algn="ctr">
              <a:defRPr/>
            </a:pPr>
            <a:endParaRPr kumimoji="1" lang="ru-RU" sz="2400">
              <a:latin typeface="Times New Roman" pitchFamily="18" charset="0"/>
            </a:endParaRPr>
          </a:p>
        </p:txBody>
      </p:sp>
      <p:sp>
        <p:nvSpPr>
          <p:cNvPr id="6" name="AutoShape 4"/>
          <p:cNvSpPr>
            <a:spLocks noChangeArrowheads="1"/>
          </p:cNvSpPr>
          <p:nvPr/>
        </p:nvSpPr>
        <p:spPr bwMode="ltGray">
          <a:xfrm>
            <a:off x="228600" y="1482725"/>
            <a:ext cx="8686800" cy="77788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wrap="none" anchor="ctr"/>
          <a:lstStyle/>
          <a:p>
            <a:pPr algn="ctr">
              <a:defRPr/>
            </a:pPr>
            <a:endParaRPr kumimoji="1" lang="ru-RU" sz="2400">
              <a:latin typeface="Times New Roman" pitchFamily="18" charset="0"/>
            </a:endParaRPr>
          </a:p>
        </p:txBody>
      </p:sp>
      <p:sp>
        <p:nvSpPr>
          <p:cNvPr id="7" name="AutoShape 5"/>
          <p:cNvSpPr>
            <a:spLocks noChangeArrowheads="1"/>
          </p:cNvSpPr>
          <p:nvPr/>
        </p:nvSpPr>
        <p:spPr bwMode="ltGray">
          <a:xfrm>
            <a:off x="8623300" y="1246188"/>
            <a:ext cx="77788" cy="2235200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wrap="none" anchor="ctr"/>
          <a:lstStyle/>
          <a:p>
            <a:pPr algn="ctr">
              <a:defRPr/>
            </a:pPr>
            <a:endParaRPr kumimoji="1" lang="ru-RU" sz="2400">
              <a:latin typeface="Times New Roman" pitchFamily="18" charset="0"/>
            </a:endParaRPr>
          </a:p>
        </p:txBody>
      </p:sp>
      <p:sp>
        <p:nvSpPr>
          <p:cNvPr id="8" name="AutoShape 6"/>
          <p:cNvSpPr>
            <a:spLocks noChangeArrowheads="1"/>
          </p:cNvSpPr>
          <p:nvPr/>
        </p:nvSpPr>
        <p:spPr bwMode="ltGray">
          <a:xfrm>
            <a:off x="434975" y="1252538"/>
            <a:ext cx="77788" cy="2235200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wrap="none" anchor="ctr"/>
          <a:lstStyle/>
          <a:p>
            <a:pPr algn="ctr">
              <a:defRPr/>
            </a:pPr>
            <a:endParaRPr kumimoji="1" lang="ru-RU" sz="2400">
              <a:latin typeface="Times New Roman" pitchFamily="18" charset="0"/>
            </a:endParaRPr>
          </a:p>
        </p:txBody>
      </p:sp>
      <p:sp>
        <p:nvSpPr>
          <p:cNvPr id="9" name="AutoShape 7"/>
          <p:cNvSpPr>
            <a:spLocks noChangeArrowheads="1"/>
          </p:cNvSpPr>
          <p:nvPr/>
        </p:nvSpPr>
        <p:spPr bwMode="ltGray">
          <a:xfrm>
            <a:off x="2830513" y="5783263"/>
            <a:ext cx="3481387" cy="77787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wrap="none" anchor="ctr"/>
          <a:lstStyle/>
          <a:p>
            <a:pPr algn="ctr">
              <a:defRPr/>
            </a:pPr>
            <a:endParaRPr kumimoji="1" lang="ru-RU" sz="2400">
              <a:latin typeface="Times New Roman" pitchFamily="18" charset="0"/>
            </a:endParaRPr>
          </a:p>
        </p:txBody>
      </p:sp>
      <p:sp>
        <p:nvSpPr>
          <p:cNvPr id="10" name="Rectangle 8" descr="Large confetti"/>
          <p:cNvSpPr>
            <a:spLocks noChangeArrowheads="1"/>
          </p:cNvSpPr>
          <p:nvPr/>
        </p:nvSpPr>
        <p:spPr bwMode="ltGray">
          <a:xfrm>
            <a:off x="4095750" y="5734050"/>
            <a:ext cx="949325" cy="176213"/>
          </a:xfrm>
          <a:prstGeom prst="rect">
            <a:avLst/>
          </a:prstGeom>
          <a:pattFill prst="lgConfetti">
            <a:fgClr>
              <a:schemeClr val="accent2"/>
            </a:fgClr>
            <a:bgClr>
              <a:schemeClr val="folHlink"/>
            </a:bgClr>
          </a:patt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wrap="none" anchor="ctr"/>
          <a:lstStyle/>
          <a:p>
            <a:pPr algn="ctr">
              <a:defRPr/>
            </a:pPr>
            <a:endParaRPr kumimoji="1" lang="ru-RU" sz="2400">
              <a:latin typeface="Times New Roman" pitchFamily="18" charset="0"/>
            </a:endParaRPr>
          </a:p>
        </p:txBody>
      </p:sp>
      <p:sp>
        <p:nvSpPr>
          <p:cNvPr id="275465" name="Rectangle 9" descr="Large confetti"/>
          <p:cNvSpPr>
            <a:spLocks noGrp="1" noChangeArrowheads="1"/>
          </p:cNvSpPr>
          <p:nvPr>
            <p:ph type="ctrTitle"/>
          </p:nvPr>
        </p:nvSpPr>
        <p:spPr>
          <a:xfrm>
            <a:off x="685800" y="1752600"/>
            <a:ext cx="7772400" cy="1143000"/>
          </a:xfrm>
          <a:pattFill prst="lgConfetti">
            <a:fgClr>
              <a:schemeClr val="accent2"/>
            </a:fgClr>
            <a:bgClr>
              <a:schemeClr val="folHlink"/>
            </a:bgClr>
          </a:pattFill>
        </p:spPr>
        <p:txBody>
          <a:bodyPr anchor="ctr"/>
          <a:lstStyle>
            <a:lvl1pPr>
              <a:defRPr/>
            </a:lvl1pPr>
          </a:lstStyle>
          <a:p>
            <a:pPr lvl="0"/>
            <a:r>
              <a:rPr lang="ru-RU" noProof="0" smtClean="0"/>
              <a:t>Образец заголовка</a:t>
            </a:r>
          </a:p>
        </p:txBody>
      </p:sp>
      <p:sp>
        <p:nvSpPr>
          <p:cNvPr id="275466" name="Rectangle 10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7465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  <p:sp>
        <p:nvSpPr>
          <p:cNvPr id="11" name="Rectangle 11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" name="Rectangle 1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Rectangle 13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  <a:noFill/>
          <a:extLst>
            <a:ext uri="{909E8E84-426E-40DD-AFC4-6F175D3DCCD1}"/>
          </a:extLst>
        </p:spPr>
        <p:txBody>
          <a:bodyPr anchor="b" anchorCtr="0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10B9829A-B188-4CD7-834F-7208F4E0950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9" descr="Large confetti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F386E9-6C53-4026-95BA-7CAA9DA5FEE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21488" y="284163"/>
            <a:ext cx="2044700" cy="5811837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85800" y="284163"/>
            <a:ext cx="5983288" cy="581183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9" descr="Large confetti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D44AB3-DF73-4E52-94BD-79A4EA28FDB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3788" y="284163"/>
            <a:ext cx="77724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685800" y="1905000"/>
            <a:ext cx="3810000" cy="4191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648200" y="1905000"/>
            <a:ext cx="3810000" cy="20193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4648200" y="4076700"/>
            <a:ext cx="3810000" cy="20193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9" descr="Large confetti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F30BD3-3C46-49FB-8E22-6AA298D41F9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9" descr="Large confetti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926FBC-B1E0-40C9-9C53-E88C6F69CB9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9" descr="Large confetti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E77009-D81D-4762-9DC3-9DA38D6B195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85800" y="1905000"/>
            <a:ext cx="3810000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905000"/>
            <a:ext cx="3810000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9" descr="Large confetti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A02758-E97A-4C42-B184-CF6917B4A61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9" descr="Large confetti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292772-B9D3-4157-A257-DEA08B9263B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9" descr="Large confetti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021B8C-B4B8-4A49-BC5B-FC883F00F52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9" descr="Large confetti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3FE05D-1CCC-446F-A5F7-903BEF5B826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9" descr="Large confetti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0ABD34-E521-49CC-9543-2A77C1318BA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9" descr="Large confetti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C326F7-EBFB-4612-9442-F88FA5F37F9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 descr="Large confetti"/>
          <p:cNvSpPr>
            <a:spLocks noGrp="1" noChangeArrowheads="1"/>
          </p:cNvSpPr>
          <p:nvPr>
            <p:ph type="title"/>
          </p:nvPr>
        </p:nvSpPr>
        <p:spPr bwMode="auto">
          <a:xfrm>
            <a:off x="1093788" y="284163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05000"/>
            <a:ext cx="7772400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27443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7443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054" name="Rectangle 6"/>
          <p:cNvSpPr>
            <a:spLocks noChangeArrowheads="1"/>
          </p:cNvSpPr>
          <p:nvPr/>
        </p:nvSpPr>
        <p:spPr bwMode="auto">
          <a:xfrm>
            <a:off x="0" y="1512888"/>
            <a:ext cx="8458200" cy="87312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wrap="none" anchor="ctr"/>
          <a:lstStyle/>
          <a:p>
            <a:pPr algn="ctr">
              <a:defRPr/>
            </a:pPr>
            <a:endParaRPr kumimoji="1" lang="ru-RU" sz="2400">
              <a:latin typeface="Times New Roman" pitchFamily="18" charset="0"/>
            </a:endParaRPr>
          </a:p>
        </p:txBody>
      </p:sp>
      <p:sp>
        <p:nvSpPr>
          <p:cNvPr id="2055" name="Rectangle 7" descr="Large confetti"/>
          <p:cNvSpPr>
            <a:spLocks noChangeArrowheads="1"/>
          </p:cNvSpPr>
          <p:nvPr/>
        </p:nvSpPr>
        <p:spPr bwMode="ltGray">
          <a:xfrm>
            <a:off x="247650" y="0"/>
            <a:ext cx="793750" cy="1841500"/>
          </a:xfrm>
          <a:prstGeom prst="rect">
            <a:avLst/>
          </a:prstGeom>
          <a:pattFill prst="lgConfetti">
            <a:fgClr>
              <a:schemeClr val="accent2"/>
            </a:fgClr>
            <a:bgClr>
              <a:schemeClr val="folHlink"/>
            </a:bgClr>
          </a:patt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wrap="none" anchor="ctr"/>
          <a:lstStyle/>
          <a:p>
            <a:pPr algn="ctr">
              <a:defRPr/>
            </a:pPr>
            <a:endParaRPr kumimoji="1" lang="ru-RU" sz="2400">
              <a:latin typeface="Times New Roman" pitchFamily="18" charset="0"/>
            </a:endParaRPr>
          </a:p>
        </p:txBody>
      </p:sp>
      <p:sp>
        <p:nvSpPr>
          <p:cNvPr id="2056" name="Rectangle 8"/>
          <p:cNvSpPr>
            <a:spLocks noChangeArrowheads="1"/>
          </p:cNvSpPr>
          <p:nvPr/>
        </p:nvSpPr>
        <p:spPr bwMode="auto">
          <a:xfrm>
            <a:off x="7067550" y="6553200"/>
            <a:ext cx="2076450" cy="79375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wrap="none" anchor="ctr"/>
          <a:lstStyle/>
          <a:p>
            <a:pPr algn="ctr">
              <a:defRPr/>
            </a:pPr>
            <a:endParaRPr kumimoji="1" lang="ru-RU" sz="2400">
              <a:latin typeface="Times New Roman" pitchFamily="18" charset="0"/>
            </a:endParaRPr>
          </a:p>
        </p:txBody>
      </p:sp>
      <p:sp>
        <p:nvSpPr>
          <p:cNvPr id="274441" name="Rectangle 9" descr="Large confetti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216900" y="6248400"/>
            <a:ext cx="533400" cy="609600"/>
          </a:xfrm>
          <a:prstGeom prst="rect">
            <a:avLst/>
          </a:prstGeom>
          <a:pattFill prst="lgConfetti">
            <a:fgClr>
              <a:schemeClr val="accent2"/>
            </a:fgClr>
            <a:bgClr>
              <a:schemeClr val="folHlink"/>
            </a:bgClr>
          </a:patt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>
            <a:lvl1pPr algn="r" eaLnBrk="1" hangingPunct="1">
              <a:defRPr sz="1400"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fld id="{700E6168-7550-42BF-97EE-2D50B226B56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7" r:id="rId1"/>
    <p:sldLayoutId id="2147483736" r:id="rId2"/>
    <p:sldLayoutId id="2147483735" r:id="rId3"/>
    <p:sldLayoutId id="2147483734" r:id="rId4"/>
    <p:sldLayoutId id="2147483733" r:id="rId5"/>
    <p:sldLayoutId id="2147483732" r:id="rId6"/>
    <p:sldLayoutId id="2147483731" r:id="rId7"/>
    <p:sldLayoutId id="2147483730" r:id="rId8"/>
    <p:sldLayoutId id="2147483729" r:id="rId9"/>
    <p:sldLayoutId id="2147483728" r:id="rId10"/>
    <p:sldLayoutId id="2147483727" r:id="rId11"/>
    <p:sldLayoutId id="2147483726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85000"/>
        <a:buBlip>
          <a:blip r:embed="rId15"/>
        </a:buBlip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70000"/>
        <a:buFont typeface="Wingdings" pitchFamily="2" charset="2"/>
        <a:buChar char="n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70000"/>
        <a:buFont typeface="Wingdings" pitchFamily="2" charset="2"/>
        <a:buChar char="n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7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4" Type="http://schemas.openxmlformats.org/officeDocument/2006/relationships/oleObject" Target="../embeddings/oleObject19.bin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4" Type="http://schemas.openxmlformats.org/officeDocument/2006/relationships/oleObject" Target="../embeddings/oleObject21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6" Type="http://schemas.openxmlformats.org/officeDocument/2006/relationships/oleObject" Target="../embeddings/oleObject24.bin"/><Relationship Id="rId5" Type="http://schemas.openxmlformats.org/officeDocument/2006/relationships/oleObject" Target="../embeddings/oleObject23.bin"/><Relationship Id="rId4" Type="http://schemas.openxmlformats.org/officeDocument/2006/relationships/oleObject" Target="../embeddings/oleObject22.bin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mathresources.com/products/mathresource/dictionary/thumbs/viete.png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.bin"/><Relationship Id="rId3" Type="http://schemas.openxmlformats.org/officeDocument/2006/relationships/image" Target="../media/image8.jpeg"/><Relationship Id="rId7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3.bin"/><Relationship Id="rId5" Type="http://schemas.openxmlformats.org/officeDocument/2006/relationships/oleObject" Target="../embeddings/oleObject2.bin"/><Relationship Id="rId4" Type="http://schemas.openxmlformats.org/officeDocument/2006/relationships/oleObject" Target="../embeddings/oleObject1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oleObject7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9.bin"/><Relationship Id="rId5" Type="http://schemas.openxmlformats.org/officeDocument/2006/relationships/image" Target="../media/image12.png"/><Relationship Id="rId4" Type="http://schemas.openxmlformats.org/officeDocument/2006/relationships/oleObject" Target="../embeddings/oleObject8.bin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7" Type="http://schemas.openxmlformats.org/officeDocument/2006/relationships/oleObject" Target="../embeddings/oleObject1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11.bin"/><Relationship Id="rId5" Type="http://schemas.openxmlformats.org/officeDocument/2006/relationships/oleObject" Target="../embeddings/oleObject10.bin"/><Relationship Id="rId4" Type="http://schemas.openxmlformats.org/officeDocument/2006/relationships/slide" Target="slide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7" Type="http://schemas.openxmlformats.org/officeDocument/2006/relationships/oleObject" Target="../embeddings/oleObject1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16.bin"/><Relationship Id="rId5" Type="http://schemas.openxmlformats.org/officeDocument/2006/relationships/oleObject" Target="../embeddings/oleObject15.bin"/><Relationship Id="rId4" Type="http://schemas.openxmlformats.org/officeDocument/2006/relationships/slide" Target="slide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 descr="Large confetti"/>
          <p:cNvSpPr>
            <a:spLocks noGrp="1"/>
          </p:cNvSpPr>
          <p:nvPr>
            <p:ph type="ctrTitle"/>
          </p:nvPr>
        </p:nvSpPr>
        <p:spPr>
          <a:xfrm>
            <a:off x="539750" y="1557338"/>
            <a:ext cx="8064500" cy="1655762"/>
          </a:xfrm>
        </p:spPr>
        <p:txBody>
          <a:bodyPr/>
          <a:lstStyle/>
          <a:p>
            <a:pPr algn="ctr">
              <a:defRPr/>
            </a:pPr>
            <a:r>
              <a:rPr lang="ru-RU" sz="4000" b="1" dirty="0" smtClean="0">
                <a:solidFill>
                  <a:srgbClr val="66FF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Формулы Виета </a:t>
            </a:r>
            <a:br>
              <a:rPr lang="ru-RU" sz="4000" b="1" dirty="0" smtClean="0">
                <a:solidFill>
                  <a:srgbClr val="66FF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000" b="1" dirty="0" smtClean="0">
                <a:solidFill>
                  <a:srgbClr val="66FF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устное решение </a:t>
            </a:r>
            <a:br>
              <a:rPr lang="ru-RU" sz="4000" b="1" dirty="0" smtClean="0">
                <a:solidFill>
                  <a:srgbClr val="66FF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000" b="1" dirty="0" smtClean="0">
                <a:solidFill>
                  <a:srgbClr val="66FF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квадратных уравнений</a:t>
            </a:r>
            <a:endParaRPr lang="ru-RU" sz="4000" b="1" dirty="0">
              <a:solidFill>
                <a:srgbClr val="66FF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8914" name="Подзаголовок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sz="2400" smtClean="0"/>
              <a:t>Кузнецова Лариса Викторовна</a:t>
            </a:r>
          </a:p>
          <a:p>
            <a:r>
              <a:rPr lang="ru-RU" sz="2400" smtClean="0"/>
              <a:t>учитель математики</a:t>
            </a:r>
          </a:p>
          <a:p>
            <a:r>
              <a:rPr lang="ru-RU" sz="2400" smtClean="0"/>
              <a:t>МБОУ СОШ №1</a:t>
            </a:r>
          </a:p>
          <a:p>
            <a:r>
              <a:rPr lang="ru-RU" sz="2400" smtClean="0"/>
              <a:t>г. Климовск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descr="Large confetti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sz="3200" b="1" i="1" dirty="0" smtClean="0">
                <a:solidFill>
                  <a:srgbClr val="009999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Найти корни уравнений</a:t>
            </a:r>
            <a:endParaRPr lang="ru-RU" sz="3200" dirty="0">
              <a:solidFill>
                <a:srgbClr val="333300"/>
              </a:solidFill>
            </a:endParaRPr>
          </a:p>
        </p:txBody>
      </p:sp>
      <p:graphicFrame>
        <p:nvGraphicFramePr>
          <p:cNvPr id="23568" name="Object 16"/>
          <p:cNvGraphicFramePr>
            <a:graphicFrameLocks noGrp="1" noChangeAspect="1"/>
          </p:cNvGraphicFramePr>
          <p:nvPr>
            <p:ph idx="1"/>
          </p:nvPr>
        </p:nvGraphicFramePr>
        <p:xfrm>
          <a:off x="685800" y="3082925"/>
          <a:ext cx="7772400" cy="1835150"/>
        </p:xfrm>
        <a:graphic>
          <a:graphicData uri="http://schemas.openxmlformats.org/presentationml/2006/ole">
            <p:oleObj spid="_x0000_s23568" name="Формула" r:id="rId3" imgW="114120" imgH="215640" progId="Equation.3">
              <p:embed/>
            </p:oleObj>
          </a:graphicData>
        </a:graphic>
      </p:graphicFrame>
      <p:graphicFrame>
        <p:nvGraphicFramePr>
          <p:cNvPr id="23569" name="Object 17"/>
          <p:cNvGraphicFramePr>
            <a:graphicFrameLocks noChangeAspect="1"/>
          </p:cNvGraphicFramePr>
          <p:nvPr/>
        </p:nvGraphicFramePr>
        <p:xfrm>
          <a:off x="2062163" y="2590800"/>
          <a:ext cx="3949700" cy="1701800"/>
        </p:xfrm>
        <a:graphic>
          <a:graphicData uri="http://schemas.openxmlformats.org/presentationml/2006/ole">
            <p:oleObj spid="_x0000_s23569" name="Формула" r:id="rId4" imgW="1562040" imgH="67284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descr="Large confetti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sz="3200" b="1" i="1" dirty="0" smtClean="0">
                <a:solidFill>
                  <a:srgbClr val="0099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Решение уравнений</a:t>
            </a:r>
            <a:endParaRPr lang="ru-RU" sz="3200" b="1" i="1" dirty="0">
              <a:solidFill>
                <a:srgbClr val="0099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2556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r>
              <a:rPr lang="ru-RU" smtClean="0"/>
              <a:t>1)</a:t>
            </a:r>
          </a:p>
          <a:p>
            <a:pPr marL="0" indent="0">
              <a:buFontTx/>
              <a:buNone/>
            </a:pPr>
            <a:endParaRPr lang="ru-RU" smtClean="0"/>
          </a:p>
          <a:p>
            <a:pPr marL="0" indent="0">
              <a:buFontTx/>
              <a:buNone/>
            </a:pPr>
            <a:endParaRPr lang="ru-RU" smtClean="0"/>
          </a:p>
          <a:p>
            <a:pPr marL="0" indent="0">
              <a:buFontTx/>
              <a:buNone/>
            </a:pPr>
            <a:r>
              <a:rPr lang="ru-RU" smtClean="0"/>
              <a:t> 2) </a:t>
            </a:r>
          </a:p>
        </p:txBody>
      </p:sp>
      <p:graphicFrame>
        <p:nvGraphicFramePr>
          <p:cNvPr id="22553" name="Object 25"/>
          <p:cNvGraphicFramePr>
            <a:graphicFrameLocks noChangeAspect="1"/>
          </p:cNvGraphicFramePr>
          <p:nvPr/>
        </p:nvGraphicFramePr>
        <p:xfrm>
          <a:off x="1258888" y="1779588"/>
          <a:ext cx="2520950" cy="928687"/>
        </p:xfrm>
        <a:graphic>
          <a:graphicData uri="http://schemas.openxmlformats.org/presentationml/2006/ole">
            <p:oleObj spid="_x0000_s22553" name="Формула" r:id="rId3" imgW="1066680" imgH="393480" progId="Equation.3">
              <p:embed/>
            </p:oleObj>
          </a:graphicData>
        </a:graphic>
      </p:graphicFrame>
      <p:graphicFrame>
        <p:nvGraphicFramePr>
          <p:cNvPr id="22554" name="Object 26"/>
          <p:cNvGraphicFramePr>
            <a:graphicFrameLocks noChangeAspect="1"/>
          </p:cNvGraphicFramePr>
          <p:nvPr/>
        </p:nvGraphicFramePr>
        <p:xfrm>
          <a:off x="1336675" y="3508375"/>
          <a:ext cx="2670175" cy="928688"/>
        </p:xfrm>
        <a:graphic>
          <a:graphicData uri="http://schemas.openxmlformats.org/presentationml/2006/ole">
            <p:oleObj spid="_x0000_s22554" name="Формула" r:id="rId4" imgW="1130040" imgH="39348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754" name="Rectangle 2" descr="Large confetti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3200" b="1" i="1" dirty="0" smtClean="0">
                <a:solidFill>
                  <a:srgbClr val="0099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Решаем</a:t>
            </a:r>
            <a:r>
              <a:rPr lang="ru-RU" sz="3200" b="1" i="1" dirty="0" smtClean="0">
                <a:solidFill>
                  <a:srgbClr val="009999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сами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557338"/>
            <a:ext cx="8062913" cy="4332287"/>
          </a:xfrm>
        </p:spPr>
        <p:txBody>
          <a:bodyPr/>
          <a:lstStyle/>
          <a:p>
            <a:pPr marL="0" indent="0" eaLnBrk="1" hangingPunct="1">
              <a:buFontTx/>
              <a:buNone/>
              <a:defRPr/>
            </a:pPr>
            <a:r>
              <a:rPr lang="ru-RU" sz="2800" dirty="0" smtClean="0"/>
              <a:t>    </a:t>
            </a:r>
            <a:r>
              <a:rPr lang="ru-RU" b="1" i="1" dirty="0" smtClean="0"/>
              <a:t>Найти корни уравнения:</a:t>
            </a:r>
            <a:r>
              <a:rPr lang="ru-RU" sz="2800" b="1" i="1" dirty="0" smtClean="0">
                <a:latin typeface="+mj-lt"/>
                <a:cs typeface="Arial" pitchFamily="34" charset="0"/>
              </a:rPr>
              <a:t> </a:t>
            </a:r>
            <a:endParaRPr lang="en-US" sz="2800" b="1" i="1" dirty="0" smtClean="0">
              <a:latin typeface="+mj-lt"/>
              <a:cs typeface="Arial" pitchFamily="34" charset="0"/>
            </a:endParaRPr>
          </a:p>
          <a:p>
            <a:pPr eaLnBrk="1" hangingPunct="1">
              <a:buFontTx/>
              <a:buNone/>
              <a:defRPr/>
            </a:pPr>
            <a:endParaRPr lang="ru-RU" sz="2800" b="1" i="1" dirty="0" smtClean="0"/>
          </a:p>
          <a:p>
            <a:pPr eaLnBrk="1" hangingPunct="1">
              <a:buFontTx/>
              <a:buNone/>
              <a:defRPr/>
            </a:pPr>
            <a:r>
              <a:rPr lang="ru-RU" sz="2800" b="1" i="1" dirty="0" smtClean="0"/>
              <a:t>Решение:</a:t>
            </a:r>
            <a:endParaRPr lang="en-US" sz="2800" b="1" i="1" dirty="0" smtClean="0"/>
          </a:p>
          <a:p>
            <a:pPr eaLnBrk="1" hangingPunct="1">
              <a:buFontTx/>
              <a:buNone/>
              <a:defRPr/>
            </a:pPr>
            <a:r>
              <a:rPr lang="en-US" sz="2800" b="1" dirty="0" smtClean="0"/>
              <a:t>    </a:t>
            </a:r>
            <a:r>
              <a:rPr lang="ru-RU" sz="2800" b="1" i="1" dirty="0" smtClean="0"/>
              <a:t> </a:t>
            </a:r>
          </a:p>
          <a:p>
            <a:pPr eaLnBrk="1" hangingPunct="1">
              <a:buFontTx/>
              <a:buNone/>
              <a:defRPr/>
            </a:pPr>
            <a:r>
              <a:rPr lang="ru-RU" sz="2800" b="1" i="1" dirty="0" smtClean="0"/>
              <a:t>                              </a:t>
            </a:r>
            <a:r>
              <a:rPr lang="ru-RU" sz="2800" dirty="0" smtClean="0"/>
              <a:t> </a:t>
            </a:r>
            <a:endParaRPr lang="en-US" sz="2800" dirty="0" smtClean="0"/>
          </a:p>
          <a:p>
            <a:pPr eaLnBrk="1" hangingPunct="1">
              <a:buFontTx/>
              <a:buNone/>
              <a:defRPr/>
            </a:pPr>
            <a:r>
              <a:rPr lang="en-US" sz="2800" dirty="0" smtClean="0"/>
              <a:t>   </a:t>
            </a:r>
            <a:endParaRPr lang="en-US" sz="2800" b="1" dirty="0" smtClean="0"/>
          </a:p>
          <a:p>
            <a:pPr marL="0" indent="0" eaLnBrk="1" hangingPunct="1">
              <a:buFontTx/>
              <a:buNone/>
              <a:defRPr/>
            </a:pPr>
            <a:endParaRPr lang="ru-RU" sz="2800" dirty="0" smtClean="0"/>
          </a:p>
          <a:p>
            <a:pPr marL="0" indent="0" eaLnBrk="1" hangingPunct="1">
              <a:buFontTx/>
              <a:buNone/>
              <a:defRPr/>
            </a:pPr>
            <a:r>
              <a:rPr lang="ru-RU" sz="2800" b="1" i="1" dirty="0" smtClean="0"/>
              <a:t>Ответ: </a:t>
            </a:r>
            <a:endParaRPr lang="en-US" sz="2800" b="1" i="1" dirty="0" smtClean="0"/>
          </a:p>
          <a:p>
            <a:pPr eaLnBrk="1" hangingPunct="1">
              <a:buFontTx/>
              <a:buNone/>
              <a:defRPr/>
            </a:pPr>
            <a:endParaRPr lang="ru-RU" sz="2800" baseline="30000" dirty="0" smtClean="0"/>
          </a:p>
        </p:txBody>
      </p:sp>
      <p:sp>
        <p:nvSpPr>
          <p:cNvPr id="15432" name="Rectangle 5"/>
          <p:cNvSpPr>
            <a:spLocks noChangeArrowheads="1"/>
          </p:cNvSpPr>
          <p:nvPr/>
        </p:nvSpPr>
        <p:spPr bwMode="auto">
          <a:xfrm>
            <a:off x="0" y="32337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endParaRPr lang="ru-RU"/>
          </a:p>
        </p:txBody>
      </p:sp>
      <p:sp>
        <p:nvSpPr>
          <p:cNvPr id="15433" name="Rectangle 7"/>
          <p:cNvSpPr>
            <a:spLocks noChangeArrowheads="1"/>
          </p:cNvSpPr>
          <p:nvPr/>
        </p:nvSpPr>
        <p:spPr bwMode="auto">
          <a:xfrm>
            <a:off x="0" y="32337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endParaRPr lang="ru-RU"/>
          </a:p>
        </p:txBody>
      </p:sp>
      <p:graphicFrame>
        <p:nvGraphicFramePr>
          <p:cNvPr id="15427" name="Object 67"/>
          <p:cNvGraphicFramePr>
            <a:graphicFrameLocks noChangeAspect="1"/>
          </p:cNvGraphicFramePr>
          <p:nvPr/>
        </p:nvGraphicFramePr>
        <p:xfrm>
          <a:off x="1069975" y="2179638"/>
          <a:ext cx="3214688" cy="488950"/>
        </p:xfrm>
        <a:graphic>
          <a:graphicData uri="http://schemas.openxmlformats.org/presentationml/2006/ole">
            <p:oleObj spid="_x0000_s15427" name="Формула" r:id="rId4" imgW="1371600" imgH="203040" progId="Equation.3">
              <p:embed/>
            </p:oleObj>
          </a:graphicData>
        </a:graphic>
      </p:graphicFrame>
      <p:graphicFrame>
        <p:nvGraphicFramePr>
          <p:cNvPr id="6" name="Object 68"/>
          <p:cNvGraphicFramePr>
            <a:graphicFrameLocks noChangeAspect="1"/>
          </p:cNvGraphicFramePr>
          <p:nvPr/>
        </p:nvGraphicFramePr>
        <p:xfrm>
          <a:off x="2143125" y="4995863"/>
          <a:ext cx="2768600" cy="954087"/>
        </p:xfrm>
        <a:graphic>
          <a:graphicData uri="http://schemas.openxmlformats.org/presentationml/2006/ole">
            <p:oleObj spid="_x0000_s15428" name="Формула" r:id="rId5" imgW="1143000" imgH="393480" progId="Equation.3">
              <p:embed/>
            </p:oleObj>
          </a:graphicData>
        </a:graphic>
      </p:graphicFrame>
      <p:graphicFrame>
        <p:nvGraphicFramePr>
          <p:cNvPr id="8" name="Object 69"/>
          <p:cNvGraphicFramePr>
            <a:graphicFrameLocks noChangeAspect="1"/>
          </p:cNvGraphicFramePr>
          <p:nvPr/>
        </p:nvGraphicFramePr>
        <p:xfrm>
          <a:off x="755650" y="3068638"/>
          <a:ext cx="3990975" cy="2024062"/>
        </p:xfrm>
        <a:graphic>
          <a:graphicData uri="http://schemas.openxmlformats.org/presentationml/2006/ole">
            <p:oleObj spid="_x0000_s15429" name="Формула" r:id="rId6" imgW="1676160" imgH="85068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4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43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43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433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descr="Large confetti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sz="3200" b="1" i="1" dirty="0" smtClean="0">
                <a:solidFill>
                  <a:srgbClr val="009999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Решаем сами </a:t>
            </a:r>
            <a:endParaRPr lang="ru-RU" sz="3200" b="1" i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4213" y="2276475"/>
            <a:ext cx="7772400" cy="4191000"/>
          </a:xfrm>
        </p:spPr>
        <p:txBody>
          <a:bodyPr/>
          <a:lstStyle/>
          <a:p>
            <a:pPr marL="0" indent="0" algn="ctr">
              <a:spcAft>
                <a:spcPts val="0"/>
              </a:spcAft>
              <a:buFontTx/>
              <a:buNone/>
              <a:defRPr/>
            </a:pPr>
            <a:r>
              <a:rPr lang="ru-RU" b="1" i="1" dirty="0">
                <a:latin typeface="+mj-lt"/>
                <a:ea typeface="Times New Roman"/>
                <a:cs typeface="Arial" pitchFamily="34" charset="0"/>
              </a:rPr>
              <a:t>По учебному пособию М.П. Галицкого и др.</a:t>
            </a:r>
          </a:p>
          <a:p>
            <a:pPr marL="0" indent="0" algn="ctr">
              <a:spcAft>
                <a:spcPts val="0"/>
              </a:spcAft>
              <a:buFontTx/>
              <a:buNone/>
              <a:defRPr/>
            </a:pPr>
            <a:r>
              <a:rPr lang="ru-RU" b="1" i="1" dirty="0">
                <a:latin typeface="+mj-lt"/>
                <a:ea typeface="Times New Roman"/>
                <a:cs typeface="Arial" pitchFamily="34" charset="0"/>
              </a:rPr>
              <a:t> № </a:t>
            </a:r>
            <a:r>
              <a:rPr lang="ru-RU" b="1" i="1" dirty="0" smtClean="0">
                <a:latin typeface="+mj-lt"/>
                <a:ea typeface="Times New Roman"/>
                <a:cs typeface="Arial" pitchFamily="34" charset="0"/>
              </a:rPr>
              <a:t>5.75(</a:t>
            </a:r>
            <a:r>
              <a:rPr lang="ru-RU" b="1" i="1" dirty="0" err="1" smtClean="0">
                <a:latin typeface="+mj-lt"/>
                <a:ea typeface="Times New Roman"/>
                <a:cs typeface="Arial" pitchFamily="34" charset="0"/>
              </a:rPr>
              <a:t>а,б</a:t>
            </a:r>
            <a:r>
              <a:rPr lang="ru-RU" b="1" i="1" dirty="0" smtClean="0">
                <a:latin typeface="+mj-lt"/>
                <a:ea typeface="Times New Roman"/>
                <a:cs typeface="Arial" pitchFamily="34" charset="0"/>
              </a:rPr>
              <a:t>); 5.76(</a:t>
            </a:r>
            <a:r>
              <a:rPr lang="ru-RU" b="1" i="1" dirty="0" err="1" smtClean="0">
                <a:latin typeface="+mj-lt"/>
                <a:ea typeface="Times New Roman"/>
                <a:cs typeface="Arial" pitchFamily="34" charset="0"/>
              </a:rPr>
              <a:t>а,б</a:t>
            </a:r>
            <a:r>
              <a:rPr lang="ru-RU" b="1" i="1" dirty="0" smtClean="0">
                <a:latin typeface="+mj-lt"/>
                <a:ea typeface="Times New Roman"/>
                <a:cs typeface="Arial" pitchFamily="34" charset="0"/>
              </a:rPr>
              <a:t>); 5.77(</a:t>
            </a:r>
            <a:r>
              <a:rPr lang="ru-RU" b="1" i="1" dirty="0" err="1">
                <a:latin typeface="+mj-lt"/>
                <a:ea typeface="Times New Roman"/>
                <a:cs typeface="Arial" pitchFamily="34" charset="0"/>
              </a:rPr>
              <a:t>а,б</a:t>
            </a:r>
            <a:r>
              <a:rPr lang="ru-RU" b="1" i="1" dirty="0" smtClean="0">
                <a:latin typeface="+mj-lt"/>
                <a:ea typeface="Times New Roman"/>
                <a:cs typeface="Arial" pitchFamily="34" charset="0"/>
              </a:rPr>
              <a:t>); 5.78(</a:t>
            </a:r>
            <a:r>
              <a:rPr lang="ru-RU" b="1" i="1" dirty="0" err="1">
                <a:latin typeface="+mj-lt"/>
                <a:ea typeface="Times New Roman"/>
                <a:cs typeface="Arial" pitchFamily="34" charset="0"/>
              </a:rPr>
              <a:t>а,б</a:t>
            </a:r>
            <a:r>
              <a:rPr lang="ru-RU" b="1" i="1" dirty="0" smtClean="0">
                <a:latin typeface="+mj-lt"/>
                <a:ea typeface="Times New Roman"/>
                <a:cs typeface="Arial" pitchFamily="34" charset="0"/>
              </a:rPr>
              <a:t>).</a:t>
            </a:r>
            <a:endParaRPr lang="ru-RU" b="1" i="1" dirty="0">
              <a:latin typeface="+mj-lt"/>
              <a:ea typeface="Times New Roman"/>
              <a:cs typeface="Arial" pitchFamily="34" charset="0"/>
            </a:endParaRPr>
          </a:p>
          <a:p>
            <a:pPr marL="0" indent="0" algn="ctr">
              <a:buFontTx/>
              <a:buNone/>
              <a:defRPr/>
            </a:pPr>
            <a:r>
              <a:rPr lang="ru-RU" b="1" i="1" dirty="0" smtClean="0">
                <a:latin typeface="+mj-lt"/>
                <a:cs typeface="Arial" pitchFamily="34" charset="0"/>
              </a:rPr>
              <a:t> </a:t>
            </a:r>
            <a:endParaRPr lang="ru-RU" b="1" i="1" dirty="0">
              <a:latin typeface="+mj-lt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descr="Large confetti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sz="3600" b="1" dirty="0" smtClean="0">
                <a:solidFill>
                  <a:srgbClr val="009999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ru-RU" sz="3200" b="1" i="1" dirty="0" smtClean="0">
                <a:solidFill>
                  <a:srgbClr val="009999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Домашнее задание</a:t>
            </a:r>
            <a:endParaRPr lang="ru-RU" sz="3200" b="1" i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5800" y="1916113"/>
            <a:ext cx="7772400" cy="4191000"/>
          </a:xfrm>
        </p:spPr>
        <p:txBody>
          <a:bodyPr/>
          <a:lstStyle/>
          <a:p>
            <a:pPr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800" b="1" i="1" dirty="0">
                <a:latin typeface="+mj-lt"/>
                <a:ea typeface="Times New Roman"/>
                <a:cs typeface="Arial" pitchFamily="34" charset="0"/>
              </a:rPr>
              <a:t>По учебному пособию М.П. Галицкого и др</a:t>
            </a:r>
            <a:r>
              <a:rPr lang="ru-RU" sz="2800" b="1" i="1" dirty="0" smtClean="0">
                <a:latin typeface="+mj-lt"/>
                <a:ea typeface="Times New Roman"/>
                <a:cs typeface="Arial" pitchFamily="34" charset="0"/>
              </a:rPr>
              <a:t>.</a:t>
            </a:r>
          </a:p>
          <a:p>
            <a:pPr marL="0" indent="0">
              <a:spcAft>
                <a:spcPts val="0"/>
              </a:spcAft>
              <a:buFontTx/>
              <a:buNone/>
              <a:defRPr/>
            </a:pPr>
            <a:r>
              <a:rPr lang="ru-RU" sz="2800" b="1" i="1" dirty="0" smtClean="0">
                <a:latin typeface="+mj-lt"/>
                <a:ea typeface="Times New Roman"/>
                <a:cs typeface="Arial" pitchFamily="34" charset="0"/>
              </a:rPr>
              <a:t> </a:t>
            </a:r>
            <a:r>
              <a:rPr lang="ru-RU" sz="2800" b="1" i="1" dirty="0">
                <a:latin typeface="+mj-lt"/>
                <a:ea typeface="Times New Roman"/>
                <a:cs typeface="Arial" pitchFamily="34" charset="0"/>
              </a:rPr>
              <a:t>№ 5.75(в</a:t>
            </a:r>
            <a:r>
              <a:rPr lang="ru-RU" sz="2800" b="1" i="1" dirty="0" smtClean="0">
                <a:latin typeface="+mj-lt"/>
                <a:ea typeface="Times New Roman"/>
                <a:cs typeface="Arial" pitchFamily="34" charset="0"/>
              </a:rPr>
              <a:t>, г</a:t>
            </a:r>
            <a:r>
              <a:rPr lang="ru-RU" sz="2800" b="1" i="1" dirty="0">
                <a:latin typeface="+mj-lt"/>
                <a:ea typeface="Times New Roman"/>
                <a:cs typeface="Arial" pitchFamily="34" charset="0"/>
              </a:rPr>
              <a:t>); 5.76(в</a:t>
            </a:r>
            <a:r>
              <a:rPr lang="ru-RU" sz="2800" b="1" i="1" dirty="0" smtClean="0">
                <a:latin typeface="+mj-lt"/>
                <a:ea typeface="Times New Roman"/>
                <a:cs typeface="Arial" pitchFamily="34" charset="0"/>
              </a:rPr>
              <a:t>, г</a:t>
            </a:r>
            <a:r>
              <a:rPr lang="ru-RU" sz="2800" b="1" i="1" dirty="0">
                <a:latin typeface="+mj-lt"/>
                <a:ea typeface="Times New Roman"/>
                <a:cs typeface="Arial" pitchFamily="34" charset="0"/>
              </a:rPr>
              <a:t>); 5.77(в</a:t>
            </a:r>
            <a:r>
              <a:rPr lang="ru-RU" sz="2800" b="1" i="1" dirty="0" smtClean="0">
                <a:latin typeface="+mj-lt"/>
                <a:ea typeface="Times New Roman"/>
                <a:cs typeface="Arial" pitchFamily="34" charset="0"/>
              </a:rPr>
              <a:t>, г</a:t>
            </a:r>
            <a:r>
              <a:rPr lang="ru-RU" sz="2800" b="1" i="1" dirty="0">
                <a:latin typeface="+mj-lt"/>
                <a:ea typeface="Times New Roman"/>
                <a:cs typeface="Arial" pitchFamily="34" charset="0"/>
              </a:rPr>
              <a:t>); </a:t>
            </a:r>
            <a:r>
              <a:rPr lang="ru-RU" sz="2800" b="1" i="1" dirty="0" smtClean="0">
                <a:latin typeface="+mj-lt"/>
                <a:ea typeface="Times New Roman"/>
                <a:cs typeface="Arial" pitchFamily="34" charset="0"/>
              </a:rPr>
              <a:t>5.78(в ,</a:t>
            </a:r>
            <a:r>
              <a:rPr lang="ru-RU" sz="2800" b="1" i="1" dirty="0">
                <a:latin typeface="+mj-lt"/>
                <a:ea typeface="Times New Roman"/>
                <a:cs typeface="Arial" pitchFamily="34" charset="0"/>
              </a:rPr>
              <a:t>г</a:t>
            </a:r>
            <a:r>
              <a:rPr lang="ru-RU" sz="2800" b="1" i="1" dirty="0" smtClean="0">
                <a:latin typeface="+mj-lt"/>
                <a:ea typeface="Times New Roman"/>
                <a:cs typeface="Arial" pitchFamily="34" charset="0"/>
              </a:rPr>
              <a:t>).</a:t>
            </a:r>
          </a:p>
          <a:p>
            <a:pPr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800" b="1" i="1" dirty="0" smtClean="0">
                <a:latin typeface="+mj-lt"/>
                <a:ea typeface="Times New Roman"/>
                <a:cs typeface="Arial" pitchFamily="34" charset="0"/>
              </a:rPr>
              <a:t>Придумать </a:t>
            </a:r>
            <a:r>
              <a:rPr lang="ru-RU" sz="2800" b="1" i="1" dirty="0">
                <a:latin typeface="+mj-lt"/>
                <a:ea typeface="Times New Roman"/>
                <a:cs typeface="Arial" pitchFamily="34" charset="0"/>
              </a:rPr>
              <a:t>квадратные  уравнения, с большими коэффициентами, решаемые устно. 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ru-RU" sz="2800" b="1" i="1" dirty="0" smtClean="0">
                <a:latin typeface="+mj-lt"/>
                <a:ea typeface="Times New Roman"/>
                <a:cs typeface="Arial" pitchFamily="34" charset="0"/>
              </a:rPr>
              <a:t>Для </a:t>
            </a:r>
            <a:r>
              <a:rPr lang="ru-RU" sz="2800" b="1" i="1" dirty="0">
                <a:latin typeface="+mj-lt"/>
                <a:ea typeface="Times New Roman"/>
                <a:cs typeface="Arial" pitchFamily="34" charset="0"/>
              </a:rPr>
              <a:t>сильных учащихся - доказательство </a:t>
            </a:r>
            <a:r>
              <a:rPr lang="ru-RU" sz="2800" b="1" i="1" dirty="0" smtClean="0">
                <a:latin typeface="+mj-lt"/>
                <a:ea typeface="Times New Roman"/>
                <a:cs typeface="Arial" pitchFamily="34" charset="0"/>
              </a:rPr>
              <a:t>утверждений, используемых на уроке. </a:t>
            </a:r>
            <a:endParaRPr lang="ru-RU" sz="2800" b="1" i="1" dirty="0">
              <a:latin typeface="+mj-lt"/>
              <a:ea typeface="Times New Roman"/>
              <a:cs typeface="Arial" pitchFamily="34" charset="0"/>
            </a:endParaRPr>
          </a:p>
          <a:p>
            <a:pPr marL="0" indent="0">
              <a:buFontTx/>
              <a:buNone/>
              <a:defRPr/>
            </a:pPr>
            <a:endParaRPr lang="ru-RU" sz="2800" dirty="0">
              <a:latin typeface="+mj-lt"/>
            </a:endParaRPr>
          </a:p>
        </p:txBody>
      </p:sp>
      <p:sp>
        <p:nvSpPr>
          <p:cNvPr id="41987" name="Стрелка вправо 3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250825" y="549275"/>
            <a:ext cx="979488" cy="484188"/>
          </a:xfrm>
          <a:prstGeom prst="rightArrow">
            <a:avLst>
              <a:gd name="adj1" fmla="val 50000"/>
              <a:gd name="adj2" fmla="val 50105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/>
          <a:lstStyle/>
          <a:p>
            <a:pPr eaLnBrk="0" hangingPunct="0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descr="Large confetti"/>
          <p:cNvSpPr>
            <a:spLocks noGrp="1"/>
          </p:cNvSpPr>
          <p:nvPr>
            <p:ph type="title"/>
          </p:nvPr>
        </p:nvSpPr>
        <p:spPr>
          <a:xfrm>
            <a:off x="1093788" y="269875"/>
            <a:ext cx="7772400" cy="1143000"/>
          </a:xfrm>
        </p:spPr>
        <p:txBody>
          <a:bodyPr/>
          <a:lstStyle/>
          <a:p>
            <a:pPr>
              <a:defRPr/>
            </a:pPr>
            <a:r>
              <a:rPr lang="ru-RU" sz="3200" dirty="0" smtClean="0">
                <a:solidFill>
                  <a:srgbClr val="009999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Список ресурсов: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5800" y="1758950"/>
            <a:ext cx="7772400" cy="4191000"/>
          </a:xfrm>
        </p:spPr>
        <p:txBody>
          <a:bodyPr/>
          <a:lstStyle/>
          <a:p>
            <a:pPr marL="0" indent="0">
              <a:buFontTx/>
              <a:buNone/>
              <a:defRPr/>
            </a:pPr>
            <a:r>
              <a:rPr lang="ru-RU" sz="2800" dirty="0">
                <a:latin typeface="+mj-lt"/>
                <a:cs typeface="Arial" pitchFamily="34" charset="0"/>
              </a:rPr>
              <a:t>1) Ю.Н. </a:t>
            </a:r>
            <a:r>
              <a:rPr lang="ru-RU" sz="2800" dirty="0" err="1">
                <a:latin typeface="+mj-lt"/>
                <a:cs typeface="Arial" pitchFamily="34" charset="0"/>
              </a:rPr>
              <a:t>Миндюк</a:t>
            </a:r>
            <a:r>
              <a:rPr lang="ru-RU" sz="2800" dirty="0">
                <a:latin typeface="+mj-lt"/>
                <a:cs typeface="Arial" pitchFamily="34" charset="0"/>
              </a:rPr>
              <a:t>, Н.Г. </a:t>
            </a:r>
            <a:r>
              <a:rPr lang="ru-RU" sz="2800" dirty="0" err="1" smtClean="0">
                <a:latin typeface="+mj-lt"/>
                <a:cs typeface="Arial" pitchFamily="34" charset="0"/>
              </a:rPr>
              <a:t>Миндюк</a:t>
            </a:r>
            <a:r>
              <a:rPr lang="ru-RU" sz="2800" dirty="0" smtClean="0">
                <a:latin typeface="+mj-lt"/>
                <a:cs typeface="Arial" pitchFamily="34" charset="0"/>
              </a:rPr>
              <a:t>.  </a:t>
            </a:r>
            <a:r>
              <a:rPr lang="ru-RU" sz="2800" dirty="0">
                <a:latin typeface="+mj-lt"/>
                <a:cs typeface="Arial" pitchFamily="34" charset="0"/>
              </a:rPr>
              <a:t>Алгебра</a:t>
            </a:r>
            <a:r>
              <a:rPr lang="ru-RU" sz="2800" dirty="0" smtClean="0">
                <a:latin typeface="+mj-lt"/>
                <a:cs typeface="Arial" pitchFamily="34" charset="0"/>
              </a:rPr>
              <a:t>. Дополнительные </a:t>
            </a:r>
            <a:r>
              <a:rPr lang="ru-RU" sz="2800" dirty="0">
                <a:latin typeface="+mj-lt"/>
                <a:cs typeface="Arial" pitchFamily="34" charset="0"/>
              </a:rPr>
              <a:t>главы к школьному учебнику 8 класса. Учебное пособие для учащихся школ и классов с углубленным изучением математики. Под редакцией Г.В. Дорофеева. М. «Просвещение» 1996.</a:t>
            </a:r>
          </a:p>
          <a:p>
            <a:pPr marL="0" indent="0">
              <a:buFontTx/>
              <a:buNone/>
              <a:defRPr/>
            </a:pPr>
            <a:r>
              <a:rPr lang="ru-RU" sz="2800" dirty="0">
                <a:latin typeface="+mj-lt"/>
                <a:cs typeface="Arial" pitchFamily="34" charset="0"/>
              </a:rPr>
              <a:t>2) М.Л. Галицкий, А.М Гольдман, Л.И. </a:t>
            </a:r>
            <a:r>
              <a:rPr lang="ru-RU" sz="2800" dirty="0" err="1">
                <a:latin typeface="+mj-lt"/>
                <a:cs typeface="Arial" pitchFamily="34" charset="0"/>
              </a:rPr>
              <a:t>Звавич</a:t>
            </a:r>
            <a:r>
              <a:rPr lang="ru-RU" sz="2800" dirty="0">
                <a:latin typeface="+mj-lt"/>
                <a:cs typeface="Arial" pitchFamily="34" charset="0"/>
              </a:rPr>
              <a:t>. Сборник задач по алгебре для 8 – 9 классов. Учебное пособие для учащихся школ и классов с углубленным изучением математики. М. «Просвещение» </a:t>
            </a:r>
            <a:r>
              <a:rPr lang="ru-RU" sz="2800" dirty="0" smtClean="0">
                <a:latin typeface="+mj-lt"/>
                <a:cs typeface="Arial" pitchFamily="34" charset="0"/>
              </a:rPr>
              <a:t>1992.</a:t>
            </a:r>
            <a:r>
              <a:rPr lang="ru-RU" sz="2800" dirty="0" smtClean="0">
                <a:latin typeface="+mj-lt"/>
              </a:rPr>
              <a:t> </a:t>
            </a:r>
          </a:p>
          <a:p>
            <a:pPr marL="0" indent="0">
              <a:buFontTx/>
              <a:buNone/>
              <a:defRPr/>
            </a:pPr>
            <a:r>
              <a:rPr lang="ru-RU" sz="2000" dirty="0" smtClean="0"/>
              <a:t> </a:t>
            </a:r>
          </a:p>
          <a:p>
            <a:pPr marL="0" indent="0">
              <a:buFontTx/>
              <a:buNone/>
              <a:defRPr/>
            </a:pPr>
            <a:endParaRPr lang="ru-RU" sz="2400" dirty="0" smtClean="0">
              <a:latin typeface="Arial" pitchFamily="34" charset="0"/>
              <a:cs typeface="Arial" pitchFamily="34" charset="0"/>
            </a:endParaRPr>
          </a:p>
          <a:p>
            <a:pPr marL="0" indent="0">
              <a:buFontTx/>
              <a:buNone/>
              <a:defRPr/>
            </a:pPr>
            <a:endParaRPr lang="ru-RU" sz="2400" dirty="0">
              <a:latin typeface="Arial" pitchFamily="34" charset="0"/>
              <a:cs typeface="Arial" pitchFamily="34" charset="0"/>
            </a:endParaRPr>
          </a:p>
          <a:p>
            <a:pPr marL="0" indent="0">
              <a:buFontTx/>
              <a:buNone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descr="Large confetti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sz="3200" dirty="0">
                <a:solidFill>
                  <a:srgbClr val="009999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Список ресурсов: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FontTx/>
              <a:buNone/>
              <a:defRPr/>
            </a:pPr>
            <a:r>
              <a:rPr lang="ru-RU" sz="2800" dirty="0" smtClean="0"/>
              <a:t>5) портрет Виета </a:t>
            </a:r>
            <a:r>
              <a:rPr lang="ru-RU" sz="2800" u="sng" dirty="0">
                <a:solidFill>
                  <a:schemeClr val="accent1">
                    <a:lumMod val="50000"/>
                  </a:schemeClr>
                </a:solidFill>
                <a:hlinkClick r:id="rId2"/>
              </a:rPr>
              <a:t>http://www.mathresources.com/products/mathresource/dictionary/thumbs/viete.png</a:t>
            </a:r>
            <a:r>
              <a:rPr lang="ru-RU" sz="2800" dirty="0">
                <a:solidFill>
                  <a:schemeClr val="accent1">
                    <a:lumMod val="50000"/>
                  </a:schemeClr>
                </a:solidFill>
              </a:rPr>
              <a:t>      </a:t>
            </a:r>
          </a:p>
          <a:p>
            <a:pPr marL="0" indent="0">
              <a:buFontTx/>
              <a:buNone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descr="Large confetti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sz="3200" b="1" i="1" dirty="0" smtClean="0">
                <a:solidFill>
                  <a:srgbClr val="009999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Теорема</a:t>
            </a:r>
            <a:r>
              <a:rPr lang="ru-RU" sz="3200" b="1" i="1" dirty="0" smtClean="0">
                <a:solidFill>
                  <a:srgbClr val="333333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ru-RU" sz="3200" b="1" i="1" dirty="0" smtClean="0">
                <a:solidFill>
                  <a:srgbClr val="009999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Виета      </a:t>
            </a:r>
            <a:endParaRPr lang="ru-RU" sz="3200" b="1" i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-17463" y="2133600"/>
            <a:ext cx="8062913" cy="4249738"/>
          </a:xfrm>
        </p:spPr>
        <p:txBody>
          <a:bodyPr/>
          <a:lstStyle/>
          <a:p>
            <a:pPr marL="0" indent="0" algn="ctr" eaLnBrk="1" hangingPunct="1">
              <a:buFontTx/>
              <a:buNone/>
              <a:defRPr/>
            </a:pPr>
            <a:r>
              <a:rPr lang="en-US" b="1" dirty="0" smtClean="0"/>
              <a:t>  </a:t>
            </a:r>
            <a:r>
              <a:rPr lang="ru-RU" b="1" i="1" dirty="0" smtClean="0">
                <a:latin typeface="+mj-lt"/>
                <a:cs typeface="Arial" pitchFamily="34" charset="0"/>
              </a:rPr>
              <a:t>Если</a:t>
            </a:r>
            <a:r>
              <a:rPr lang="ru-RU" b="1" dirty="0" smtClean="0">
                <a:latin typeface="+mj-lt"/>
              </a:rPr>
              <a:t> </a:t>
            </a:r>
            <a:r>
              <a:rPr lang="en-US" b="1" i="1" dirty="0" smtClean="0">
                <a:latin typeface="+mj-lt"/>
              </a:rPr>
              <a:t>x</a:t>
            </a:r>
            <a:r>
              <a:rPr lang="en-US" b="1" i="1" baseline="-25000" dirty="0" smtClean="0">
                <a:latin typeface="+mj-lt"/>
              </a:rPr>
              <a:t>1</a:t>
            </a:r>
            <a:r>
              <a:rPr lang="en-US" dirty="0" smtClean="0">
                <a:latin typeface="+mj-lt"/>
              </a:rPr>
              <a:t> </a:t>
            </a:r>
            <a:r>
              <a:rPr lang="ru-RU" b="1" i="1" dirty="0">
                <a:latin typeface="+mj-lt"/>
              </a:rPr>
              <a:t>и</a:t>
            </a:r>
            <a:r>
              <a:rPr lang="ru-RU" dirty="0">
                <a:latin typeface="+mj-lt"/>
              </a:rPr>
              <a:t> </a:t>
            </a:r>
            <a:r>
              <a:rPr lang="en-US" b="1" i="1" dirty="0">
                <a:latin typeface="+mj-lt"/>
              </a:rPr>
              <a:t>x</a:t>
            </a:r>
            <a:r>
              <a:rPr lang="en-US" b="1" i="1" baseline="-25000" dirty="0">
                <a:latin typeface="+mj-lt"/>
              </a:rPr>
              <a:t>2</a:t>
            </a:r>
            <a:r>
              <a:rPr lang="en-US" dirty="0">
                <a:latin typeface="+mj-lt"/>
              </a:rPr>
              <a:t> – </a:t>
            </a:r>
            <a:endParaRPr lang="en-US" dirty="0" smtClean="0">
              <a:latin typeface="+mj-lt"/>
            </a:endParaRPr>
          </a:p>
          <a:p>
            <a:pPr marL="0" indent="0" algn="ctr" eaLnBrk="1" hangingPunct="1">
              <a:buFontTx/>
              <a:buNone/>
              <a:defRPr/>
            </a:pPr>
            <a:r>
              <a:rPr lang="en-US" dirty="0" smtClean="0">
                <a:latin typeface="+mj-lt"/>
              </a:rPr>
              <a:t>      </a:t>
            </a:r>
            <a:r>
              <a:rPr lang="ru-RU" b="1" i="1" dirty="0" smtClean="0">
                <a:latin typeface="+mj-lt"/>
                <a:cs typeface="Arial" pitchFamily="34" charset="0"/>
              </a:rPr>
              <a:t>корни</a:t>
            </a:r>
            <a:r>
              <a:rPr lang="en-US" b="1" i="1" dirty="0" smtClean="0">
                <a:latin typeface="+mj-lt"/>
                <a:cs typeface="Arial" pitchFamily="34" charset="0"/>
              </a:rPr>
              <a:t> </a:t>
            </a:r>
            <a:r>
              <a:rPr lang="ru-RU" b="1" i="1" dirty="0" smtClean="0">
                <a:latin typeface="+mj-lt"/>
                <a:cs typeface="Arial" pitchFamily="34" charset="0"/>
              </a:rPr>
              <a:t>квадратного</a:t>
            </a:r>
            <a:r>
              <a:rPr lang="en-US" b="1" i="1" dirty="0" smtClean="0">
                <a:latin typeface="+mj-lt"/>
                <a:cs typeface="Arial" pitchFamily="34" charset="0"/>
              </a:rPr>
              <a:t> </a:t>
            </a:r>
            <a:r>
              <a:rPr lang="ru-RU" b="1" i="1" dirty="0" smtClean="0">
                <a:latin typeface="+mj-lt"/>
                <a:cs typeface="Arial" pitchFamily="34" charset="0"/>
              </a:rPr>
              <a:t>уравнения</a:t>
            </a:r>
            <a:endParaRPr lang="en-US" b="1" i="1" dirty="0" smtClean="0">
              <a:latin typeface="+mj-lt"/>
              <a:cs typeface="Arial" pitchFamily="34" charset="0"/>
            </a:endParaRPr>
          </a:p>
          <a:p>
            <a:pPr marL="0" indent="0" algn="ctr" eaLnBrk="1" hangingPunct="1">
              <a:buFontTx/>
              <a:buNone/>
              <a:defRPr/>
            </a:pPr>
            <a:r>
              <a:rPr lang="en-US" dirty="0">
                <a:latin typeface="+mj-lt"/>
              </a:rPr>
              <a:t> </a:t>
            </a:r>
            <a:r>
              <a:rPr lang="en-US" dirty="0" smtClean="0">
                <a:latin typeface="+mj-lt"/>
              </a:rPr>
              <a:t>     </a:t>
            </a:r>
            <a:r>
              <a:rPr lang="ru-RU" b="1" i="1" dirty="0" smtClean="0">
                <a:latin typeface="+mj-lt"/>
                <a:cs typeface="Arial" charset="0"/>
              </a:rPr>
              <a:t>                              , то</a:t>
            </a:r>
            <a:r>
              <a:rPr lang="en-US" b="1" i="1" dirty="0" smtClean="0">
                <a:latin typeface="+mj-lt"/>
                <a:cs typeface="Arial" charset="0"/>
              </a:rPr>
              <a:t>:</a:t>
            </a:r>
            <a:r>
              <a:rPr lang="en-US" i="1" dirty="0" smtClean="0">
                <a:latin typeface="+mj-lt"/>
                <a:cs typeface="Arial" charset="0"/>
              </a:rPr>
              <a:t>         </a:t>
            </a:r>
            <a:endParaRPr lang="en-US" i="1" dirty="0">
              <a:latin typeface="+mj-lt"/>
              <a:cs typeface="Arial" charset="0"/>
            </a:endParaRPr>
          </a:p>
          <a:p>
            <a:pPr marL="0" indent="0" algn="ctr">
              <a:buFontTx/>
              <a:buNone/>
              <a:defRPr/>
            </a:pPr>
            <a:r>
              <a:rPr lang="en-US" i="1" dirty="0" smtClean="0">
                <a:solidFill>
                  <a:srgbClr val="000000"/>
                </a:solidFill>
                <a:latin typeface="+mj-lt"/>
                <a:cs typeface="Arial" charset="0"/>
              </a:rPr>
              <a:t>    </a:t>
            </a:r>
          </a:p>
          <a:p>
            <a:pPr marL="0" indent="0" algn="ctr">
              <a:buFontTx/>
              <a:buNone/>
              <a:defRPr/>
            </a:pPr>
            <a:r>
              <a:rPr lang="en-US" i="1" dirty="0" smtClean="0">
                <a:solidFill>
                  <a:srgbClr val="000000"/>
                </a:solidFill>
                <a:cs typeface="Arial" charset="0"/>
              </a:rPr>
              <a:t>        </a:t>
            </a:r>
            <a:endParaRPr lang="ru-RU" i="1" dirty="0" smtClean="0">
              <a:solidFill>
                <a:srgbClr val="000000"/>
              </a:solidFill>
              <a:cs typeface="Arial" charset="0"/>
            </a:endParaRPr>
          </a:p>
          <a:p>
            <a:pPr marL="0" indent="0" algn="ctr">
              <a:buFontTx/>
              <a:buNone/>
              <a:defRPr/>
            </a:pPr>
            <a:r>
              <a:rPr lang="en-US" i="1" dirty="0" smtClean="0">
                <a:solidFill>
                  <a:srgbClr val="000000"/>
                </a:solidFill>
                <a:cs typeface="Arial" charset="0"/>
              </a:rPr>
              <a:t>                         </a:t>
            </a:r>
            <a:endParaRPr lang="ru-RU" i="1" dirty="0">
              <a:solidFill>
                <a:srgbClr val="000000"/>
              </a:solidFill>
              <a:cs typeface="Arial" charset="0"/>
            </a:endParaRPr>
          </a:p>
        </p:txBody>
      </p:sp>
      <p:pic>
        <p:nvPicPr>
          <p:cNvPr id="13425" name="Рисунок 8" descr="http://kabinetpi.clan.su/_ph/6/2/46496470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32700" y="4652963"/>
            <a:ext cx="1476375" cy="1871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3418" name="Object 106"/>
          <p:cNvGraphicFramePr>
            <a:graphicFrameLocks noChangeAspect="1"/>
          </p:cNvGraphicFramePr>
          <p:nvPr/>
        </p:nvGraphicFramePr>
        <p:xfrm>
          <a:off x="900113" y="3227388"/>
          <a:ext cx="3100387" cy="706437"/>
        </p:xfrm>
        <a:graphic>
          <a:graphicData uri="http://schemas.openxmlformats.org/presentationml/2006/ole">
            <p:oleObj spid="_x0000_s13418" name="Формула" r:id="rId4" imgW="1002960" imgH="228600" progId="Equation.3">
              <p:embed/>
            </p:oleObj>
          </a:graphicData>
        </a:graphic>
      </p:graphicFrame>
      <p:graphicFrame>
        <p:nvGraphicFramePr>
          <p:cNvPr id="13419" name="Object 107"/>
          <p:cNvGraphicFramePr>
            <a:graphicFrameLocks noChangeAspect="1"/>
          </p:cNvGraphicFramePr>
          <p:nvPr/>
        </p:nvGraphicFramePr>
        <p:xfrm>
          <a:off x="4048125" y="3284538"/>
          <a:ext cx="1390650" cy="617537"/>
        </p:xfrm>
        <a:graphic>
          <a:graphicData uri="http://schemas.openxmlformats.org/presentationml/2006/ole">
            <p:oleObj spid="_x0000_s13419" name="Формула" r:id="rId5" imgW="457200" imgH="203040" progId="Equation.3">
              <p:embed/>
            </p:oleObj>
          </a:graphicData>
        </a:graphic>
      </p:graphicFrame>
      <p:graphicFrame>
        <p:nvGraphicFramePr>
          <p:cNvPr id="13420" name="Object 108"/>
          <p:cNvGraphicFramePr>
            <a:graphicFrameLocks noChangeAspect="1"/>
          </p:cNvGraphicFramePr>
          <p:nvPr/>
        </p:nvGraphicFramePr>
        <p:xfrm>
          <a:off x="2763838" y="3933825"/>
          <a:ext cx="2239962" cy="1101725"/>
        </p:xfrm>
        <a:graphic>
          <a:graphicData uri="http://schemas.openxmlformats.org/presentationml/2006/ole">
            <p:oleObj spid="_x0000_s13420" name="Формула" r:id="rId6" imgW="799920" imgH="393480" progId="Equation.3">
              <p:embed/>
            </p:oleObj>
          </a:graphicData>
        </a:graphic>
      </p:graphicFrame>
      <p:graphicFrame>
        <p:nvGraphicFramePr>
          <p:cNvPr id="13421" name="Object 109"/>
          <p:cNvGraphicFramePr>
            <a:graphicFrameLocks noChangeAspect="1"/>
          </p:cNvGraphicFramePr>
          <p:nvPr/>
        </p:nvGraphicFramePr>
        <p:xfrm>
          <a:off x="4514850" y="3321050"/>
          <a:ext cx="114300" cy="215900"/>
        </p:xfrm>
        <a:graphic>
          <a:graphicData uri="http://schemas.openxmlformats.org/presentationml/2006/ole">
            <p:oleObj spid="_x0000_s13421" name="Формула" r:id="rId7" imgW="114120" imgH="215640" progId="Equation.3">
              <p:embed/>
            </p:oleObj>
          </a:graphicData>
        </a:graphic>
      </p:graphicFrame>
      <p:graphicFrame>
        <p:nvGraphicFramePr>
          <p:cNvPr id="13422" name="Object 110"/>
          <p:cNvGraphicFramePr>
            <a:graphicFrameLocks noChangeAspect="1"/>
          </p:cNvGraphicFramePr>
          <p:nvPr/>
        </p:nvGraphicFramePr>
        <p:xfrm>
          <a:off x="2867025" y="5062538"/>
          <a:ext cx="1920875" cy="1103312"/>
        </p:xfrm>
        <a:graphic>
          <a:graphicData uri="http://schemas.openxmlformats.org/presentationml/2006/ole">
            <p:oleObj spid="_x0000_s13422" name="Формула" r:id="rId8" imgW="685800" imgH="39348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descr="Large confetti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sz="3200" b="1" i="1" dirty="0" smtClean="0">
                <a:solidFill>
                  <a:srgbClr val="009999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Найти корни уравнений</a:t>
            </a:r>
            <a:endParaRPr lang="ru-RU" sz="3200" dirty="0">
              <a:solidFill>
                <a:srgbClr val="333300"/>
              </a:solidFill>
            </a:endParaRPr>
          </a:p>
        </p:txBody>
      </p:sp>
      <p:graphicFrame>
        <p:nvGraphicFramePr>
          <p:cNvPr id="24590" name="Object 14"/>
          <p:cNvGraphicFramePr>
            <a:graphicFrameLocks noGrp="1" noChangeAspect="1"/>
          </p:cNvGraphicFramePr>
          <p:nvPr>
            <p:ph idx="1"/>
          </p:nvPr>
        </p:nvGraphicFramePr>
        <p:xfrm>
          <a:off x="685800" y="3082925"/>
          <a:ext cx="7772400" cy="1835150"/>
        </p:xfrm>
        <a:graphic>
          <a:graphicData uri="http://schemas.openxmlformats.org/presentationml/2006/ole">
            <p:oleObj spid="_x0000_s24590" name="Формула" r:id="rId3" imgW="114120" imgH="215640" progId="Equation.3">
              <p:embed/>
            </p:oleObj>
          </a:graphicData>
        </a:graphic>
      </p:graphicFrame>
      <p:graphicFrame>
        <p:nvGraphicFramePr>
          <p:cNvPr id="24591" name="Object 15"/>
          <p:cNvGraphicFramePr>
            <a:graphicFrameLocks noChangeAspect="1"/>
          </p:cNvGraphicFramePr>
          <p:nvPr/>
        </p:nvGraphicFramePr>
        <p:xfrm>
          <a:off x="2062163" y="2590800"/>
          <a:ext cx="3949700" cy="1701800"/>
        </p:xfrm>
        <a:graphic>
          <a:graphicData uri="http://schemas.openxmlformats.org/presentationml/2006/ole">
            <p:oleObj spid="_x0000_s24591" name="Формула" r:id="rId4" imgW="1562040" imgH="67284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4363" y="1484313"/>
            <a:ext cx="8061325" cy="4953000"/>
          </a:xfrm>
        </p:spPr>
        <p:txBody>
          <a:bodyPr/>
          <a:lstStyle/>
          <a:p>
            <a:pPr marL="0" indent="0">
              <a:buFontTx/>
              <a:buNone/>
              <a:defRPr/>
            </a:pPr>
            <a:r>
              <a:rPr lang="ru-RU" sz="2800" b="1" i="1" dirty="0" smtClean="0">
                <a:latin typeface="+mj-lt"/>
                <a:cs typeface="Arial" pitchFamily="34" charset="0"/>
              </a:rPr>
              <a:t>     Будет </a:t>
            </a:r>
            <a:r>
              <a:rPr lang="ru-RU" sz="2800" b="1" i="1" dirty="0">
                <a:latin typeface="+mj-lt"/>
                <a:cs typeface="Arial" pitchFamily="34" charset="0"/>
              </a:rPr>
              <a:t>ли </a:t>
            </a:r>
            <a:r>
              <a:rPr lang="ru-RU" sz="2800" b="1" i="1" dirty="0" smtClean="0">
                <a:latin typeface="+mj-lt"/>
                <a:cs typeface="Arial" pitchFamily="34" charset="0"/>
              </a:rPr>
              <a:t>число 1 </a:t>
            </a:r>
            <a:r>
              <a:rPr lang="ru-RU" sz="2800" b="1" i="1" dirty="0">
                <a:latin typeface="+mj-lt"/>
                <a:cs typeface="Arial" pitchFamily="34" charset="0"/>
              </a:rPr>
              <a:t>– корнем </a:t>
            </a:r>
            <a:r>
              <a:rPr lang="ru-RU" sz="2800" b="1" i="1" dirty="0" smtClean="0">
                <a:latin typeface="+mj-lt"/>
                <a:cs typeface="Arial" pitchFamily="34" charset="0"/>
              </a:rPr>
              <a:t>уравнений</a:t>
            </a:r>
          </a:p>
          <a:p>
            <a:pPr>
              <a:buFont typeface="Arial" pitchFamily="34" charset="0"/>
              <a:buChar char="•"/>
              <a:defRPr/>
            </a:pPr>
            <a:endParaRPr lang="ru-RU" sz="2800" b="1" i="1" dirty="0" smtClean="0">
              <a:latin typeface="+mj-lt"/>
              <a:cs typeface="Arial" pitchFamily="34" charset="0"/>
            </a:endParaRPr>
          </a:p>
          <a:p>
            <a:pPr>
              <a:buFont typeface="Arial" pitchFamily="34" charset="0"/>
              <a:buChar char="•"/>
              <a:defRPr/>
            </a:pPr>
            <a:endParaRPr lang="ru-RU" sz="2800" b="1" i="1" dirty="0" smtClean="0">
              <a:latin typeface="+mj-lt"/>
              <a:cs typeface="Arial" pitchFamily="34" charset="0"/>
            </a:endParaRPr>
          </a:p>
          <a:p>
            <a:pPr>
              <a:buFont typeface="Arial" pitchFamily="34" charset="0"/>
              <a:buChar char="•"/>
              <a:defRPr/>
            </a:pPr>
            <a:endParaRPr lang="ru-RU" sz="2800" b="1" i="1" dirty="0">
              <a:latin typeface="+mj-lt"/>
              <a:cs typeface="Arial" pitchFamily="34" charset="0"/>
            </a:endParaRPr>
          </a:p>
          <a:p>
            <a:pPr>
              <a:buFont typeface="Arial" pitchFamily="34" charset="0"/>
              <a:buChar char="•"/>
              <a:defRPr/>
            </a:pPr>
            <a:endParaRPr lang="ru-RU" sz="2800" b="1" i="1" dirty="0" smtClean="0">
              <a:latin typeface="+mj-lt"/>
              <a:cs typeface="Arial" pitchFamily="34" charset="0"/>
            </a:endParaRPr>
          </a:p>
          <a:p>
            <a:pPr>
              <a:buFont typeface="Arial" pitchFamily="34" charset="0"/>
              <a:buChar char="•"/>
              <a:defRPr/>
            </a:pPr>
            <a:endParaRPr lang="ru-RU" sz="2800" b="1" i="1" dirty="0" smtClean="0">
              <a:latin typeface="+mj-lt"/>
              <a:cs typeface="Arial" pitchFamily="34" charset="0"/>
            </a:endParaRPr>
          </a:p>
          <a:p>
            <a:pPr>
              <a:buFont typeface="Arial" pitchFamily="34" charset="0"/>
              <a:buChar char="•"/>
              <a:defRPr/>
            </a:pPr>
            <a:r>
              <a:rPr lang="ru-RU" sz="2800" b="1" i="1" dirty="0" smtClean="0">
                <a:latin typeface="+mj-lt"/>
                <a:cs typeface="Arial" pitchFamily="34" charset="0"/>
              </a:rPr>
              <a:t>сделайте вывод о соотношении</a:t>
            </a:r>
          </a:p>
          <a:p>
            <a:pPr marL="0" indent="0">
              <a:buFontTx/>
              <a:buNone/>
              <a:defRPr/>
            </a:pPr>
            <a:r>
              <a:rPr lang="ru-RU" sz="2800" b="1" i="1" dirty="0" smtClean="0">
                <a:latin typeface="+mj-lt"/>
                <a:cs typeface="Arial" pitchFamily="34" charset="0"/>
              </a:rPr>
              <a:t>    коэффициентов этих уравнений,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ru-RU" sz="2800" b="1" i="1" dirty="0" smtClean="0">
                <a:latin typeface="+mj-lt"/>
                <a:cs typeface="Arial" pitchFamily="34" charset="0"/>
              </a:rPr>
              <a:t>найдите другой корень уравнения,</a:t>
            </a:r>
            <a:endParaRPr lang="en-US" sz="2800" b="1" i="1" dirty="0" smtClean="0">
              <a:latin typeface="+mj-lt"/>
              <a:cs typeface="Arial" pitchFamily="34" charset="0"/>
            </a:endParaRPr>
          </a:p>
          <a:p>
            <a:pPr marL="0" indent="0">
              <a:buFontTx/>
              <a:buNone/>
              <a:defRPr/>
            </a:pPr>
            <a:r>
              <a:rPr lang="en-US" sz="2800" b="1" i="1" dirty="0">
                <a:latin typeface="+mj-lt"/>
                <a:cs typeface="Arial" pitchFamily="34" charset="0"/>
              </a:rPr>
              <a:t> </a:t>
            </a:r>
            <a:r>
              <a:rPr lang="en-US" sz="2800" b="1" i="1" dirty="0" smtClean="0">
                <a:latin typeface="+mj-lt"/>
                <a:cs typeface="Arial" pitchFamily="34" charset="0"/>
              </a:rPr>
              <a:t>  </a:t>
            </a:r>
            <a:r>
              <a:rPr lang="ru-RU" sz="2800" b="1" i="1" dirty="0" smtClean="0">
                <a:latin typeface="+mj-lt"/>
                <a:cs typeface="Arial" pitchFamily="34" charset="0"/>
              </a:rPr>
              <a:t> используя формулы Виета</a:t>
            </a:r>
            <a:endParaRPr lang="ru-RU" sz="2800" b="1" i="1" dirty="0">
              <a:latin typeface="+mj-lt"/>
              <a:cs typeface="Arial" pitchFamily="34" charset="0"/>
            </a:endParaRPr>
          </a:p>
        </p:txBody>
      </p:sp>
      <p:sp>
        <p:nvSpPr>
          <p:cNvPr id="4" name="Заголовок 1" descr="Large confetti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>
                <a:solidFill>
                  <a:srgbClr val="009999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endParaRPr lang="ru-RU" sz="4000" b="1" dirty="0"/>
          </a:p>
        </p:txBody>
      </p:sp>
      <p:graphicFrame>
        <p:nvGraphicFramePr>
          <p:cNvPr id="25619" name="Object 19"/>
          <p:cNvGraphicFramePr>
            <a:graphicFrameLocks noChangeAspect="1"/>
          </p:cNvGraphicFramePr>
          <p:nvPr/>
        </p:nvGraphicFramePr>
        <p:xfrm>
          <a:off x="2195513" y="1916113"/>
          <a:ext cx="2663825" cy="2693987"/>
        </p:xfrm>
        <a:graphic>
          <a:graphicData uri="http://schemas.openxmlformats.org/presentationml/2006/ole">
            <p:oleObj spid="_x0000_s25619" name="Формула" r:id="rId4" imgW="1180800" imgH="1193760" progId="Equation.3">
              <p:embed/>
            </p:oleObj>
          </a:graphicData>
        </a:graphic>
      </p:graphicFrame>
      <p:pic>
        <p:nvPicPr>
          <p:cNvPr id="25603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79388" y="1557338"/>
            <a:ext cx="8010525" cy="498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Object 20"/>
          <p:cNvGraphicFramePr>
            <a:graphicFrameLocks noChangeAspect="1"/>
          </p:cNvGraphicFramePr>
          <p:nvPr/>
        </p:nvGraphicFramePr>
        <p:xfrm>
          <a:off x="1403350" y="44450"/>
          <a:ext cx="2592388" cy="1489075"/>
        </p:xfrm>
        <a:graphic>
          <a:graphicData uri="http://schemas.openxmlformats.org/presentationml/2006/ole">
            <p:oleObj spid="_x0000_s25620" name="Формула" r:id="rId6" imgW="685800" imgH="39370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descr="Large confetti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sz="4000" b="1" i="1" dirty="0" smtClean="0">
                <a:solidFill>
                  <a:srgbClr val="009999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a + b + c = 0</a:t>
            </a:r>
            <a:r>
              <a:rPr lang="ru-RU" b="1" i="1" dirty="0" smtClean="0"/>
              <a:t> </a:t>
            </a:r>
            <a:r>
              <a:rPr lang="en-US" b="1" i="1" dirty="0" smtClean="0">
                <a:cs typeface="Arial" charset="0"/>
              </a:rPr>
              <a:t>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FontTx/>
              <a:buNone/>
              <a:defRPr/>
            </a:pPr>
            <a:endParaRPr lang="ru-RU" dirty="0" smtClean="0">
              <a:latin typeface="Arial" pitchFamily="34" charset="0"/>
              <a:cs typeface="Arial" pitchFamily="34" charset="0"/>
            </a:endParaRPr>
          </a:p>
          <a:p>
            <a:pPr marL="0" indent="0">
              <a:buFontTx/>
              <a:buNone/>
              <a:defRPr/>
            </a:pPr>
            <a:endParaRPr lang="ru-RU" b="1" i="1" dirty="0">
              <a:latin typeface="+mj-lt"/>
              <a:cs typeface="Arial" pitchFamily="34" charset="0"/>
            </a:endParaRPr>
          </a:p>
          <a:p>
            <a:pPr marL="0" indent="0">
              <a:buFontTx/>
              <a:buNone/>
              <a:defRPr/>
            </a:pPr>
            <a:endParaRPr lang="ru-RU" dirty="0"/>
          </a:p>
        </p:txBody>
      </p:sp>
      <p:pic>
        <p:nvPicPr>
          <p:cNvPr id="27651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16238" y="2636838"/>
            <a:ext cx="3098800" cy="156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descr="Large confetti"/>
          <p:cNvSpPr>
            <a:spLocks noGrp="1"/>
          </p:cNvSpPr>
          <p:nvPr>
            <p:ph type="title"/>
          </p:nvPr>
        </p:nvSpPr>
        <p:spPr>
          <a:xfrm>
            <a:off x="1120775" y="147638"/>
            <a:ext cx="7772400" cy="1143000"/>
          </a:xfrm>
        </p:spPr>
        <p:txBody>
          <a:bodyPr/>
          <a:lstStyle/>
          <a:p>
            <a:pPr>
              <a:defRPr/>
            </a:pPr>
            <a:r>
              <a:rPr lang="en-US" sz="4000" b="1" i="1" dirty="0" smtClean="0">
                <a:solidFill>
                  <a:srgbClr val="009999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a + b + c</a:t>
            </a:r>
            <a:r>
              <a:rPr lang="ru-RU" sz="4000" b="1" i="1" dirty="0" smtClean="0">
                <a:solidFill>
                  <a:srgbClr val="009999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sz="4000" b="1" dirty="0" smtClean="0">
                <a:solidFill>
                  <a:srgbClr val="009999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=</a:t>
            </a:r>
            <a:r>
              <a:rPr lang="ru-RU" sz="4000" b="1" dirty="0" smtClean="0">
                <a:solidFill>
                  <a:srgbClr val="009999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sz="4000" b="1" i="1" dirty="0" smtClean="0">
                <a:solidFill>
                  <a:srgbClr val="009999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0 </a:t>
            </a:r>
            <a:endParaRPr lang="ru-RU" sz="4000" b="1" i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188" y="2190750"/>
            <a:ext cx="7772400" cy="4191000"/>
          </a:xfrm>
        </p:spPr>
        <p:txBody>
          <a:bodyPr/>
          <a:lstStyle/>
          <a:p>
            <a:pPr marL="0" indent="0" algn="ctr" eaLnBrk="1" hangingPunct="1">
              <a:buFontTx/>
              <a:buNone/>
              <a:defRPr/>
            </a:pPr>
            <a:r>
              <a:rPr lang="en-US" dirty="0"/>
              <a:t> </a:t>
            </a:r>
            <a:r>
              <a:rPr lang="ru-RU" dirty="0" smtClean="0"/>
              <a:t>     </a:t>
            </a:r>
            <a:r>
              <a:rPr lang="ru-RU" b="1" i="1" dirty="0" smtClean="0">
                <a:latin typeface="+mj-lt"/>
                <a:cs typeface="Arial" pitchFamily="34" charset="0"/>
              </a:rPr>
              <a:t>Если квадратное</a:t>
            </a:r>
            <a:r>
              <a:rPr lang="en-US" b="1" i="1" dirty="0" smtClean="0">
                <a:latin typeface="+mj-lt"/>
                <a:cs typeface="Arial" pitchFamily="34" charset="0"/>
              </a:rPr>
              <a:t> </a:t>
            </a:r>
            <a:r>
              <a:rPr lang="ru-RU" b="1" i="1" dirty="0" smtClean="0">
                <a:latin typeface="+mj-lt"/>
                <a:cs typeface="Arial" pitchFamily="34" charset="0"/>
              </a:rPr>
              <a:t>уравнение</a:t>
            </a:r>
            <a:endParaRPr lang="en-US" b="1" i="1" dirty="0">
              <a:latin typeface="+mj-lt"/>
              <a:cs typeface="Arial" pitchFamily="34" charset="0"/>
            </a:endParaRPr>
          </a:p>
          <a:p>
            <a:pPr marL="0" indent="0" algn="ctr" eaLnBrk="1" hangingPunct="1">
              <a:buFontTx/>
              <a:buNone/>
              <a:defRPr/>
            </a:pPr>
            <a:r>
              <a:rPr lang="en-US" b="1" dirty="0">
                <a:latin typeface="+mj-lt"/>
              </a:rPr>
              <a:t>     </a:t>
            </a:r>
            <a:r>
              <a:rPr lang="ru-RU" b="1" dirty="0" smtClean="0">
                <a:latin typeface="+mj-lt"/>
              </a:rPr>
              <a:t>      </a:t>
            </a:r>
            <a:r>
              <a:rPr lang="en-US" b="1" dirty="0" smtClean="0">
                <a:latin typeface="+mj-lt"/>
              </a:rPr>
              <a:t> </a:t>
            </a:r>
            <a:r>
              <a:rPr lang="ru-RU" b="1" i="1" dirty="0" smtClean="0">
                <a:latin typeface="+mj-lt"/>
                <a:cs typeface="Arial" charset="0"/>
              </a:rPr>
              <a:t>  </a:t>
            </a:r>
          </a:p>
          <a:p>
            <a:pPr marL="0" indent="0" algn="ctr" eaLnBrk="1" hangingPunct="1">
              <a:buFontTx/>
              <a:buNone/>
              <a:defRPr/>
            </a:pPr>
            <a:r>
              <a:rPr lang="ru-RU" b="1" i="1" dirty="0">
                <a:latin typeface="+mj-lt"/>
                <a:cs typeface="Arial" charset="0"/>
              </a:rPr>
              <a:t> </a:t>
            </a:r>
            <a:r>
              <a:rPr lang="ru-RU" b="1" i="1" dirty="0" smtClean="0">
                <a:latin typeface="+mj-lt"/>
                <a:cs typeface="Arial" charset="0"/>
              </a:rPr>
              <a:t>          имеет корни и </a:t>
            </a:r>
          </a:p>
          <a:p>
            <a:pPr marL="0" indent="0" algn="ctr" eaLnBrk="1" hangingPunct="1">
              <a:buFontTx/>
              <a:buNone/>
              <a:defRPr/>
            </a:pPr>
            <a:r>
              <a:rPr lang="ru-RU" b="1" dirty="0" smtClean="0">
                <a:latin typeface="+mj-lt"/>
              </a:rPr>
              <a:t> </a:t>
            </a:r>
            <a:endParaRPr lang="en-US" b="1" dirty="0" smtClean="0">
              <a:latin typeface="+mj-lt"/>
            </a:endParaRPr>
          </a:p>
          <a:p>
            <a:pPr marL="0" indent="0" algn="ctr" eaLnBrk="1" hangingPunct="1">
              <a:buFontTx/>
              <a:buNone/>
              <a:defRPr/>
            </a:pPr>
            <a:r>
              <a:rPr lang="ru-RU" b="1" i="1" dirty="0" smtClean="0">
                <a:latin typeface="+mj-lt"/>
                <a:cs typeface="Arial" pitchFamily="34" charset="0"/>
              </a:rPr>
              <a:t>тогда</a:t>
            </a:r>
          </a:p>
          <a:p>
            <a:pPr marL="0" indent="0" eaLnBrk="1" hangingPunct="1">
              <a:buFontTx/>
              <a:buNone/>
              <a:defRPr/>
            </a:pPr>
            <a:r>
              <a:rPr lang="ru-RU" b="1" i="1" dirty="0">
                <a:latin typeface="+mj-lt"/>
                <a:cs typeface="Arial" pitchFamily="34" charset="0"/>
              </a:rPr>
              <a:t> </a:t>
            </a:r>
            <a:r>
              <a:rPr lang="ru-RU" b="1" i="1" dirty="0" smtClean="0">
                <a:latin typeface="+mj-lt"/>
                <a:cs typeface="Arial" pitchFamily="34" charset="0"/>
              </a:rPr>
              <a:t>         </a:t>
            </a:r>
            <a:r>
              <a:rPr lang="ru-RU" b="1" i="1" dirty="0" smtClean="0">
                <a:latin typeface="+mj-lt"/>
              </a:rPr>
              <a:t>                </a:t>
            </a:r>
            <a:r>
              <a:rPr lang="ru-RU" b="1" dirty="0" smtClean="0">
                <a:latin typeface="+mj-lt"/>
              </a:rPr>
              <a:t>   </a:t>
            </a:r>
          </a:p>
          <a:p>
            <a:pPr marL="0" indent="0" eaLnBrk="1" hangingPunct="1">
              <a:buFontTx/>
              <a:buNone/>
              <a:defRPr/>
            </a:pPr>
            <a:r>
              <a:rPr lang="ru-RU" b="1" dirty="0">
                <a:latin typeface="+mj-lt"/>
              </a:rPr>
              <a:t> </a:t>
            </a:r>
            <a:r>
              <a:rPr lang="ru-RU" b="1" dirty="0" smtClean="0">
                <a:latin typeface="+mj-lt"/>
              </a:rPr>
              <a:t>                              </a:t>
            </a:r>
            <a:endParaRPr lang="ru-RU" b="1" dirty="0">
              <a:latin typeface="+mj-lt"/>
            </a:endParaRPr>
          </a:p>
        </p:txBody>
      </p:sp>
      <p:sp>
        <p:nvSpPr>
          <p:cNvPr id="14396" name="Стрелка вправо 3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323850" y="476250"/>
            <a:ext cx="977900" cy="485775"/>
          </a:xfrm>
          <a:prstGeom prst="rightArrow">
            <a:avLst>
              <a:gd name="adj1" fmla="val 50000"/>
              <a:gd name="adj2" fmla="val 49861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/>
          <a:lstStyle/>
          <a:p>
            <a:pPr eaLnBrk="0" hangingPunct="0"/>
            <a:endParaRPr lang="ru-RU"/>
          </a:p>
        </p:txBody>
      </p:sp>
      <p:graphicFrame>
        <p:nvGraphicFramePr>
          <p:cNvPr id="14391" name="Object 55"/>
          <p:cNvGraphicFramePr>
            <a:graphicFrameLocks noChangeAspect="1"/>
          </p:cNvGraphicFramePr>
          <p:nvPr/>
        </p:nvGraphicFramePr>
        <p:xfrm>
          <a:off x="3205163" y="2708275"/>
          <a:ext cx="2951162" cy="673100"/>
        </p:xfrm>
        <a:graphic>
          <a:graphicData uri="http://schemas.openxmlformats.org/presentationml/2006/ole">
            <p:oleObj spid="_x0000_s14391" name="Формула" r:id="rId5" imgW="1002960" imgH="228600" progId="Equation.3">
              <p:embed/>
            </p:oleObj>
          </a:graphicData>
        </a:graphic>
      </p:graphicFrame>
      <p:graphicFrame>
        <p:nvGraphicFramePr>
          <p:cNvPr id="14392" name="Object 56"/>
          <p:cNvGraphicFramePr>
            <a:graphicFrameLocks noChangeAspect="1"/>
          </p:cNvGraphicFramePr>
          <p:nvPr/>
        </p:nvGraphicFramePr>
        <p:xfrm>
          <a:off x="3321050" y="3860800"/>
          <a:ext cx="2552700" cy="647700"/>
        </p:xfrm>
        <a:graphic>
          <a:graphicData uri="http://schemas.openxmlformats.org/presentationml/2006/ole">
            <p:oleObj spid="_x0000_s14392" name="Формула" r:id="rId6" imgW="799920" imgH="203040" progId="Equation.3">
              <p:embed/>
            </p:oleObj>
          </a:graphicData>
        </a:graphic>
      </p:graphicFrame>
      <p:graphicFrame>
        <p:nvGraphicFramePr>
          <p:cNvPr id="14393" name="Object 57"/>
          <p:cNvGraphicFramePr>
            <a:graphicFrameLocks noChangeAspect="1"/>
          </p:cNvGraphicFramePr>
          <p:nvPr/>
        </p:nvGraphicFramePr>
        <p:xfrm>
          <a:off x="3348038" y="4724400"/>
          <a:ext cx="2592387" cy="1255713"/>
        </p:xfrm>
        <a:graphic>
          <a:graphicData uri="http://schemas.openxmlformats.org/presentationml/2006/ole">
            <p:oleObj spid="_x0000_s14393" name="Формула" r:id="rId7" imgW="812520" imgH="39348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85800" y="1773238"/>
            <a:ext cx="7342188" cy="4191000"/>
          </a:xfrm>
        </p:spPr>
        <p:txBody>
          <a:bodyPr/>
          <a:lstStyle/>
          <a:p>
            <a:pPr marL="0" indent="0">
              <a:buFontTx/>
              <a:buNone/>
              <a:defRPr/>
            </a:pPr>
            <a:r>
              <a:rPr lang="ru-RU" sz="2400" b="1" i="1" dirty="0"/>
              <a:t>Будет </a:t>
            </a:r>
            <a:r>
              <a:rPr lang="ru-RU" sz="2400" b="1" i="1" dirty="0" smtClean="0"/>
              <a:t>ли число  -1 </a:t>
            </a:r>
            <a:r>
              <a:rPr lang="ru-RU" sz="2400" b="1" i="1" dirty="0"/>
              <a:t>– корнем </a:t>
            </a:r>
            <a:r>
              <a:rPr lang="ru-RU" sz="2400" b="1" i="1" dirty="0" smtClean="0"/>
              <a:t>уравнений</a:t>
            </a:r>
          </a:p>
          <a:p>
            <a:pPr marL="0" indent="0">
              <a:buFontTx/>
              <a:buNone/>
              <a:defRPr/>
            </a:pPr>
            <a:endParaRPr lang="ru-RU" sz="2400" dirty="0"/>
          </a:p>
          <a:p>
            <a:pPr>
              <a:buFont typeface="Arial" pitchFamily="34" charset="0"/>
              <a:buChar char="•"/>
              <a:defRPr/>
            </a:pPr>
            <a:endParaRPr lang="ru-RU" sz="2400" dirty="0" smtClean="0">
              <a:latin typeface="Arial" pitchFamily="34" charset="0"/>
              <a:cs typeface="Arial" pitchFamily="34" charset="0"/>
            </a:endParaRPr>
          </a:p>
          <a:p>
            <a:pPr>
              <a:buFont typeface="Arial" pitchFamily="34" charset="0"/>
              <a:buChar char="•"/>
              <a:defRPr/>
            </a:pPr>
            <a:endParaRPr lang="ru-RU" sz="2400" dirty="0">
              <a:latin typeface="Arial" pitchFamily="34" charset="0"/>
              <a:cs typeface="Arial" pitchFamily="34" charset="0"/>
            </a:endParaRPr>
          </a:p>
          <a:p>
            <a:pPr>
              <a:buFont typeface="Arial" pitchFamily="34" charset="0"/>
              <a:buChar char="•"/>
              <a:defRPr/>
            </a:pPr>
            <a:endParaRPr lang="ru-RU" sz="2400" dirty="0" smtClean="0">
              <a:latin typeface="Arial" pitchFamily="34" charset="0"/>
              <a:cs typeface="Arial" pitchFamily="34" charset="0"/>
            </a:endParaRPr>
          </a:p>
          <a:p>
            <a:pPr>
              <a:buFont typeface="Arial" pitchFamily="34" charset="0"/>
              <a:buChar char="•"/>
              <a:defRPr/>
            </a:pPr>
            <a:endParaRPr lang="ru-RU" sz="2400" dirty="0">
              <a:latin typeface="Arial" pitchFamily="34" charset="0"/>
              <a:cs typeface="Arial" pitchFamily="34" charset="0"/>
            </a:endParaRPr>
          </a:p>
          <a:p>
            <a:pPr>
              <a:buFont typeface="Arial" pitchFamily="34" charset="0"/>
              <a:buChar char="•"/>
              <a:defRPr/>
            </a:pPr>
            <a:r>
              <a:rPr lang="ru-RU" sz="2400" b="1" i="1" dirty="0" smtClean="0">
                <a:latin typeface="+mj-lt"/>
                <a:cs typeface="Arial" pitchFamily="34" charset="0"/>
              </a:rPr>
              <a:t>сделайте </a:t>
            </a:r>
            <a:r>
              <a:rPr lang="ru-RU" sz="2400" b="1" i="1" dirty="0">
                <a:latin typeface="+mj-lt"/>
                <a:cs typeface="Arial" pitchFamily="34" charset="0"/>
              </a:rPr>
              <a:t>вывод о соотношении</a:t>
            </a:r>
          </a:p>
          <a:p>
            <a:pPr marL="0" indent="0">
              <a:buFontTx/>
              <a:buNone/>
              <a:defRPr/>
            </a:pPr>
            <a:r>
              <a:rPr lang="ru-RU" sz="2400" b="1" i="1" dirty="0">
                <a:latin typeface="+mj-lt"/>
                <a:cs typeface="Arial" pitchFamily="34" charset="0"/>
              </a:rPr>
              <a:t>    коэффициентов этих </a:t>
            </a:r>
            <a:r>
              <a:rPr lang="ru-RU" sz="2400" b="1" i="1" dirty="0" smtClean="0">
                <a:latin typeface="+mj-lt"/>
                <a:cs typeface="Arial" pitchFamily="34" charset="0"/>
              </a:rPr>
              <a:t>уравнений</a:t>
            </a:r>
            <a:r>
              <a:rPr lang="ru-RU" sz="2400" b="1" i="1" dirty="0">
                <a:latin typeface="+mj-lt"/>
                <a:cs typeface="Arial" pitchFamily="34" charset="0"/>
              </a:rPr>
              <a:t>;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ru-RU" sz="2400" b="1" i="1" dirty="0">
                <a:latin typeface="+mj-lt"/>
                <a:cs typeface="Arial" pitchFamily="34" charset="0"/>
              </a:rPr>
              <a:t>найдите </a:t>
            </a:r>
            <a:r>
              <a:rPr lang="ru-RU" sz="2400" b="1" i="1" dirty="0" smtClean="0">
                <a:latin typeface="+mj-lt"/>
                <a:cs typeface="Arial" pitchFamily="34" charset="0"/>
              </a:rPr>
              <a:t>второй </a:t>
            </a:r>
            <a:r>
              <a:rPr lang="ru-RU" sz="2400" b="1" i="1" dirty="0">
                <a:latin typeface="+mj-lt"/>
                <a:cs typeface="Arial" pitchFamily="34" charset="0"/>
              </a:rPr>
              <a:t>корень уравнения, </a:t>
            </a:r>
            <a:r>
              <a:rPr lang="ru-RU" sz="2400" b="1" i="1" dirty="0" smtClean="0">
                <a:latin typeface="+mj-lt"/>
                <a:cs typeface="Arial" pitchFamily="34" charset="0"/>
              </a:rPr>
              <a:t>используя</a:t>
            </a:r>
            <a:r>
              <a:rPr lang="en-US" sz="2400" b="1" i="1" dirty="0" smtClean="0">
                <a:latin typeface="+mj-lt"/>
                <a:cs typeface="Arial" pitchFamily="34" charset="0"/>
              </a:rPr>
              <a:t> </a:t>
            </a:r>
            <a:r>
              <a:rPr lang="ru-RU" sz="2400" b="1" i="1" dirty="0" smtClean="0">
                <a:latin typeface="+mj-lt"/>
                <a:cs typeface="Arial" pitchFamily="34" charset="0"/>
              </a:rPr>
              <a:t>формулы Виета</a:t>
            </a:r>
            <a:r>
              <a:rPr lang="ru-RU" sz="2400" b="1" i="1" dirty="0" smtClean="0">
                <a:latin typeface="+mj-lt"/>
              </a:rPr>
              <a:t>.</a:t>
            </a:r>
            <a:endParaRPr lang="ru-RU" sz="2400" b="1" i="1" dirty="0">
              <a:latin typeface="+mj-lt"/>
            </a:endParaRPr>
          </a:p>
          <a:p>
            <a:pPr marL="0" indent="0" eaLnBrk="1" hangingPunct="1">
              <a:lnSpc>
                <a:spcPct val="90000"/>
              </a:lnSpc>
              <a:buFontTx/>
              <a:buNone/>
              <a:defRPr/>
            </a:pPr>
            <a:endParaRPr lang="ru-RU" sz="2400" b="1" dirty="0" smtClean="0"/>
          </a:p>
        </p:txBody>
      </p:sp>
      <p:sp>
        <p:nvSpPr>
          <p:cNvPr id="18456" name="Rectangle 34"/>
          <p:cNvSpPr>
            <a:spLocks noChangeArrowheads="1"/>
          </p:cNvSpPr>
          <p:nvPr/>
        </p:nvSpPr>
        <p:spPr bwMode="auto">
          <a:xfrm>
            <a:off x="0" y="32337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endParaRPr lang="ru-RU"/>
          </a:p>
        </p:txBody>
      </p:sp>
      <p:sp>
        <p:nvSpPr>
          <p:cNvPr id="6" name="Заголовок 1" descr="Large confetti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>
                <a:solidFill>
                  <a:srgbClr val="009999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      </a:t>
            </a:r>
            <a:endParaRPr lang="ru-RU" dirty="0"/>
          </a:p>
        </p:txBody>
      </p:sp>
      <p:graphicFrame>
        <p:nvGraphicFramePr>
          <p:cNvPr id="18454" name="Object 22"/>
          <p:cNvGraphicFramePr>
            <a:graphicFrameLocks noChangeAspect="1"/>
          </p:cNvGraphicFramePr>
          <p:nvPr/>
        </p:nvGraphicFramePr>
        <p:xfrm>
          <a:off x="900113" y="2205038"/>
          <a:ext cx="2300287" cy="2325687"/>
        </p:xfrm>
        <a:graphic>
          <a:graphicData uri="http://schemas.openxmlformats.org/presentationml/2006/ole">
            <p:oleObj spid="_x0000_s18454" name="Формула" r:id="rId3" imgW="1180800" imgH="1193760" progId="Equation.3">
              <p:embed/>
            </p:oleObj>
          </a:graphicData>
        </a:graphic>
      </p:graphicFrame>
      <p:pic>
        <p:nvPicPr>
          <p:cNvPr id="18439" name="Picture 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11125" y="1844675"/>
            <a:ext cx="8778875" cy="4392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33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 descr="Large confetti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sz="4000" b="1" i="1" dirty="0" smtClean="0">
                <a:solidFill>
                  <a:srgbClr val="009999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а + (</a:t>
            </a:r>
            <a:r>
              <a:rPr lang="en-US" sz="4000" b="1" i="1" dirty="0">
                <a:solidFill>
                  <a:srgbClr val="009999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-b</a:t>
            </a:r>
            <a:r>
              <a:rPr lang="ru-RU" sz="4000" b="1" i="1" dirty="0" smtClean="0">
                <a:solidFill>
                  <a:srgbClr val="009999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) </a:t>
            </a:r>
            <a:r>
              <a:rPr lang="en-US" sz="4000" b="1" i="1" dirty="0" smtClean="0">
                <a:solidFill>
                  <a:srgbClr val="009999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+</a:t>
            </a:r>
            <a:r>
              <a:rPr lang="ru-RU" sz="4000" b="1" i="1" dirty="0" smtClean="0">
                <a:solidFill>
                  <a:srgbClr val="009999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sz="4000" b="1" i="1" dirty="0" smtClean="0">
                <a:solidFill>
                  <a:srgbClr val="009999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</a:t>
            </a:r>
            <a:r>
              <a:rPr lang="ru-RU" sz="4000" b="1" i="1" dirty="0" smtClean="0">
                <a:solidFill>
                  <a:srgbClr val="009999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sz="4000" b="1" dirty="0" smtClean="0">
                <a:solidFill>
                  <a:srgbClr val="009999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=</a:t>
            </a:r>
            <a:r>
              <a:rPr lang="ru-RU" sz="4000" b="1" dirty="0" smtClean="0">
                <a:solidFill>
                  <a:srgbClr val="009999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sz="4000" b="1" dirty="0" smtClean="0">
                <a:solidFill>
                  <a:srgbClr val="009999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0</a:t>
            </a:r>
            <a:endParaRPr lang="ru-RU" sz="4000" b="1" dirty="0"/>
          </a:p>
        </p:txBody>
      </p:sp>
      <p:graphicFrame>
        <p:nvGraphicFramePr>
          <p:cNvPr id="19468" name="Object 12"/>
          <p:cNvGraphicFramePr>
            <a:graphicFrameLocks noChangeAspect="1"/>
          </p:cNvGraphicFramePr>
          <p:nvPr/>
        </p:nvGraphicFramePr>
        <p:xfrm>
          <a:off x="3348038" y="3213100"/>
          <a:ext cx="1912937" cy="1379538"/>
        </p:xfrm>
        <a:graphic>
          <a:graphicData uri="http://schemas.openxmlformats.org/presentationml/2006/ole">
            <p:oleObj spid="_x0000_s19468" name="Формула" r:id="rId3" imgW="545760" imgH="39348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descr="Large confetti"/>
          <p:cNvSpPr>
            <a:spLocks noGrp="1"/>
          </p:cNvSpPr>
          <p:nvPr>
            <p:ph type="title"/>
          </p:nvPr>
        </p:nvSpPr>
        <p:spPr>
          <a:xfrm>
            <a:off x="1120775" y="260350"/>
            <a:ext cx="7772400" cy="1143000"/>
          </a:xfrm>
        </p:spPr>
        <p:txBody>
          <a:bodyPr/>
          <a:lstStyle/>
          <a:p>
            <a:pPr>
              <a:defRPr/>
            </a:pPr>
            <a:r>
              <a:rPr lang="en-US" sz="4000" b="1" i="1" dirty="0" smtClean="0">
                <a:solidFill>
                  <a:srgbClr val="009999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a + </a:t>
            </a:r>
            <a:r>
              <a:rPr lang="ru-RU" sz="4000" b="1" i="1" dirty="0" smtClean="0">
                <a:solidFill>
                  <a:srgbClr val="009999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(-</a:t>
            </a:r>
            <a:r>
              <a:rPr lang="en-US" sz="4000" b="1" i="1" dirty="0" smtClean="0">
                <a:solidFill>
                  <a:srgbClr val="009999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b</a:t>
            </a:r>
            <a:r>
              <a:rPr lang="ru-RU" sz="4000" b="1" i="1" dirty="0" smtClean="0">
                <a:solidFill>
                  <a:srgbClr val="009999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)</a:t>
            </a:r>
            <a:r>
              <a:rPr lang="en-US" sz="4000" b="1" i="1" dirty="0" smtClean="0">
                <a:solidFill>
                  <a:srgbClr val="009999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+ c</a:t>
            </a:r>
            <a:r>
              <a:rPr lang="ru-RU" sz="4000" b="1" i="1" dirty="0" smtClean="0">
                <a:solidFill>
                  <a:srgbClr val="009999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sz="4000" b="1" dirty="0" smtClean="0">
                <a:solidFill>
                  <a:srgbClr val="009999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=</a:t>
            </a:r>
            <a:r>
              <a:rPr lang="ru-RU" sz="4000" b="1" dirty="0" smtClean="0">
                <a:solidFill>
                  <a:srgbClr val="009999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sz="4000" b="1" i="1" dirty="0" smtClean="0">
                <a:solidFill>
                  <a:srgbClr val="009999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0 </a:t>
            </a:r>
            <a:endParaRPr lang="ru-RU" sz="4000" b="1" i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188" y="2190750"/>
            <a:ext cx="7772400" cy="4191000"/>
          </a:xfrm>
        </p:spPr>
        <p:txBody>
          <a:bodyPr/>
          <a:lstStyle/>
          <a:p>
            <a:pPr marL="0" indent="0" algn="ctr" eaLnBrk="1" hangingPunct="1">
              <a:buFontTx/>
              <a:buNone/>
              <a:defRPr/>
            </a:pPr>
            <a:r>
              <a:rPr lang="en-US" dirty="0"/>
              <a:t> </a:t>
            </a:r>
            <a:r>
              <a:rPr lang="ru-RU" dirty="0" smtClean="0"/>
              <a:t>     </a:t>
            </a:r>
            <a:r>
              <a:rPr lang="ru-RU" b="1" i="1" dirty="0" smtClean="0">
                <a:latin typeface="+mj-lt"/>
                <a:cs typeface="Arial" pitchFamily="34" charset="0"/>
              </a:rPr>
              <a:t>Если квадратное</a:t>
            </a:r>
            <a:r>
              <a:rPr lang="en-US" b="1" i="1" dirty="0" smtClean="0">
                <a:latin typeface="+mj-lt"/>
                <a:cs typeface="Arial" pitchFamily="34" charset="0"/>
              </a:rPr>
              <a:t> </a:t>
            </a:r>
            <a:r>
              <a:rPr lang="ru-RU" b="1" i="1" dirty="0" smtClean="0">
                <a:latin typeface="+mj-lt"/>
                <a:cs typeface="Arial" pitchFamily="34" charset="0"/>
              </a:rPr>
              <a:t>уравнение</a:t>
            </a:r>
            <a:endParaRPr lang="en-US" b="1" i="1" dirty="0">
              <a:latin typeface="+mj-lt"/>
              <a:cs typeface="Arial" pitchFamily="34" charset="0"/>
            </a:endParaRPr>
          </a:p>
          <a:p>
            <a:pPr marL="0" indent="0" algn="ctr" eaLnBrk="1" hangingPunct="1">
              <a:buFontTx/>
              <a:buNone/>
              <a:defRPr/>
            </a:pPr>
            <a:r>
              <a:rPr lang="en-US" b="1" dirty="0">
                <a:latin typeface="+mj-lt"/>
              </a:rPr>
              <a:t>     </a:t>
            </a:r>
            <a:r>
              <a:rPr lang="ru-RU" b="1" dirty="0" smtClean="0">
                <a:latin typeface="+mj-lt"/>
              </a:rPr>
              <a:t>      </a:t>
            </a:r>
            <a:r>
              <a:rPr lang="en-US" b="1" dirty="0" smtClean="0">
                <a:latin typeface="+mj-lt"/>
              </a:rPr>
              <a:t> </a:t>
            </a:r>
            <a:r>
              <a:rPr lang="ru-RU" b="1" i="1" dirty="0" smtClean="0">
                <a:latin typeface="+mj-lt"/>
                <a:cs typeface="Arial" charset="0"/>
              </a:rPr>
              <a:t>  </a:t>
            </a:r>
          </a:p>
          <a:p>
            <a:pPr marL="0" indent="0" algn="ctr" eaLnBrk="1" hangingPunct="1">
              <a:buFontTx/>
              <a:buNone/>
              <a:defRPr/>
            </a:pPr>
            <a:r>
              <a:rPr lang="ru-RU" b="1" i="1" dirty="0">
                <a:latin typeface="+mj-lt"/>
                <a:cs typeface="Arial" charset="0"/>
              </a:rPr>
              <a:t> </a:t>
            </a:r>
            <a:r>
              <a:rPr lang="ru-RU" b="1" i="1" dirty="0" smtClean="0">
                <a:latin typeface="+mj-lt"/>
                <a:cs typeface="Arial" charset="0"/>
              </a:rPr>
              <a:t>          имеет корни и </a:t>
            </a:r>
          </a:p>
          <a:p>
            <a:pPr marL="0" indent="0" algn="ctr" eaLnBrk="1" hangingPunct="1">
              <a:buFontTx/>
              <a:buNone/>
              <a:defRPr/>
            </a:pPr>
            <a:r>
              <a:rPr lang="ru-RU" b="1" dirty="0" smtClean="0">
                <a:latin typeface="+mj-lt"/>
              </a:rPr>
              <a:t> </a:t>
            </a:r>
            <a:endParaRPr lang="en-US" b="1" dirty="0" smtClean="0">
              <a:latin typeface="+mj-lt"/>
            </a:endParaRPr>
          </a:p>
          <a:p>
            <a:pPr marL="0" indent="0" algn="ctr" eaLnBrk="1" hangingPunct="1">
              <a:buFontTx/>
              <a:buNone/>
              <a:defRPr/>
            </a:pPr>
            <a:r>
              <a:rPr lang="ru-RU" b="1" i="1" dirty="0" smtClean="0">
                <a:latin typeface="+mj-lt"/>
                <a:cs typeface="Arial" pitchFamily="34" charset="0"/>
              </a:rPr>
              <a:t>тогда</a:t>
            </a:r>
          </a:p>
          <a:p>
            <a:pPr marL="0" indent="0" eaLnBrk="1" hangingPunct="1">
              <a:buFontTx/>
              <a:buNone/>
              <a:defRPr/>
            </a:pPr>
            <a:r>
              <a:rPr lang="ru-RU" b="1" i="1" dirty="0">
                <a:latin typeface="+mj-lt"/>
                <a:cs typeface="Arial" pitchFamily="34" charset="0"/>
              </a:rPr>
              <a:t> </a:t>
            </a:r>
            <a:r>
              <a:rPr lang="ru-RU" b="1" i="1" dirty="0" smtClean="0">
                <a:latin typeface="+mj-lt"/>
                <a:cs typeface="Arial" pitchFamily="34" charset="0"/>
              </a:rPr>
              <a:t>         </a:t>
            </a:r>
            <a:r>
              <a:rPr lang="ru-RU" b="1" i="1" dirty="0" smtClean="0">
                <a:latin typeface="+mj-lt"/>
              </a:rPr>
              <a:t>                </a:t>
            </a:r>
            <a:r>
              <a:rPr lang="ru-RU" b="1" dirty="0" smtClean="0">
                <a:latin typeface="+mj-lt"/>
              </a:rPr>
              <a:t>   </a:t>
            </a:r>
          </a:p>
          <a:p>
            <a:pPr marL="0" indent="0" eaLnBrk="1" hangingPunct="1">
              <a:buFontTx/>
              <a:buNone/>
              <a:defRPr/>
            </a:pPr>
            <a:r>
              <a:rPr lang="ru-RU" b="1" dirty="0">
                <a:latin typeface="+mj-lt"/>
              </a:rPr>
              <a:t> </a:t>
            </a:r>
            <a:r>
              <a:rPr lang="ru-RU" b="1" dirty="0" smtClean="0">
                <a:latin typeface="+mj-lt"/>
              </a:rPr>
              <a:t>                              </a:t>
            </a:r>
            <a:endParaRPr lang="ru-RU" b="1" dirty="0">
              <a:latin typeface="+mj-lt"/>
            </a:endParaRPr>
          </a:p>
        </p:txBody>
      </p:sp>
      <p:sp>
        <p:nvSpPr>
          <p:cNvPr id="21544" name="Стрелка вправо 3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250825" y="476250"/>
            <a:ext cx="979488" cy="485775"/>
          </a:xfrm>
          <a:prstGeom prst="rightArrow">
            <a:avLst>
              <a:gd name="adj1" fmla="val 50000"/>
              <a:gd name="adj2" fmla="val 49942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/>
          <a:lstStyle/>
          <a:p>
            <a:pPr eaLnBrk="0" hangingPunct="0"/>
            <a:endParaRPr lang="ru-RU"/>
          </a:p>
        </p:txBody>
      </p:sp>
      <p:graphicFrame>
        <p:nvGraphicFramePr>
          <p:cNvPr id="21539" name="Object 35"/>
          <p:cNvGraphicFramePr>
            <a:graphicFrameLocks noChangeAspect="1"/>
          </p:cNvGraphicFramePr>
          <p:nvPr/>
        </p:nvGraphicFramePr>
        <p:xfrm>
          <a:off x="3205163" y="2708275"/>
          <a:ext cx="2951162" cy="673100"/>
        </p:xfrm>
        <a:graphic>
          <a:graphicData uri="http://schemas.openxmlformats.org/presentationml/2006/ole">
            <p:oleObj spid="_x0000_s21539" name="Формула" r:id="rId5" imgW="1002960" imgH="228600" progId="Equation.3">
              <p:embed/>
            </p:oleObj>
          </a:graphicData>
        </a:graphic>
      </p:graphicFrame>
      <p:graphicFrame>
        <p:nvGraphicFramePr>
          <p:cNvPr id="21540" name="Object 36"/>
          <p:cNvGraphicFramePr>
            <a:graphicFrameLocks noChangeAspect="1"/>
          </p:cNvGraphicFramePr>
          <p:nvPr/>
        </p:nvGraphicFramePr>
        <p:xfrm>
          <a:off x="3006725" y="3879850"/>
          <a:ext cx="3103563" cy="628650"/>
        </p:xfrm>
        <a:graphic>
          <a:graphicData uri="http://schemas.openxmlformats.org/presentationml/2006/ole">
            <p:oleObj spid="_x0000_s21540" name="Формула" r:id="rId6" imgW="1002960" imgH="203040" progId="Equation.3">
              <p:embed/>
            </p:oleObj>
          </a:graphicData>
        </a:graphic>
      </p:graphicFrame>
      <p:graphicFrame>
        <p:nvGraphicFramePr>
          <p:cNvPr id="21541" name="Object 37"/>
          <p:cNvGraphicFramePr>
            <a:graphicFrameLocks noChangeAspect="1"/>
          </p:cNvGraphicFramePr>
          <p:nvPr/>
        </p:nvGraphicFramePr>
        <p:xfrm>
          <a:off x="3022600" y="4835525"/>
          <a:ext cx="3098800" cy="1185863"/>
        </p:xfrm>
        <a:graphic>
          <a:graphicData uri="http://schemas.openxmlformats.org/presentationml/2006/ole">
            <p:oleObj spid="_x0000_s21541" name="Формула" r:id="rId7" imgW="1028520" imgH="39348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Рисовая бумага">
  <a:themeElements>
    <a:clrScheme name="Рисовая бумага 3">
      <a:dk1>
        <a:srgbClr val="000000"/>
      </a:dk1>
      <a:lt1>
        <a:srgbClr val="F8F8F8"/>
      </a:lt1>
      <a:dk2>
        <a:srgbClr val="333333"/>
      </a:dk2>
      <a:lt2>
        <a:srgbClr val="5F5F5F"/>
      </a:lt2>
      <a:accent1>
        <a:srgbClr val="DDDDDD"/>
      </a:accent1>
      <a:accent2>
        <a:srgbClr val="808080"/>
      </a:accent2>
      <a:accent3>
        <a:srgbClr val="FBFBFB"/>
      </a:accent3>
      <a:accent4>
        <a:srgbClr val="000000"/>
      </a:accent4>
      <a:accent5>
        <a:srgbClr val="EBEBEB"/>
      </a:accent5>
      <a:accent6>
        <a:srgbClr val="737373"/>
      </a:accent6>
      <a:hlink>
        <a:srgbClr val="5F5F5F"/>
      </a:hlink>
      <a:folHlink>
        <a:srgbClr val="969696"/>
      </a:folHlink>
    </a:clrScheme>
    <a:fontScheme name="Рисовая бумага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Рисовая бумага 1">
        <a:dk1>
          <a:srgbClr val="9D9475"/>
        </a:dk1>
        <a:lt1>
          <a:srgbClr val="333333"/>
        </a:lt1>
        <a:dk2>
          <a:srgbClr val="333300"/>
        </a:dk2>
        <a:lt2>
          <a:srgbClr val="333333"/>
        </a:lt2>
        <a:accent1>
          <a:srgbClr val="B3C39F"/>
        </a:accent1>
        <a:accent2>
          <a:srgbClr val="DCD9CE"/>
        </a:accent2>
        <a:accent3>
          <a:srgbClr val="ADADAA"/>
        </a:accent3>
        <a:accent4>
          <a:srgbClr val="2A2A2A"/>
        </a:accent4>
        <a:accent5>
          <a:srgbClr val="D6DECD"/>
        </a:accent5>
        <a:accent6>
          <a:srgbClr val="C7C4BA"/>
        </a:accent6>
        <a:hlink>
          <a:srgbClr val="CC9900"/>
        </a:hlink>
        <a:folHlink>
          <a:srgbClr val="ADA68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исовая бумага 2">
        <a:dk1>
          <a:srgbClr val="00264C"/>
        </a:dk1>
        <a:lt1>
          <a:srgbClr val="FFFFE9"/>
        </a:lt1>
        <a:dk2>
          <a:srgbClr val="333333"/>
        </a:dk2>
        <a:lt2>
          <a:srgbClr val="333333"/>
        </a:lt2>
        <a:accent1>
          <a:srgbClr val="78C0B2"/>
        </a:accent1>
        <a:accent2>
          <a:srgbClr val="262D4C"/>
        </a:accent2>
        <a:accent3>
          <a:srgbClr val="FFFFF2"/>
        </a:accent3>
        <a:accent4>
          <a:srgbClr val="001F40"/>
        </a:accent4>
        <a:accent5>
          <a:srgbClr val="BEDCD5"/>
        </a:accent5>
        <a:accent6>
          <a:srgbClr val="212844"/>
        </a:accent6>
        <a:hlink>
          <a:srgbClr val="598BBD"/>
        </a:hlink>
        <a:folHlink>
          <a:srgbClr val="4D4D4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Рисовая бумага 3">
        <a:dk1>
          <a:srgbClr val="000000"/>
        </a:dk1>
        <a:lt1>
          <a:srgbClr val="F8F8F8"/>
        </a:lt1>
        <a:dk2>
          <a:srgbClr val="333333"/>
        </a:dk2>
        <a:lt2>
          <a:srgbClr val="5F5F5F"/>
        </a:lt2>
        <a:accent1>
          <a:srgbClr val="DDDDDD"/>
        </a:accent1>
        <a:accent2>
          <a:srgbClr val="808080"/>
        </a:accent2>
        <a:accent3>
          <a:srgbClr val="FBFBFB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5F5F5F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Рисовая бумага 4">
        <a:dk1>
          <a:srgbClr val="00264C"/>
        </a:dk1>
        <a:lt1>
          <a:srgbClr val="FFFFFF"/>
        </a:lt1>
        <a:dk2>
          <a:srgbClr val="333333"/>
        </a:dk2>
        <a:lt2>
          <a:srgbClr val="2E697E"/>
        </a:lt2>
        <a:accent1>
          <a:srgbClr val="BAC8AA"/>
        </a:accent1>
        <a:accent2>
          <a:srgbClr val="6E9883"/>
        </a:accent2>
        <a:accent3>
          <a:srgbClr val="FFFFFF"/>
        </a:accent3>
        <a:accent4>
          <a:srgbClr val="001F40"/>
        </a:accent4>
        <a:accent5>
          <a:srgbClr val="D9E0D2"/>
        </a:accent5>
        <a:accent6>
          <a:srgbClr val="638976"/>
        </a:accent6>
        <a:hlink>
          <a:srgbClr val="CC9900"/>
        </a:hlink>
        <a:folHlink>
          <a:srgbClr val="7DAEC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Рисовая бумага 5">
        <a:dk1>
          <a:srgbClr val="20374E"/>
        </a:dk1>
        <a:lt1>
          <a:srgbClr val="DCE4D2"/>
        </a:lt1>
        <a:dk2>
          <a:srgbClr val="333333"/>
        </a:dk2>
        <a:lt2>
          <a:srgbClr val="524C46"/>
        </a:lt2>
        <a:accent1>
          <a:srgbClr val="C9C491"/>
        </a:accent1>
        <a:accent2>
          <a:srgbClr val="8A776A"/>
        </a:accent2>
        <a:accent3>
          <a:srgbClr val="EBEFE5"/>
        </a:accent3>
        <a:accent4>
          <a:srgbClr val="1A2D41"/>
        </a:accent4>
        <a:accent5>
          <a:srgbClr val="E1DEC7"/>
        </a:accent5>
        <a:accent6>
          <a:srgbClr val="7D6B5F"/>
        </a:accent6>
        <a:hlink>
          <a:srgbClr val="67895F"/>
        </a:hlink>
        <a:folHlink>
          <a:srgbClr val="4D4D4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3377</TotalTime>
  <Words>257</Words>
  <Application>Microsoft Office PowerPoint</Application>
  <PresentationFormat>Экран (4:3)</PresentationFormat>
  <Paragraphs>92</Paragraphs>
  <Slides>16</Slides>
  <Notes>5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4</vt:i4>
      </vt:variant>
      <vt:variant>
        <vt:lpstr>Шаблон оформления</vt:lpstr>
      </vt:variant>
      <vt:variant>
        <vt:i4>2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3" baseType="lpstr">
      <vt:lpstr>Arial</vt:lpstr>
      <vt:lpstr>Times New Roman</vt:lpstr>
      <vt:lpstr>Wingdings</vt:lpstr>
      <vt:lpstr>Calibri</vt:lpstr>
      <vt:lpstr>Рисовая бумага</vt:lpstr>
      <vt:lpstr>Рисовая бумага</vt:lpstr>
      <vt:lpstr>Формула</vt:lpstr>
      <vt:lpstr>Формулы Виета  и устное решение  квадратных уравнений</vt:lpstr>
      <vt:lpstr>Теорема Виета      </vt:lpstr>
      <vt:lpstr>Найти корни уравнений</vt:lpstr>
      <vt:lpstr> </vt:lpstr>
      <vt:lpstr>a + b + c = 0  </vt:lpstr>
      <vt:lpstr> a + b + c = 0 </vt:lpstr>
      <vt:lpstr>        </vt:lpstr>
      <vt:lpstr>а + (-b) + c = 0</vt:lpstr>
      <vt:lpstr> a + (-b) + c = 0 </vt:lpstr>
      <vt:lpstr>Найти корни уравнений</vt:lpstr>
      <vt:lpstr>Решение уравнений</vt:lpstr>
      <vt:lpstr>Решаем сами</vt:lpstr>
      <vt:lpstr>Решаем сами </vt:lpstr>
      <vt:lpstr> Домашнее задание</vt:lpstr>
      <vt:lpstr>Список ресурсов:</vt:lpstr>
      <vt:lpstr>Список ресурсов:</vt:lpstr>
    </vt:vector>
  </TitlesOfParts>
  <Company>LusiPlus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Теорема Виета</dc:title>
  <dc:creator>Lussia</dc:creator>
  <cp:lastModifiedBy>Мама</cp:lastModifiedBy>
  <cp:revision>210</cp:revision>
  <cp:lastPrinted>1601-01-01T00:00:00Z</cp:lastPrinted>
  <dcterms:created xsi:type="dcterms:W3CDTF">2008-08-01T19:43:29Z</dcterms:created>
  <dcterms:modified xsi:type="dcterms:W3CDTF">2014-07-24T12:09:21Z</dcterms:modified>
</cp:coreProperties>
</file>