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7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220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ctrTitle"/>
          </p:nvPr>
        </p:nvSpPr>
        <p:spPr>
          <a:xfrm>
            <a:off x="685800" y="2130423"/>
            <a:ext cx="7772400" cy="147002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3"/>
          </a:xfrm>
        </p:spPr>
        <p:txBody>
          <a:bodyPr anchorCtr="1"/>
          <a:lstStyle>
            <a:lvl1pPr marL="0" indent="0" algn="ctr">
              <a:buNone/>
              <a:defRPr>
                <a:solidFill>
                  <a:srgbClr val="898989"/>
                </a:solidFill>
              </a:defRPr>
            </a:lvl1pPr>
          </a:lstStyle>
          <a:p>
            <a:pPr lvl="0"/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FD2C5E-9390-4E65-B005-ADDF83892400}" type="datetime1">
              <a:rPr/>
              <a:pPr>
                <a:defRPr/>
              </a:pPr>
              <a:t>19.01.2012</a:t>
            </a:fld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EF1C9-BC25-4D8F-955C-ADF223CBE12F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FB49DB-ECC5-47E2-96BE-BD1F795057C8}" type="datetime1">
              <a:rPr/>
              <a:pPr>
                <a:defRPr/>
              </a:pPr>
              <a:t>19.01.2012</a:t>
            </a:fld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07AB95-3909-4FCD-B6C3-62C19D3A4E5D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 txBox="1"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9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 txBox="1">
            <a:spLocks noGrp="1"/>
          </p:cNvSpPr>
          <p:nvPr>
            <p:ph type="body" orient="vert" idx="1"/>
          </p:nvPr>
        </p:nvSpPr>
        <p:spPr>
          <a:xfrm>
            <a:off x="457200" y="274640"/>
            <a:ext cx="6019796" cy="5851529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E3EE9A-4540-4ED0-BAD5-4C80674E9310}" type="datetime1">
              <a:rPr/>
              <a:pPr>
                <a:defRPr/>
              </a:pPr>
              <a:t>19.01.2012</a:t>
            </a:fld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DE2FB2-A29A-43DA-904A-E7BB7828E906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ADDFFB-58D2-4310-8893-275540510749}" type="datetime1">
              <a:rPr/>
              <a:pPr>
                <a:defRPr/>
              </a:pPr>
              <a:t>19.01.2012</a:t>
            </a:fld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149AEA-9F3B-4F99-B222-18FAC120C960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722311" y="4406895"/>
            <a:ext cx="7772400" cy="1362071"/>
          </a:xfrm>
        </p:spPr>
        <p:txBody>
          <a:bodyPr anchor="t" anchorCtr="0"/>
          <a:lstStyle>
            <a:lvl1pPr algn="l">
              <a:defRPr sz="4000" b="1" cap="all"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722311" y="2906713"/>
            <a:ext cx="7772400" cy="1500182"/>
          </a:xfrm>
        </p:spPr>
        <p:txBody>
          <a:bodyPr anchor="b"/>
          <a:lstStyle>
            <a:lvl1pPr marL="0" indent="0">
              <a:spcBef>
                <a:spcPts val="500"/>
              </a:spcBef>
              <a:buNone/>
              <a:defRPr sz="2000">
                <a:solidFill>
                  <a:srgbClr val="898989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BECE67-E6F6-4479-9051-D3CC07C28A00}" type="datetime1">
              <a:rPr/>
              <a:pPr>
                <a:defRPr/>
              </a:pPr>
              <a:t>19.01.2012</a:t>
            </a:fld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B8129F-F303-4274-BE3B-5A7F1EFA24F4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4038603" cy="4525959"/>
          </a:xfrm>
        </p:spPr>
        <p:txBody>
          <a:bodyPr/>
          <a:lstStyle>
            <a:lvl1pPr>
              <a:spcBef>
                <a:spcPts val="700"/>
              </a:spcBef>
              <a:defRPr sz="2800"/>
            </a:lvl1pPr>
            <a:lvl2pPr>
              <a:spcBef>
                <a:spcPts val="600"/>
              </a:spcBef>
              <a:defRPr sz="2400"/>
            </a:lvl2pPr>
            <a:lvl3pPr>
              <a:spcBef>
                <a:spcPts val="500"/>
              </a:spcBef>
              <a:defRPr sz="2000"/>
            </a:lvl3pPr>
            <a:lvl4pPr>
              <a:spcBef>
                <a:spcPts val="400"/>
              </a:spcBef>
              <a:defRPr sz="1800"/>
            </a:lvl4pPr>
            <a:lvl5pPr>
              <a:spcBef>
                <a:spcPts val="400"/>
              </a:spcBef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 txBox="1">
            <a:spLocks noGrp="1"/>
          </p:cNvSpPr>
          <p:nvPr>
            <p:ph idx="2"/>
          </p:nvPr>
        </p:nvSpPr>
        <p:spPr>
          <a:xfrm>
            <a:off x="4648196" y="1600200"/>
            <a:ext cx="4038603" cy="4525959"/>
          </a:xfrm>
        </p:spPr>
        <p:txBody>
          <a:bodyPr/>
          <a:lstStyle>
            <a:lvl1pPr>
              <a:spcBef>
                <a:spcPts val="700"/>
              </a:spcBef>
              <a:defRPr sz="2800"/>
            </a:lvl1pPr>
            <a:lvl2pPr>
              <a:spcBef>
                <a:spcPts val="600"/>
              </a:spcBef>
              <a:defRPr sz="2400"/>
            </a:lvl2pPr>
            <a:lvl3pPr>
              <a:spcBef>
                <a:spcPts val="500"/>
              </a:spcBef>
              <a:defRPr sz="2000"/>
            </a:lvl3pPr>
            <a:lvl4pPr>
              <a:spcBef>
                <a:spcPts val="400"/>
              </a:spcBef>
              <a:defRPr sz="1800"/>
            </a:lvl4pPr>
            <a:lvl5pPr>
              <a:spcBef>
                <a:spcPts val="400"/>
              </a:spcBef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7DB9D7-07AE-475D-8431-A8E069392659}" type="datetime1">
              <a:rPr/>
              <a:pPr>
                <a:defRPr/>
              </a:pPr>
              <a:t>19.01.2012</a:t>
            </a:fld>
            <a:endParaRPr/>
          </a:p>
        </p:txBody>
      </p:sp>
      <p:sp>
        <p:nvSpPr>
          <p:cNvPr id="6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38F711-F845-42D1-A1F2-18D1EDBDC8EC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4" cy="639759"/>
          </a:xfrm>
        </p:spPr>
        <p:txBody>
          <a:bodyPr anchor="b"/>
          <a:lstStyle>
            <a:lvl1pPr marL="0" indent="0">
              <a:spcBef>
                <a:spcPts val="600"/>
              </a:spcBef>
              <a:buNone/>
              <a:defRPr sz="2400" b="1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 txBox="1">
            <a:spLocks noGrp="1"/>
          </p:cNvSpPr>
          <p:nvPr>
            <p:ph idx="2"/>
          </p:nvPr>
        </p:nvSpPr>
        <p:spPr>
          <a:xfrm>
            <a:off x="457200" y="2174872"/>
            <a:ext cx="4040184" cy="3951286"/>
          </a:xfrm>
        </p:spPr>
        <p:txBody>
          <a:bodyPr/>
          <a:lstStyle>
            <a:lvl1pPr>
              <a:spcBef>
                <a:spcPts val="600"/>
              </a:spcBef>
              <a:defRPr sz="2400"/>
            </a:lvl1pPr>
            <a:lvl2pPr>
              <a:spcBef>
                <a:spcPts val="500"/>
              </a:spcBef>
              <a:defRPr sz="2000"/>
            </a:lvl2pPr>
            <a:lvl3pPr>
              <a:spcBef>
                <a:spcPts val="400"/>
              </a:spcBef>
              <a:defRPr sz="1800"/>
            </a:lvl3pPr>
            <a:lvl4pPr>
              <a:spcBef>
                <a:spcPts val="400"/>
              </a:spcBef>
              <a:defRPr sz="1600"/>
            </a:lvl4pPr>
            <a:lvl5pPr>
              <a:spcBef>
                <a:spcPts val="400"/>
              </a:spcBef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 txBox="1">
            <a:spLocks noGrp="1"/>
          </p:cNvSpPr>
          <p:nvPr>
            <p:ph type="body" idx="3"/>
          </p:nvPr>
        </p:nvSpPr>
        <p:spPr>
          <a:xfrm>
            <a:off x="4645023" y="1535113"/>
            <a:ext cx="4041776" cy="639759"/>
          </a:xfrm>
        </p:spPr>
        <p:txBody>
          <a:bodyPr anchor="b"/>
          <a:lstStyle>
            <a:lvl1pPr marL="0" indent="0">
              <a:spcBef>
                <a:spcPts val="600"/>
              </a:spcBef>
              <a:buNone/>
              <a:defRPr sz="2400" b="1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 txBox="1">
            <a:spLocks noGrp="1"/>
          </p:cNvSpPr>
          <p:nvPr>
            <p:ph idx="4"/>
          </p:nvPr>
        </p:nvSpPr>
        <p:spPr>
          <a:xfrm>
            <a:off x="4645023" y="2174872"/>
            <a:ext cx="4041776" cy="3951286"/>
          </a:xfrm>
        </p:spPr>
        <p:txBody>
          <a:bodyPr/>
          <a:lstStyle>
            <a:lvl1pPr>
              <a:spcBef>
                <a:spcPts val="600"/>
              </a:spcBef>
              <a:defRPr sz="2400"/>
            </a:lvl1pPr>
            <a:lvl2pPr>
              <a:spcBef>
                <a:spcPts val="500"/>
              </a:spcBef>
              <a:defRPr sz="2000"/>
            </a:lvl2pPr>
            <a:lvl3pPr>
              <a:spcBef>
                <a:spcPts val="400"/>
              </a:spcBef>
              <a:defRPr sz="1800"/>
            </a:lvl3pPr>
            <a:lvl4pPr>
              <a:spcBef>
                <a:spcPts val="400"/>
              </a:spcBef>
              <a:defRPr sz="1600"/>
            </a:lvl4pPr>
            <a:lvl5pPr>
              <a:spcBef>
                <a:spcPts val="400"/>
              </a:spcBef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E2A362-2D32-4EDB-B748-3F592A84C3B2}" type="datetime1">
              <a:rPr/>
              <a:pPr>
                <a:defRPr/>
              </a:pPr>
              <a:t>19.01.2012</a:t>
            </a:fld>
            <a:endParaRPr/>
          </a:p>
        </p:txBody>
      </p:sp>
      <p:sp>
        <p:nvSpPr>
          <p:cNvPr id="8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9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0F31D2-AEA0-465D-BE95-162710902EA4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CD26B6-2C44-4095-8C86-12AE6AEF9819}" type="datetime1">
              <a:rPr/>
              <a:pPr>
                <a:defRPr/>
              </a:pPr>
              <a:t>19.01.2012</a:t>
            </a:fld>
            <a:endParaRPr/>
          </a:p>
        </p:txBody>
      </p:sp>
      <p:sp>
        <p:nvSpPr>
          <p:cNvPr id="4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165200-1664-494B-8929-E3383BC42583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94EF2D-0B1D-4081-A1F1-8C1AC7D94581}" type="datetime1">
              <a:rPr/>
              <a:pPr>
                <a:defRPr/>
              </a:pPr>
              <a:t>19.01.2012</a:t>
            </a:fld>
            <a:endParaRPr/>
          </a:p>
        </p:txBody>
      </p:sp>
      <p:sp>
        <p:nvSpPr>
          <p:cNvPr id="3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3BDCC-592D-4DA7-8364-DA9254FB04B9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3048"/>
            <a:ext cx="3008311" cy="1162046"/>
          </a:xfrm>
        </p:spPr>
        <p:txBody>
          <a:bodyPr anchor="b" anchorCtr="0"/>
          <a:lstStyle>
            <a:lvl1pPr algn="l">
              <a:defRPr sz="2000" b="1"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 txBox="1">
            <a:spLocks noGrp="1"/>
          </p:cNvSpPr>
          <p:nvPr>
            <p:ph idx="1"/>
          </p:nvPr>
        </p:nvSpPr>
        <p:spPr>
          <a:xfrm>
            <a:off x="3575047" y="273048"/>
            <a:ext cx="5111752" cy="585311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 txBox="1">
            <a:spLocks noGrp="1"/>
          </p:cNvSpPr>
          <p:nvPr>
            <p:ph type="body" idx="2"/>
          </p:nvPr>
        </p:nvSpPr>
        <p:spPr>
          <a:xfrm>
            <a:off x="457200" y="1435095"/>
            <a:ext cx="3008311" cy="4691064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53D1E0-1426-41C7-BC3F-AD1B55227237}" type="datetime1">
              <a:rPr/>
              <a:pPr>
                <a:defRPr/>
              </a:pPr>
              <a:t>19.01.2012</a:t>
            </a:fld>
            <a:endParaRPr/>
          </a:p>
        </p:txBody>
      </p:sp>
      <p:sp>
        <p:nvSpPr>
          <p:cNvPr id="6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8CA997-7C3B-44DC-BEC9-BF4F62EAD898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5"/>
          </a:xfrm>
        </p:spPr>
        <p:txBody>
          <a:bodyPr anchor="b" anchorCtr="0"/>
          <a:lstStyle>
            <a:lvl1pPr algn="l">
              <a:defRPr sz="2000" b="1"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 txBox="1">
            <a:spLocks noGrp="1"/>
          </p:cNvSpPr>
          <p:nvPr>
            <p:ph type="pic" idx="1"/>
          </p:nvPr>
        </p:nvSpPr>
        <p:spPr>
          <a:xfrm>
            <a:off x="1792288" y="612776"/>
            <a:ext cx="5486400" cy="41148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ru-RU" noProof="0"/>
          </a:p>
        </p:txBody>
      </p:sp>
      <p:sp>
        <p:nvSpPr>
          <p:cNvPr id="4" name="Текст 3"/>
          <p:cNvSpPr txBox="1">
            <a:spLocks noGrp="1"/>
          </p:cNvSpPr>
          <p:nvPr>
            <p:ph type="body" idx="2"/>
          </p:nvPr>
        </p:nvSpPr>
        <p:spPr>
          <a:xfrm>
            <a:off x="1792288" y="5367335"/>
            <a:ext cx="5486400" cy="804864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8E0092-4F04-40BB-A3C1-24CA83105E30}" type="datetime1">
              <a:rPr/>
              <a:pPr>
                <a:defRPr/>
              </a:pPr>
              <a:t>19.01.2012</a:t>
            </a:fld>
            <a:endParaRPr/>
          </a:p>
        </p:txBody>
      </p:sp>
      <p:sp>
        <p:nvSpPr>
          <p:cNvPr id="6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2033B2-4459-425F-8F11-404E60156A42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C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 txBox="1"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 txBox="1"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>
              <a:defRPr/>
            </a:pPr>
            <a:fld id="{51FC509D-C405-424F-A571-35497B30A69A}" type="datetime1">
              <a:rPr/>
              <a:pPr>
                <a:defRPr/>
              </a:pPr>
              <a:t>19.01.2012</a:t>
            </a:fld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>
              <a:defRPr/>
            </a:pPr>
            <a:fld id="{B7547541-5400-4675-9A32-4BC35D97827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eaLnBrk="0" fontAlgn="base">
        <a:spcBef>
          <a:spcPct val="0"/>
        </a:spcBef>
        <a:spcAft>
          <a:spcPct val="0"/>
        </a:spcAft>
        <a:defRPr lang="ru-RU" sz="4400" kern="1200">
          <a:solidFill>
            <a:srgbClr val="000000"/>
          </a:solidFill>
          <a:latin typeface="Calibri"/>
        </a:defRPr>
      </a:lvl1pPr>
      <a:lvl2pPr algn="ctr" rtl="0" eaLnBrk="0" fontAlgn="base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" pitchFamily="34" charset="0"/>
        </a:defRPr>
      </a:lvl2pPr>
      <a:lvl3pPr algn="ctr" rtl="0" eaLnBrk="0" fontAlgn="base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" pitchFamily="34" charset="0"/>
        </a:defRPr>
      </a:lvl3pPr>
      <a:lvl4pPr algn="ctr" rtl="0" eaLnBrk="0" fontAlgn="base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" pitchFamily="34" charset="0"/>
        </a:defRPr>
      </a:lvl4pPr>
      <a:lvl5pPr algn="ctr" rtl="0" eaLnBrk="0" fontAlgn="base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" pitchFamily="34" charset="0"/>
        </a:defRPr>
      </a:lvl5pPr>
      <a:lvl6pPr marL="457200" algn="ctr" rtl="0" eaLnBrk="0" fontAlgn="base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" pitchFamily="34" charset="0"/>
        </a:defRPr>
      </a:lvl6pPr>
      <a:lvl7pPr marL="914400" algn="ctr" rtl="0" eaLnBrk="0" fontAlgn="base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" pitchFamily="34" charset="0"/>
        </a:defRPr>
      </a:lvl7pPr>
      <a:lvl8pPr marL="1371600" algn="ctr" rtl="0" eaLnBrk="0" fontAlgn="base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" pitchFamily="34" charset="0"/>
        </a:defRPr>
      </a:lvl8pPr>
      <a:lvl9pPr marL="1828800" algn="ctr" rtl="0" eaLnBrk="0" fontAlgn="base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" pitchFamily="34" charset="0"/>
        </a:defRPr>
      </a:lvl9pPr>
    </p:titleStyle>
    <p:bodyStyle>
      <a:lvl1pPr marL="342900" indent="-342900" algn="l" rtl="0" eaLnBrk="0" fontAlgn="base">
        <a:spcBef>
          <a:spcPts val="800"/>
        </a:spcBef>
        <a:spcAft>
          <a:spcPct val="0"/>
        </a:spcAft>
        <a:buSzPct val="100000"/>
        <a:buFont typeface="Arial" charset="0"/>
        <a:buChar char="•"/>
        <a:defRPr lang="ru-RU" sz="3200" kern="1200">
          <a:solidFill>
            <a:srgbClr val="000000"/>
          </a:solidFill>
          <a:latin typeface="Calibri"/>
        </a:defRPr>
      </a:lvl1pPr>
      <a:lvl2pPr marL="742950" lvl="1" indent="-285750" algn="l" rtl="0" eaLnBrk="0" fontAlgn="base">
        <a:spcBef>
          <a:spcPts val="700"/>
        </a:spcBef>
        <a:spcAft>
          <a:spcPct val="0"/>
        </a:spcAft>
        <a:buSzPct val="100000"/>
        <a:buFont typeface="Arial" charset="0"/>
        <a:buChar char="–"/>
        <a:defRPr lang="ru-RU" sz="2800" kern="1200">
          <a:solidFill>
            <a:srgbClr val="000000"/>
          </a:solidFill>
          <a:latin typeface="Calibri"/>
        </a:defRPr>
      </a:lvl2pPr>
      <a:lvl3pPr marL="1143000" lvl="2" indent="-228600" algn="l" rtl="0" eaLnBrk="0" fontAlgn="base">
        <a:spcBef>
          <a:spcPts val="600"/>
        </a:spcBef>
        <a:spcAft>
          <a:spcPct val="0"/>
        </a:spcAft>
        <a:buSzPct val="100000"/>
        <a:buFont typeface="Arial" charset="0"/>
        <a:buChar char="•"/>
        <a:defRPr lang="ru-RU" sz="2400" kern="1200">
          <a:solidFill>
            <a:srgbClr val="000000"/>
          </a:solidFill>
          <a:latin typeface="Calibri"/>
        </a:defRPr>
      </a:lvl3pPr>
      <a:lvl4pPr marL="1600200" lvl="3" indent="-228600" algn="l" rtl="0" eaLnBrk="0" fontAlgn="base">
        <a:spcBef>
          <a:spcPts val="500"/>
        </a:spcBef>
        <a:spcAft>
          <a:spcPct val="0"/>
        </a:spcAft>
        <a:buSzPct val="100000"/>
        <a:buFont typeface="Arial" charset="0"/>
        <a:buChar char="–"/>
        <a:defRPr lang="ru-RU" sz="2000" kern="1200">
          <a:solidFill>
            <a:srgbClr val="000000"/>
          </a:solidFill>
          <a:latin typeface="Calibri"/>
        </a:defRPr>
      </a:lvl4pPr>
      <a:lvl5pPr marL="2057400" lvl="4" indent="-228600" algn="l" rtl="0" eaLnBrk="0" fontAlgn="base">
        <a:spcBef>
          <a:spcPts val="500"/>
        </a:spcBef>
        <a:spcAft>
          <a:spcPct val="0"/>
        </a:spcAft>
        <a:buSzPct val="100000"/>
        <a:buFont typeface="Arial" charset="0"/>
        <a:buChar char="»"/>
        <a:defRPr lang="ru-RU" sz="2000" kern="1200">
          <a:solidFill>
            <a:srgbClr val="000000"/>
          </a:solidFill>
          <a:latin typeface="Calibri"/>
        </a:defRPr>
      </a:lvl5pPr>
      <a:lvl6pPr marL="2514600" indent="-228600" algn="l" rtl="0" eaLnBrk="0" fontAlgn="base">
        <a:spcBef>
          <a:spcPts val="500"/>
        </a:spcBef>
        <a:spcAft>
          <a:spcPct val="0"/>
        </a:spcAft>
        <a:buSzPct val="100000"/>
        <a:buFont typeface="Arial" charset="0"/>
        <a:buChar char="»"/>
        <a:defRPr lang="ru-RU" sz="2000" kern="1200">
          <a:solidFill>
            <a:srgbClr val="000000"/>
          </a:solidFill>
          <a:latin typeface="Calibri"/>
        </a:defRPr>
      </a:lvl6pPr>
      <a:lvl7pPr marL="2971800" indent="-228600" algn="l" rtl="0" eaLnBrk="0" fontAlgn="base">
        <a:spcBef>
          <a:spcPts val="500"/>
        </a:spcBef>
        <a:spcAft>
          <a:spcPct val="0"/>
        </a:spcAft>
        <a:buSzPct val="100000"/>
        <a:buFont typeface="Arial" charset="0"/>
        <a:buChar char="»"/>
        <a:defRPr lang="ru-RU" sz="2000" kern="1200">
          <a:solidFill>
            <a:srgbClr val="000000"/>
          </a:solidFill>
          <a:latin typeface="Calibri"/>
        </a:defRPr>
      </a:lvl7pPr>
      <a:lvl8pPr marL="3429000" indent="-228600" algn="l" rtl="0" eaLnBrk="0" fontAlgn="base">
        <a:spcBef>
          <a:spcPts val="500"/>
        </a:spcBef>
        <a:spcAft>
          <a:spcPct val="0"/>
        </a:spcAft>
        <a:buSzPct val="100000"/>
        <a:buFont typeface="Arial" charset="0"/>
        <a:buChar char="»"/>
        <a:defRPr lang="ru-RU" sz="2000" kern="1200">
          <a:solidFill>
            <a:srgbClr val="000000"/>
          </a:solidFill>
          <a:latin typeface="Calibri"/>
        </a:defRPr>
      </a:lvl8pPr>
      <a:lvl9pPr marL="3886200" indent="-228600" algn="l" rtl="0" eaLnBrk="0" fontAlgn="base">
        <a:spcBef>
          <a:spcPts val="500"/>
        </a:spcBef>
        <a:spcAft>
          <a:spcPct val="0"/>
        </a:spcAft>
        <a:buSzPct val="100000"/>
        <a:buFont typeface="Arial" charset="0"/>
        <a:buChar char="»"/>
        <a:defRPr lang="ru-RU" sz="2000" kern="1200">
          <a:solidFill>
            <a:srgbClr val="000000"/>
          </a:solidFill>
          <a:latin typeface="Calibri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1.jpeg"/><Relationship Id="rId7" Type="http://schemas.openxmlformats.org/officeDocument/2006/relationships/image" Target="../media/image24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19.jpeg"/><Relationship Id="rId9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ctrTitle"/>
          </p:nvPr>
        </p:nvSpPr>
        <p:spPr>
          <a:xfrm>
            <a:off x="685800" y="332658"/>
            <a:ext cx="7772400" cy="1872206"/>
          </a:xfrm>
        </p:spPr>
        <p:txBody>
          <a:bodyPr>
            <a:prstTxWarp prst="textStop">
              <a:avLst/>
            </a:prstTxWarp>
          </a:bodyPr>
          <a:lstStyle/>
          <a:p>
            <a:pPr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3600" dirty="0"/>
              <a:t>Тема: </a:t>
            </a:r>
            <a:r>
              <a:rPr sz="3600" dirty="0">
                <a:solidFill>
                  <a:srgbClr val="002060"/>
                </a:solidFill>
              </a:rPr>
              <a:t>Внутренняя политика </a:t>
            </a:r>
            <a:r>
              <a:rPr sz="3600" dirty="0">
                <a:solidFill>
                  <a:srgbClr val="FF0000"/>
                </a:solidFill>
              </a:rPr>
              <a:t>СССР</a:t>
            </a:r>
            <a:r>
              <a:rPr sz="3600" dirty="0">
                <a:solidFill>
                  <a:srgbClr val="002060"/>
                </a:solidFill>
              </a:rPr>
              <a:t> в 1964 – начале 80-х годов.</a:t>
            </a:r>
          </a:p>
        </p:txBody>
      </p:sp>
      <p:sp>
        <p:nvSpPr>
          <p:cNvPr id="13314" name="Подзаголовок 2"/>
          <p:cNvSpPr txBox="1">
            <a:spLocks noGrp="1"/>
          </p:cNvSpPr>
          <p:nvPr>
            <p:ph type="subTitle" idx="1"/>
          </p:nvPr>
        </p:nvSpPr>
        <p:spPr>
          <a:xfrm>
            <a:off x="179388" y="2349500"/>
            <a:ext cx="8713787" cy="4248150"/>
          </a:xfrm>
        </p:spPr>
        <p:txBody>
          <a:bodyPr/>
          <a:lstStyle/>
          <a:p>
            <a:pPr eaLnBrk="1">
              <a:spcBef>
                <a:spcPts val="600"/>
              </a:spcBef>
            </a:pPr>
            <a:r>
              <a:rPr sz="2400" dirty="0" smtClean="0">
                <a:latin typeface="Calibri" pitchFamily="34" charset="0"/>
              </a:rPr>
              <a:t>                                          </a:t>
            </a:r>
            <a:r>
              <a:rPr sz="2400" i="1" dirty="0" err="1" smtClean="0">
                <a:solidFill>
                  <a:srgbClr val="000000"/>
                </a:solidFill>
                <a:latin typeface="Calibri" pitchFamily="34" charset="0"/>
              </a:rPr>
              <a:t>Учитель</a:t>
            </a:r>
            <a:r>
              <a:rPr sz="2400" i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sz="2400" i="1" dirty="0" err="1" smtClean="0">
                <a:solidFill>
                  <a:srgbClr val="000000"/>
                </a:solidFill>
                <a:latin typeface="Calibri" pitchFamily="34" charset="0"/>
              </a:rPr>
              <a:t>истории</a:t>
            </a:r>
            <a:r>
              <a:rPr sz="2400" i="1" dirty="0" smtClean="0">
                <a:solidFill>
                  <a:srgbClr val="000000"/>
                </a:solidFill>
                <a:latin typeface="Calibri" pitchFamily="34" charset="0"/>
              </a:rPr>
              <a:t> МБОУ </a:t>
            </a:r>
            <a:r>
              <a:rPr sz="2400" i="1" dirty="0" err="1" smtClean="0">
                <a:solidFill>
                  <a:srgbClr val="000000"/>
                </a:solidFill>
                <a:latin typeface="Calibri" pitchFamily="34" charset="0"/>
              </a:rPr>
              <a:t>Ульяновская</a:t>
            </a:r>
            <a:r>
              <a:rPr sz="2400" i="1" dirty="0" smtClean="0">
                <a:solidFill>
                  <a:srgbClr val="000000"/>
                </a:solidFill>
                <a:latin typeface="Calibri" pitchFamily="34" charset="0"/>
              </a:rPr>
              <a:t> СОШ</a:t>
            </a:r>
          </a:p>
          <a:p>
            <a:pPr eaLnBrk="1">
              <a:spcBef>
                <a:spcPts val="600"/>
              </a:spcBef>
            </a:pPr>
            <a:r>
              <a:rPr sz="2400" i="1" dirty="0" smtClean="0">
                <a:solidFill>
                  <a:srgbClr val="000000"/>
                </a:solidFill>
                <a:latin typeface="Calibri" pitchFamily="34" charset="0"/>
              </a:rPr>
              <a:t>                   </a:t>
            </a:r>
            <a:r>
              <a:rPr sz="2400" i="1" dirty="0" err="1" smtClean="0">
                <a:solidFill>
                  <a:srgbClr val="000000"/>
                </a:solidFill>
                <a:latin typeface="Calibri" pitchFamily="34" charset="0"/>
              </a:rPr>
              <a:t>Бычков</a:t>
            </a:r>
            <a:r>
              <a:rPr sz="2400" i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sz="2400" i="1" dirty="0" err="1" smtClean="0">
                <a:solidFill>
                  <a:srgbClr val="000000"/>
                </a:solidFill>
                <a:latin typeface="Calibri" pitchFamily="34" charset="0"/>
              </a:rPr>
              <a:t>Николай</a:t>
            </a:r>
            <a:r>
              <a:rPr sz="2400" i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sz="2400" i="1" dirty="0" err="1" smtClean="0">
                <a:solidFill>
                  <a:srgbClr val="000000"/>
                </a:solidFill>
                <a:latin typeface="Calibri" pitchFamily="34" charset="0"/>
              </a:rPr>
              <a:t>Евгеньевич</a:t>
            </a:r>
            <a:endParaRPr sz="2400" i="1" dirty="0" smtClean="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13315" name="Рисунок 3" descr="rt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2420938"/>
            <a:ext cx="2519363" cy="259238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7" name="Рисунок 6" descr="Рисунок1fj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2800" y="3356992"/>
            <a:ext cx="2438400" cy="3240360"/>
          </a:xfrm>
          <a:prstGeom prst="rect">
            <a:avLst/>
          </a:prstGeom>
        </p:spPr>
      </p:pic>
      <p:pic>
        <p:nvPicPr>
          <p:cNvPr id="10" name="Рисунок 9" descr="ир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12160" y="3861048"/>
            <a:ext cx="2880320" cy="1944216"/>
          </a:xfrm>
          <a:prstGeom prst="rect">
            <a:avLst/>
          </a:prstGeom>
          <a:ln w="38100">
            <a:solidFill>
              <a:srgbClr val="7030A0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/>
            <a:r>
              <a:rPr dirty="0" smtClean="0">
                <a:solidFill>
                  <a:srgbClr val="C00000"/>
                </a:solidFill>
                <a:latin typeface="Calibri" pitchFamily="34" charset="0"/>
              </a:rPr>
              <a:t>Миг-25 </a:t>
            </a:r>
            <a:r>
              <a:rPr sz="3600" dirty="0" err="1" smtClean="0">
                <a:latin typeface="Calibri" pitchFamily="34" charset="0"/>
              </a:rPr>
              <a:t>лучший</a:t>
            </a:r>
            <a:r>
              <a:rPr sz="3600" dirty="0" smtClean="0">
                <a:latin typeface="Calibri" pitchFamily="34" charset="0"/>
              </a:rPr>
              <a:t> в </a:t>
            </a:r>
            <a:r>
              <a:rPr sz="3600" dirty="0" err="1" smtClean="0">
                <a:latin typeface="Calibri" pitchFamily="34" charset="0"/>
              </a:rPr>
              <a:t>мире</a:t>
            </a:r>
            <a:r>
              <a:rPr sz="3600" dirty="0" smtClean="0">
                <a:latin typeface="Calibri" pitchFamily="34" charset="0"/>
              </a:rPr>
              <a:t> </a:t>
            </a:r>
            <a:r>
              <a:rPr sz="3600" dirty="0" err="1" smtClean="0">
                <a:latin typeface="Calibri" pitchFamily="34" charset="0"/>
              </a:rPr>
              <a:t>истребитель</a:t>
            </a:r>
            <a:endParaRPr sz="3600" dirty="0" smtClean="0">
              <a:latin typeface="Calibri" pitchFamily="34" charset="0"/>
            </a:endParaRPr>
          </a:p>
        </p:txBody>
      </p:sp>
      <p:pic>
        <p:nvPicPr>
          <p:cNvPr id="5" name="Содержимое 4" descr="Рисунок1h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0080" y="1705197"/>
            <a:ext cx="7863840" cy="4315968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 txBox="1"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pPr eaLnBrk="1"/>
            <a:r>
              <a:rPr sz="3600" b="1" dirty="0" err="1" smtClean="0">
                <a:solidFill>
                  <a:srgbClr val="FF0000"/>
                </a:solidFill>
                <a:latin typeface="Calibri" pitchFamily="34" charset="0"/>
              </a:rPr>
              <a:t>Мы</a:t>
            </a:r>
            <a:r>
              <a:rPr sz="3600" b="1" dirty="0" smtClean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sz="3600" b="1" dirty="0" err="1" smtClean="0">
                <a:solidFill>
                  <a:srgbClr val="FF0000"/>
                </a:solidFill>
                <a:latin typeface="Calibri" pitchFamily="34" charset="0"/>
              </a:rPr>
              <a:t>гордимся</a:t>
            </a:r>
            <a:r>
              <a:rPr sz="3600" b="1" dirty="0" smtClean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sz="3600" b="1" dirty="0" err="1" smtClean="0">
                <a:solidFill>
                  <a:srgbClr val="FF0000"/>
                </a:solidFill>
                <a:latin typeface="Calibri" pitchFamily="34" charset="0"/>
              </a:rPr>
              <a:t>своей</a:t>
            </a:r>
            <a:r>
              <a:rPr sz="3600" b="1" dirty="0" smtClean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sz="3600" b="1" dirty="0" err="1" smtClean="0">
                <a:solidFill>
                  <a:srgbClr val="FF0000"/>
                </a:solidFill>
                <a:latin typeface="Calibri" pitchFamily="34" charset="0"/>
              </a:rPr>
              <a:t>космонавтикой</a:t>
            </a:r>
            <a:endParaRPr sz="3600" b="1" dirty="0" smtClean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3554" name="Содержимое 2"/>
          <p:cNvSpPr txBox="1">
            <a:spLocks noGrp="1"/>
          </p:cNvSpPr>
          <p:nvPr>
            <p:ph idx="1"/>
          </p:nvPr>
        </p:nvSpPr>
        <p:spPr>
          <a:xfrm>
            <a:off x="179512" y="1600200"/>
            <a:ext cx="8507288" cy="4853136"/>
          </a:xfrm>
        </p:spPr>
        <p:txBody>
          <a:bodyPr/>
          <a:lstStyle/>
          <a:p>
            <a:pPr eaLnBrk="1">
              <a:buNone/>
            </a:pPr>
            <a:r>
              <a:rPr lang="ru-RU" sz="2400" dirty="0" smtClean="0">
                <a:latin typeface="Calibri" pitchFamily="34" charset="0"/>
              </a:rPr>
              <a:t>Несмотря на первоклассные,</a:t>
            </a:r>
          </a:p>
          <a:p>
            <a:pPr eaLnBrk="1">
              <a:buNone/>
            </a:pPr>
            <a:r>
              <a:rPr lang="ru-RU" sz="2400" dirty="0" smtClean="0">
                <a:latin typeface="Calibri" pitchFamily="34" charset="0"/>
              </a:rPr>
              <a:t>а порой уникальные </a:t>
            </a:r>
          </a:p>
          <a:p>
            <a:pPr eaLnBrk="1">
              <a:buNone/>
            </a:pPr>
            <a:r>
              <a:rPr lang="ru-RU" sz="2400" dirty="0" smtClean="0">
                <a:latin typeface="Calibri" pitchFamily="34" charset="0"/>
              </a:rPr>
              <a:t>разработки советских ученых</a:t>
            </a:r>
          </a:p>
          <a:p>
            <a:pPr eaLnBrk="1">
              <a:buNone/>
            </a:pPr>
            <a:r>
              <a:rPr lang="ru-RU" sz="2400" dirty="0" smtClean="0">
                <a:latin typeface="Calibri" pitchFamily="34" charset="0"/>
              </a:rPr>
              <a:t>в фундаментальной науке,</a:t>
            </a:r>
          </a:p>
          <a:p>
            <a:pPr eaLnBrk="1">
              <a:buNone/>
            </a:pPr>
            <a:r>
              <a:rPr lang="ru-RU" sz="2400" dirty="0" smtClean="0">
                <a:latin typeface="Calibri" pitchFamily="34" charset="0"/>
              </a:rPr>
              <a:t>в практической жизни </a:t>
            </a:r>
          </a:p>
          <a:p>
            <a:pPr eaLnBrk="1">
              <a:buNone/>
            </a:pPr>
            <a:r>
              <a:rPr lang="ru-RU" sz="2400" dirty="0" smtClean="0">
                <a:latin typeface="Calibri" pitchFamily="34" charset="0"/>
              </a:rPr>
              <a:t>прогресс науки и техники</a:t>
            </a:r>
          </a:p>
          <a:p>
            <a:pPr eaLnBrk="1">
              <a:buNone/>
            </a:pPr>
            <a:r>
              <a:rPr lang="ru-RU" sz="2400" dirty="0" smtClean="0">
                <a:latin typeface="Calibri" pitchFamily="34" charset="0"/>
              </a:rPr>
              <a:t>не ощущался.</a:t>
            </a:r>
          </a:p>
          <a:p>
            <a:pPr eaLnBrk="1">
              <a:buNone/>
            </a:pPr>
            <a:r>
              <a:rPr dirty="0" smtClean="0">
                <a:latin typeface="Calibri" pitchFamily="34" charset="0"/>
              </a:rPr>
              <a:t>                                                                        </a:t>
            </a:r>
          </a:p>
        </p:txBody>
      </p:sp>
      <p:pic>
        <p:nvPicPr>
          <p:cNvPr id="5" name="Рисунок 4" descr="Рисунок1nj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5976" y="1556792"/>
            <a:ext cx="4536504" cy="489654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/>
            <a:r>
              <a:rPr dirty="0" err="1" smtClean="0">
                <a:latin typeface="Calibri" pitchFamily="34" charset="0"/>
              </a:rPr>
              <a:t>Выводы</a:t>
            </a:r>
            <a:endParaRPr dirty="0" smtClean="0">
              <a:latin typeface="Calibri" pitchFamily="34" charset="0"/>
            </a:endParaRPr>
          </a:p>
        </p:txBody>
      </p:sp>
      <p:sp>
        <p:nvSpPr>
          <p:cNvPr id="24578" name="Содержимое 4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eaLnBrk="1">
              <a:spcBef>
                <a:spcPts val="600"/>
              </a:spcBef>
              <a:buFont typeface="Arial" charset="0"/>
              <a:buNone/>
            </a:pPr>
            <a:r>
              <a:rPr sz="2400" dirty="0" err="1" smtClean="0">
                <a:latin typeface="Calibri" pitchFamily="34" charset="0"/>
              </a:rPr>
              <a:t>Многие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инициативы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b="1" dirty="0" err="1" smtClean="0">
                <a:solidFill>
                  <a:srgbClr val="00B050"/>
                </a:solidFill>
                <a:latin typeface="Calibri" pitchFamily="34" charset="0"/>
              </a:rPr>
              <a:t>Хрущева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были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осуждены</a:t>
            </a:r>
            <a:r>
              <a:rPr sz="2400" dirty="0" smtClean="0">
                <a:latin typeface="Calibri" pitchFamily="34" charset="0"/>
              </a:rPr>
              <a:t> и </a:t>
            </a:r>
            <a:r>
              <a:rPr sz="2400" dirty="0" err="1" smtClean="0">
                <a:latin typeface="Calibri" pitchFamily="34" charset="0"/>
              </a:rPr>
              <a:t>преданы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забвению</a:t>
            </a:r>
            <a:r>
              <a:rPr sz="2400" dirty="0" smtClean="0">
                <a:latin typeface="Calibri" pitchFamily="34" charset="0"/>
              </a:rPr>
              <a:t>. </a:t>
            </a:r>
            <a:r>
              <a:rPr sz="2400" dirty="0" err="1" smtClean="0">
                <a:latin typeface="Calibri" pitchFamily="34" charset="0"/>
              </a:rPr>
              <a:t>Консервация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политического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режима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не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могла</a:t>
            </a:r>
            <a:endParaRPr sz="2400" dirty="0" smtClean="0">
              <a:latin typeface="Calibri" pitchFamily="34" charset="0"/>
            </a:endParaRPr>
          </a:p>
          <a:p>
            <a:pPr eaLnBrk="1">
              <a:spcBef>
                <a:spcPts val="600"/>
              </a:spcBef>
              <a:buFont typeface="Arial" charset="0"/>
              <a:buNone/>
            </a:pPr>
            <a:r>
              <a:rPr sz="2400" dirty="0" err="1" smtClean="0">
                <a:latin typeface="Calibri" pitchFamily="34" charset="0"/>
              </a:rPr>
              <a:t>не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привести</a:t>
            </a:r>
            <a:r>
              <a:rPr sz="2400" dirty="0" smtClean="0">
                <a:latin typeface="Calibri" pitchFamily="34" charset="0"/>
              </a:rPr>
              <a:t> к </a:t>
            </a:r>
            <a:r>
              <a:rPr sz="2400" dirty="0" err="1" smtClean="0">
                <a:latin typeface="Calibri" pitchFamily="34" charset="0"/>
              </a:rPr>
              <a:t>определенному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застою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во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всех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сферах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жизни</a:t>
            </a:r>
            <a:r>
              <a:rPr sz="2400" dirty="0" smtClean="0">
                <a:latin typeface="Calibri" pitchFamily="34" charset="0"/>
              </a:rPr>
              <a:t>.</a:t>
            </a:r>
          </a:p>
          <a:p>
            <a:pPr eaLnBrk="1">
              <a:spcBef>
                <a:spcPts val="600"/>
              </a:spcBef>
              <a:buFont typeface="Arial" charset="0"/>
              <a:buNone/>
            </a:pPr>
            <a:r>
              <a:rPr sz="2400" dirty="0" err="1" smtClean="0">
                <a:latin typeface="Calibri" pitchFamily="34" charset="0"/>
              </a:rPr>
              <a:t>Все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большее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значение</a:t>
            </a:r>
            <a:r>
              <a:rPr sz="2400" dirty="0" smtClean="0">
                <a:latin typeface="Calibri" pitchFamily="34" charset="0"/>
              </a:rPr>
              <a:t> в </a:t>
            </a:r>
            <a:r>
              <a:rPr sz="2400" dirty="0" smtClean="0">
                <a:solidFill>
                  <a:srgbClr val="FF0000"/>
                </a:solidFill>
                <a:latin typeface="Calibri" pitchFamily="34" charset="0"/>
              </a:rPr>
              <a:t>СССР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приобретали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solidFill>
                  <a:srgbClr val="984807"/>
                </a:solidFill>
                <a:latin typeface="Calibri" pitchFamily="34" charset="0"/>
              </a:rPr>
              <a:t>партийный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solidFill>
                  <a:srgbClr val="984807"/>
                </a:solidFill>
                <a:latin typeface="Calibri" pitchFamily="34" charset="0"/>
              </a:rPr>
              <a:t>аппарат</a:t>
            </a:r>
            <a:r>
              <a:rPr sz="2400" dirty="0" smtClean="0">
                <a:solidFill>
                  <a:srgbClr val="984807"/>
                </a:solidFill>
                <a:latin typeface="Calibri" pitchFamily="34" charset="0"/>
              </a:rPr>
              <a:t>,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solidFill>
                  <a:srgbClr val="002060"/>
                </a:solidFill>
                <a:latin typeface="Calibri" pitchFamily="34" charset="0"/>
              </a:rPr>
              <a:t>армия</a:t>
            </a:r>
            <a:r>
              <a:rPr sz="2400" dirty="0" smtClean="0">
                <a:latin typeface="Calibri" pitchFamily="34" charset="0"/>
              </a:rPr>
              <a:t> ,</a:t>
            </a:r>
            <a:r>
              <a:rPr sz="2400" dirty="0" smtClean="0">
                <a:solidFill>
                  <a:srgbClr val="C00000"/>
                </a:solidFill>
                <a:latin typeface="Calibri" pitchFamily="34" charset="0"/>
              </a:rPr>
              <a:t>КГБ.</a:t>
            </a:r>
          </a:p>
          <a:p>
            <a:pPr eaLnBrk="1">
              <a:spcBef>
                <a:spcPts val="600"/>
              </a:spcBef>
              <a:buFont typeface="Arial" charset="0"/>
              <a:buNone/>
            </a:pPr>
            <a:r>
              <a:rPr sz="2400" dirty="0" err="1" smtClean="0">
                <a:latin typeface="Calibri" pitchFamily="34" charset="0"/>
              </a:rPr>
              <a:t>Внедрение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новейших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технологий</a:t>
            </a:r>
            <a:r>
              <a:rPr sz="2400" dirty="0" smtClean="0">
                <a:latin typeface="Calibri" pitchFamily="34" charset="0"/>
              </a:rPr>
              <a:t> и </a:t>
            </a:r>
            <a:r>
              <a:rPr sz="2400" dirty="0" err="1" smtClean="0">
                <a:latin typeface="Calibri" pitchFamily="34" charset="0"/>
              </a:rPr>
              <a:t>образцов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техники</a:t>
            </a:r>
            <a:r>
              <a:rPr sz="2400" dirty="0" smtClean="0">
                <a:latin typeface="Calibri" pitchFamily="34" charset="0"/>
              </a:rPr>
              <a:t> в </a:t>
            </a:r>
            <a:r>
              <a:rPr sz="2400" dirty="0" smtClean="0">
                <a:solidFill>
                  <a:srgbClr val="FF0000"/>
                </a:solidFill>
                <a:latin typeface="Calibri" pitchFamily="34" charset="0"/>
              </a:rPr>
              <a:t>СССР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было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связано</a:t>
            </a:r>
            <a:r>
              <a:rPr sz="2400" dirty="0" smtClean="0">
                <a:latin typeface="Calibri" pitchFamily="34" charset="0"/>
              </a:rPr>
              <a:t> с </a:t>
            </a:r>
            <a:r>
              <a:rPr sz="2400" dirty="0" err="1" smtClean="0">
                <a:latin typeface="Calibri" pitchFamily="34" charset="0"/>
              </a:rPr>
              <a:t>огромными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трудностями</a:t>
            </a:r>
            <a:r>
              <a:rPr sz="2400" dirty="0" smtClean="0">
                <a:latin typeface="Calibri" pitchFamily="34" charset="0"/>
              </a:rPr>
              <a:t>.</a:t>
            </a:r>
          </a:p>
          <a:p>
            <a:pPr eaLnBrk="1">
              <a:spcBef>
                <a:spcPts val="600"/>
              </a:spcBef>
              <a:buFont typeface="Arial" charset="0"/>
              <a:buNone/>
            </a:pPr>
            <a:r>
              <a:rPr sz="2400" dirty="0" smtClean="0">
                <a:latin typeface="Calibri" pitchFamily="34" charset="0"/>
              </a:rPr>
              <a:t>В </a:t>
            </a:r>
            <a:r>
              <a:rPr sz="2400" dirty="0" smtClean="0">
                <a:solidFill>
                  <a:srgbClr val="FF0000"/>
                </a:solidFill>
                <a:latin typeface="Calibri" pitchFamily="34" charset="0"/>
              </a:rPr>
              <a:t>СССР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заявили</a:t>
            </a:r>
            <a:r>
              <a:rPr sz="2400" dirty="0" smtClean="0">
                <a:latin typeface="Calibri" pitchFamily="34" charset="0"/>
              </a:rPr>
              <a:t> о </a:t>
            </a:r>
            <a:r>
              <a:rPr sz="2400" dirty="0" err="1" smtClean="0">
                <a:latin typeface="Calibri" pitchFamily="34" charset="0"/>
              </a:rPr>
              <a:t>формировании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новой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исторической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общности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людей</a:t>
            </a:r>
            <a:r>
              <a:rPr sz="2400" dirty="0" smtClean="0">
                <a:latin typeface="Calibri" pitchFamily="34" charset="0"/>
              </a:rPr>
              <a:t> - </a:t>
            </a:r>
            <a:r>
              <a:rPr sz="2400" dirty="0" err="1" smtClean="0">
                <a:latin typeface="Calibri" pitchFamily="34" charset="0"/>
              </a:rPr>
              <a:t>советского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народа</a:t>
            </a:r>
            <a:r>
              <a:rPr sz="2400" dirty="0" smtClean="0">
                <a:latin typeface="Calibri" pitchFamily="34" charset="0"/>
              </a:rPr>
              <a:t>.</a:t>
            </a:r>
          </a:p>
          <a:p>
            <a:pPr eaLnBrk="1">
              <a:spcBef>
                <a:spcPts val="600"/>
              </a:spcBef>
              <a:buFont typeface="Arial" charset="0"/>
              <a:buNone/>
            </a:pPr>
            <a:endParaRPr lang="en-US" sz="2400" dirty="0" smtClean="0">
              <a:latin typeface="Calibri" pitchFamily="34" charset="0"/>
            </a:endParaRPr>
          </a:p>
          <a:p>
            <a:pPr eaLnBrk="1">
              <a:spcBef>
                <a:spcPts val="600"/>
              </a:spcBef>
              <a:buFont typeface="Arial" charset="0"/>
              <a:buNone/>
            </a:pPr>
            <a:endParaRPr lang="en-US" sz="2400" dirty="0" smtClean="0">
              <a:latin typeface="Calibri" pitchFamily="34" charset="0"/>
            </a:endParaRPr>
          </a:p>
          <a:p>
            <a:pPr eaLnBrk="1">
              <a:spcBef>
                <a:spcPts val="600"/>
              </a:spcBef>
              <a:buFont typeface="Arial" charset="0"/>
              <a:buNone/>
            </a:pPr>
            <a:endParaRPr lang="en-US" sz="2400" dirty="0" smtClean="0">
              <a:latin typeface="Calibri" pitchFamily="34" charset="0"/>
            </a:endParaRPr>
          </a:p>
          <a:p>
            <a:pPr eaLnBrk="1">
              <a:spcBef>
                <a:spcPts val="600"/>
              </a:spcBef>
              <a:buFont typeface="Arial" charset="0"/>
              <a:buNone/>
            </a:pPr>
            <a:endParaRPr sz="2400" dirty="0" smtClean="0">
              <a:latin typeface="Calibri" pitchFamily="34" charset="0"/>
            </a:endParaRPr>
          </a:p>
        </p:txBody>
      </p:sp>
      <p:pic>
        <p:nvPicPr>
          <p:cNvPr id="24579" name="Рисунок 5" descr="ty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88913"/>
            <a:ext cx="13684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Рисунок 6" descr="gh.jpe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188" y="188913"/>
            <a:ext cx="1296987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Рисунок 7" descr="zr.jpe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25" y="5157192"/>
            <a:ext cx="2447925" cy="1440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 txBox="1"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/>
            <a:r>
              <a:rPr sz="2800" b="1" dirty="0" err="1" smtClean="0">
                <a:latin typeface="Calibri" pitchFamily="34" charset="0"/>
              </a:rPr>
              <a:t>Укрепление</a:t>
            </a:r>
            <a:r>
              <a:rPr sz="2800" b="1" dirty="0" smtClean="0">
                <a:latin typeface="Calibri" pitchFamily="34" charset="0"/>
              </a:rPr>
              <a:t> </a:t>
            </a:r>
            <a:r>
              <a:rPr sz="2800" b="1" dirty="0" err="1" smtClean="0">
                <a:latin typeface="Calibri" pitchFamily="34" charset="0"/>
              </a:rPr>
              <a:t>тоталитарной</a:t>
            </a:r>
            <a:r>
              <a:rPr sz="2800" b="1" dirty="0" smtClean="0">
                <a:latin typeface="Calibri" pitchFamily="34" charset="0"/>
              </a:rPr>
              <a:t> </a:t>
            </a:r>
            <a:r>
              <a:rPr sz="2800" b="1" dirty="0" err="1" smtClean="0">
                <a:latin typeface="Calibri" pitchFamily="34" charset="0"/>
              </a:rPr>
              <a:t>системы</a:t>
            </a:r>
            <a:r>
              <a:rPr sz="2800" b="1" dirty="0" smtClean="0">
                <a:latin typeface="Calibri" pitchFamily="34" charset="0"/>
              </a:rPr>
              <a:t> в </a:t>
            </a:r>
            <a:r>
              <a:rPr sz="2800" b="1" dirty="0" smtClean="0">
                <a:solidFill>
                  <a:srgbClr val="FF0000"/>
                </a:solidFill>
                <a:latin typeface="Calibri" pitchFamily="34" charset="0"/>
              </a:rPr>
              <a:t>СССР</a:t>
            </a:r>
          </a:p>
        </p:txBody>
      </p:sp>
      <p:sp>
        <p:nvSpPr>
          <p:cNvPr id="14338" name="Содержимое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eaLnBrk="1">
              <a:spcBef>
                <a:spcPts val="600"/>
              </a:spcBef>
              <a:buFont typeface="Arial" charset="0"/>
              <a:buNone/>
            </a:pPr>
            <a:r>
              <a:rPr sz="2400" dirty="0" smtClean="0">
                <a:latin typeface="Calibri" pitchFamily="34" charset="0"/>
              </a:rPr>
              <a:t>         1.Главный </a:t>
            </a:r>
            <a:r>
              <a:rPr sz="2400" dirty="0" err="1" smtClean="0">
                <a:latin typeface="Calibri" pitchFamily="34" charset="0"/>
              </a:rPr>
              <a:t>лозунг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smtClean="0">
                <a:solidFill>
                  <a:srgbClr val="C00000"/>
                </a:solidFill>
                <a:latin typeface="Calibri" pitchFamily="34" charset="0"/>
              </a:rPr>
              <a:t>«</a:t>
            </a:r>
            <a:r>
              <a:rPr sz="2400" dirty="0" err="1" smtClean="0">
                <a:solidFill>
                  <a:srgbClr val="C00000"/>
                </a:solidFill>
                <a:latin typeface="Calibri" pitchFamily="34" charset="0"/>
              </a:rPr>
              <a:t>стабильность</a:t>
            </a:r>
            <a:r>
              <a:rPr sz="2400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sz="2400" dirty="0" err="1" smtClean="0">
                <a:solidFill>
                  <a:srgbClr val="C00000"/>
                </a:solidFill>
                <a:latin typeface="Calibri" pitchFamily="34" charset="0"/>
              </a:rPr>
              <a:t>кадров</a:t>
            </a:r>
            <a:r>
              <a:rPr sz="2400" dirty="0" smtClean="0">
                <a:solidFill>
                  <a:srgbClr val="C00000"/>
                </a:solidFill>
                <a:latin typeface="Calibri" pitchFamily="34" charset="0"/>
              </a:rPr>
              <a:t>».</a:t>
            </a:r>
          </a:p>
          <a:p>
            <a:pPr eaLnBrk="1">
              <a:spcBef>
                <a:spcPts val="600"/>
              </a:spcBef>
              <a:buFont typeface="Arial" charset="0"/>
              <a:buNone/>
            </a:pPr>
            <a:r>
              <a:rPr sz="2400" dirty="0" smtClean="0">
                <a:latin typeface="Calibri" pitchFamily="34" charset="0"/>
              </a:rPr>
              <a:t>         2.Узаконен </a:t>
            </a:r>
            <a:r>
              <a:rPr sz="2400" dirty="0" err="1" smtClean="0">
                <a:latin typeface="Calibri" pitchFamily="34" charset="0"/>
              </a:rPr>
              <a:t>контроль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со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стороны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партийного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аппарата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над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всеми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сторонами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жизни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общества</a:t>
            </a:r>
            <a:r>
              <a:rPr sz="2400" dirty="0" smtClean="0">
                <a:latin typeface="Calibri" pitchFamily="34" charset="0"/>
              </a:rPr>
              <a:t>.</a:t>
            </a:r>
          </a:p>
          <a:p>
            <a:pPr eaLnBrk="1">
              <a:spcBef>
                <a:spcPts val="600"/>
              </a:spcBef>
              <a:buFont typeface="Arial" charset="0"/>
              <a:buNone/>
            </a:pPr>
            <a:r>
              <a:rPr sz="2400" dirty="0" smtClean="0">
                <a:latin typeface="Calibri" pitchFamily="34" charset="0"/>
              </a:rPr>
              <a:t>         3.Важнейшие </a:t>
            </a:r>
            <a:r>
              <a:rPr sz="2400" dirty="0" err="1" smtClean="0">
                <a:latin typeface="Calibri" pitchFamily="34" charset="0"/>
              </a:rPr>
              <a:t>для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страны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решения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принимаются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узким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кругом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лиц</a:t>
            </a:r>
            <a:r>
              <a:rPr sz="2400" dirty="0" smtClean="0">
                <a:latin typeface="Calibri" pitchFamily="34" charset="0"/>
              </a:rPr>
              <a:t>.</a:t>
            </a:r>
          </a:p>
          <a:p>
            <a:pPr eaLnBrk="1">
              <a:spcBef>
                <a:spcPts val="600"/>
              </a:spcBef>
              <a:buFont typeface="Arial" charset="0"/>
              <a:buNone/>
            </a:pPr>
            <a:r>
              <a:rPr sz="2400" dirty="0" smtClean="0">
                <a:latin typeface="Calibri" pitchFamily="34" charset="0"/>
              </a:rPr>
              <a:t>         4. </a:t>
            </a:r>
            <a:r>
              <a:rPr sz="2400" dirty="0" err="1" smtClean="0">
                <a:latin typeface="Calibri" pitchFamily="34" charset="0"/>
              </a:rPr>
              <a:t>Рост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влияния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err="1" smtClean="0">
                <a:latin typeface="Calibri" pitchFamily="34" charset="0"/>
              </a:rPr>
              <a:t>органов</a:t>
            </a:r>
            <a:r>
              <a:rPr sz="2400" dirty="0" smtClean="0">
                <a:latin typeface="Calibri" pitchFamily="34" charset="0"/>
              </a:rPr>
              <a:t> </a:t>
            </a:r>
            <a:r>
              <a:rPr sz="2400" dirty="0" smtClean="0">
                <a:solidFill>
                  <a:srgbClr val="C00000"/>
                </a:solidFill>
                <a:latin typeface="Calibri" pitchFamily="34" charset="0"/>
              </a:rPr>
              <a:t>КГБ.</a:t>
            </a:r>
          </a:p>
        </p:txBody>
      </p:sp>
      <p:pic>
        <p:nvPicPr>
          <p:cNvPr id="14340" name="Рисунок 5" descr="0006-005-L.-I.-Brezhnev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9" y="4221163"/>
            <a:ext cx="2016596" cy="2447925"/>
          </a:xfrm>
          <a:prstGeom prst="rect">
            <a:avLst/>
          </a:prstGeom>
          <a:noFill/>
          <a:ln w="9528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4341" name="Рисунок 6" descr="gh.jpe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88913"/>
            <a:ext cx="863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7" descr="gy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59833" y="4941168"/>
            <a:ext cx="2736304" cy="1656183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>
            <a:outerShdw dir="16200000" algn="tl">
              <a:srgbClr val="000000">
                <a:alpha val="70000"/>
              </a:srgbClr>
            </a:outerShdw>
          </a:effectLst>
        </p:spPr>
      </p:pic>
      <p:pic>
        <p:nvPicPr>
          <p:cNvPr id="8" name="Рисунок 7" descr="м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72200" y="3429000"/>
            <a:ext cx="2232248" cy="2952328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5400" b="1">
                <a:effectLst>
                  <a:outerShdw>
                    <a:srgbClr val="000000"/>
                  </a:outerShdw>
                </a:effectLst>
              </a:rPr>
              <a:t>неосталинизм</a:t>
            </a:r>
            <a:endParaRPr sz="5400" b="1">
              <a:solidFill>
                <a:srgbClr val="984807"/>
              </a:solidFill>
            </a:endParaRPr>
          </a:p>
        </p:txBody>
      </p:sp>
      <p:sp>
        <p:nvSpPr>
          <p:cNvPr id="15362" name="Содержимое 2"/>
          <p:cNvSpPr txBox="1">
            <a:spLocks noGrp="1"/>
          </p:cNvSpPr>
          <p:nvPr>
            <p:ph idx="1"/>
          </p:nvPr>
        </p:nvSpPr>
        <p:spPr>
          <a:xfrm>
            <a:off x="250825" y="1600200"/>
            <a:ext cx="8642350" cy="4997450"/>
          </a:xfrm>
        </p:spPr>
        <p:txBody>
          <a:bodyPr/>
          <a:lstStyle/>
          <a:p>
            <a:pPr eaLnBrk="1">
              <a:spcBef>
                <a:spcPts val="600"/>
              </a:spcBef>
              <a:buFont typeface="Arial" charset="0"/>
              <a:buNone/>
            </a:pPr>
            <a:r>
              <a:rPr sz="2400" smtClean="0">
                <a:latin typeface="Calibri" pitchFamily="34" charset="0"/>
              </a:rPr>
              <a:t>Во время празднования 20-летия Победы, в докладе Брежнева впервые за последние годы прозвучала под аплодисменты зала </a:t>
            </a:r>
            <a:r>
              <a:rPr sz="2400" b="1" i="1" smtClean="0">
                <a:solidFill>
                  <a:srgbClr val="984807"/>
                </a:solidFill>
                <a:latin typeface="Calibri" pitchFamily="34" charset="0"/>
              </a:rPr>
              <a:t>высокая оценка вклада Сталина </a:t>
            </a:r>
            <a:r>
              <a:rPr sz="2400" smtClean="0">
                <a:latin typeface="Calibri" pitchFamily="34" charset="0"/>
              </a:rPr>
              <a:t>в победу. В кино Сталин предстает скромным,</a:t>
            </a:r>
          </a:p>
          <a:p>
            <a:pPr eaLnBrk="1">
              <a:spcBef>
                <a:spcPts val="600"/>
              </a:spcBef>
              <a:buFont typeface="Arial" charset="0"/>
              <a:buNone/>
            </a:pPr>
            <a:r>
              <a:rPr sz="2400" smtClean="0">
                <a:latin typeface="Calibri" pitchFamily="34" charset="0"/>
              </a:rPr>
              <a:t>                                 немногословным, неизменно</a:t>
            </a:r>
            <a:br>
              <a:rPr sz="2400" smtClean="0">
                <a:latin typeface="Calibri" pitchFamily="34" charset="0"/>
              </a:rPr>
            </a:br>
            <a:r>
              <a:rPr sz="2400" smtClean="0">
                <a:latin typeface="Calibri" pitchFamily="34" charset="0"/>
              </a:rPr>
              <a:t>                            мудрым, пекущимся о народном</a:t>
            </a:r>
          </a:p>
          <a:p>
            <a:pPr eaLnBrk="1">
              <a:spcBef>
                <a:spcPts val="600"/>
              </a:spcBef>
              <a:buFont typeface="Arial" charset="0"/>
              <a:buNone/>
            </a:pPr>
            <a:r>
              <a:rPr sz="2400" smtClean="0">
                <a:latin typeface="Calibri" pitchFamily="34" charset="0"/>
              </a:rPr>
              <a:t>                                  благе лидером, настоящим</a:t>
            </a:r>
          </a:p>
          <a:p>
            <a:pPr eaLnBrk="1">
              <a:spcBef>
                <a:spcPts val="600"/>
              </a:spcBef>
              <a:buFont typeface="Arial" charset="0"/>
              <a:buNone/>
            </a:pPr>
            <a:r>
              <a:rPr sz="2400" smtClean="0">
                <a:latin typeface="Calibri" pitchFamily="34" charset="0"/>
              </a:rPr>
              <a:t>                                  народным героем.</a:t>
            </a:r>
          </a:p>
          <a:p>
            <a:pPr eaLnBrk="1">
              <a:spcBef>
                <a:spcPts val="600"/>
              </a:spcBef>
              <a:buFont typeface="Arial" charset="0"/>
              <a:buNone/>
            </a:pPr>
            <a:r>
              <a:rPr sz="2400" smtClean="0">
                <a:latin typeface="Calibri" pitchFamily="34" charset="0"/>
              </a:rPr>
              <a:t>                                 </a:t>
            </a:r>
            <a:r>
              <a:rPr sz="2000" smtClean="0">
                <a:latin typeface="Calibri" pitchFamily="34" charset="0"/>
              </a:rPr>
              <a:t>Задание: прочитайте документ: </a:t>
            </a:r>
            <a:r>
              <a:rPr sz="2000" smtClean="0">
                <a:solidFill>
                  <a:srgbClr val="C00000"/>
                </a:solidFill>
                <a:latin typeface="Calibri" pitchFamily="34" charset="0"/>
              </a:rPr>
              <a:t>«Из записи КГБ и</a:t>
            </a:r>
          </a:p>
          <a:p>
            <a:pPr eaLnBrk="1">
              <a:spcBef>
                <a:spcPts val="600"/>
              </a:spcBef>
              <a:buFont typeface="Arial" charset="0"/>
              <a:buNone/>
            </a:pPr>
            <a:r>
              <a:rPr sz="2000" smtClean="0">
                <a:latin typeface="Calibri" pitchFamily="34" charset="0"/>
              </a:rPr>
              <a:t>                                      </a:t>
            </a:r>
            <a:r>
              <a:rPr sz="2000" smtClean="0">
                <a:solidFill>
                  <a:srgbClr val="C00000"/>
                </a:solidFill>
                <a:latin typeface="Calibri" pitchFamily="34" charset="0"/>
              </a:rPr>
              <a:t>Генеральной прокуратуры СССР в ЦК КПСС». </a:t>
            </a:r>
            <a:r>
              <a:rPr sz="2000" smtClean="0">
                <a:latin typeface="Calibri" pitchFamily="34" charset="0"/>
              </a:rPr>
              <a:t>(стр.296)</a:t>
            </a:r>
            <a:endParaRPr sz="2400" smtClean="0">
              <a:latin typeface="Calibri" pitchFamily="34" charset="0"/>
            </a:endParaRPr>
          </a:p>
          <a:p>
            <a:pPr eaLnBrk="1">
              <a:spcBef>
                <a:spcPts val="600"/>
              </a:spcBef>
              <a:buFont typeface="Arial" charset="0"/>
              <a:buNone/>
            </a:pPr>
            <a:r>
              <a:rPr sz="2400" smtClean="0">
                <a:latin typeface="Calibri" pitchFamily="34" charset="0"/>
              </a:rPr>
              <a:t>                                </a:t>
            </a:r>
            <a:r>
              <a:rPr sz="2400" i="1" smtClean="0">
                <a:latin typeface="Calibri" pitchFamily="34" charset="0"/>
              </a:rPr>
              <a:t>вопрос:</a:t>
            </a:r>
            <a:r>
              <a:rPr sz="2400" smtClean="0">
                <a:latin typeface="Calibri" pitchFamily="34" charset="0"/>
              </a:rPr>
              <a:t> </a:t>
            </a:r>
            <a:r>
              <a:rPr sz="2000" smtClean="0">
                <a:latin typeface="Calibri" pitchFamily="34" charset="0"/>
              </a:rPr>
              <a:t>докажите, что политические преследования</a:t>
            </a:r>
          </a:p>
          <a:p>
            <a:pPr eaLnBrk="1">
              <a:spcBef>
                <a:spcPts val="600"/>
              </a:spcBef>
              <a:buFont typeface="Arial" charset="0"/>
              <a:buNone/>
            </a:pPr>
            <a:r>
              <a:rPr sz="2000" smtClean="0">
                <a:latin typeface="Calibri" pitchFamily="34" charset="0"/>
              </a:rPr>
              <a:t>                                       приобрели более изощренный  характер?</a:t>
            </a:r>
            <a:endParaRPr sz="2400" smtClean="0">
              <a:latin typeface="Calibri" pitchFamily="34" charset="0"/>
            </a:endParaRPr>
          </a:p>
          <a:p>
            <a:pPr eaLnBrk="1">
              <a:spcBef>
                <a:spcPts val="600"/>
              </a:spcBef>
              <a:buFont typeface="Arial" charset="0"/>
              <a:buNone/>
            </a:pPr>
            <a:endParaRPr sz="2400" smtClean="0">
              <a:latin typeface="Calibri" pitchFamily="34" charset="0"/>
            </a:endParaRPr>
          </a:p>
          <a:p>
            <a:pPr eaLnBrk="1">
              <a:spcBef>
                <a:spcPts val="600"/>
              </a:spcBef>
              <a:buFont typeface="Arial" charset="0"/>
              <a:buNone/>
            </a:pPr>
            <a:endParaRPr sz="2400" smtClean="0">
              <a:latin typeface="Calibri" pitchFamily="34" charset="0"/>
            </a:endParaRPr>
          </a:p>
          <a:p>
            <a:pPr eaLnBrk="1">
              <a:spcBef>
                <a:spcPts val="600"/>
              </a:spcBef>
              <a:buFont typeface="Arial" charset="0"/>
              <a:buNone/>
            </a:pPr>
            <a:endParaRPr sz="2400" smtClean="0">
              <a:latin typeface="Calibri" pitchFamily="34" charset="0"/>
            </a:endParaRPr>
          </a:p>
        </p:txBody>
      </p:sp>
      <p:pic>
        <p:nvPicPr>
          <p:cNvPr id="15363" name="Рисунок 3" descr="4274876288-1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950" y="2952750"/>
            <a:ext cx="1366838" cy="1628775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5364" name="Рисунок 4" descr="i.jpe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3429000"/>
            <a:ext cx="2087563" cy="2879725"/>
          </a:xfrm>
          <a:prstGeom prst="rect">
            <a:avLst/>
          </a:prstGeom>
          <a:noFill/>
          <a:ln w="9528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5365" name="Рисунок 5" descr="gh.jpe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260350"/>
            <a:ext cx="1511300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/>
            <a:r>
              <a:rPr sz="2800" b="1" smtClean="0">
                <a:latin typeface="Calibri" pitchFamily="34" charset="0"/>
              </a:rPr>
              <a:t>ИДЕОЛОГИЯ «РАЗВИТОГО СОЦИАЛИЗМА». </a:t>
            </a:r>
            <a:r>
              <a:rPr sz="2800" b="1" smtClean="0">
                <a:solidFill>
                  <a:srgbClr val="FF0000"/>
                </a:solidFill>
                <a:latin typeface="Calibri" pitchFamily="34" charset="0"/>
              </a:rPr>
              <a:t>КОНСТИТУЦИЯ СССР 1977 Г.</a:t>
            </a:r>
          </a:p>
        </p:txBody>
      </p:sp>
      <p:sp>
        <p:nvSpPr>
          <p:cNvPr id="16386" name="Содержимое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eaLnBrk="1">
              <a:spcBef>
                <a:spcPts val="600"/>
              </a:spcBef>
              <a:buFont typeface="Arial" charset="0"/>
              <a:buNone/>
            </a:pPr>
            <a:r>
              <a:rPr sz="2400" smtClean="0">
                <a:latin typeface="Calibri" pitchFamily="34" charset="0"/>
              </a:rPr>
              <a:t>1.В СССР построено развитое социалистическое общество.</a:t>
            </a:r>
          </a:p>
          <a:p>
            <a:pPr eaLnBrk="1">
              <a:spcBef>
                <a:spcPts val="600"/>
              </a:spcBef>
              <a:buFont typeface="Arial" charset="0"/>
              <a:buNone/>
            </a:pPr>
            <a:r>
              <a:rPr sz="2400" smtClean="0">
                <a:latin typeface="Calibri" pitchFamily="34" charset="0"/>
              </a:rPr>
              <a:t>2.Достигнута социальная и национальная однородность общества.</a:t>
            </a:r>
          </a:p>
          <a:p>
            <a:pPr eaLnBrk="1">
              <a:spcBef>
                <a:spcPts val="600"/>
              </a:spcBef>
              <a:buFont typeface="Arial" charset="0"/>
              <a:buNone/>
            </a:pPr>
            <a:r>
              <a:rPr sz="2400" smtClean="0">
                <a:latin typeface="Calibri" pitchFamily="34" charset="0"/>
              </a:rPr>
              <a:t>3.Закреплено руководящие положение КПСС в обществе.</a:t>
            </a:r>
          </a:p>
          <a:p>
            <a:pPr eaLnBrk="1">
              <a:spcBef>
                <a:spcPts val="600"/>
              </a:spcBef>
              <a:buFont typeface="Arial" charset="0"/>
              <a:buNone/>
            </a:pPr>
            <a:r>
              <a:rPr sz="2400" smtClean="0">
                <a:latin typeface="Calibri" pitchFamily="34" charset="0"/>
              </a:rPr>
              <a:t>4.Расширены социально-экономические права граждан.</a:t>
            </a:r>
          </a:p>
          <a:p>
            <a:pPr eaLnBrk="1">
              <a:spcBef>
                <a:spcPts val="600"/>
              </a:spcBef>
              <a:buFont typeface="Arial" charset="0"/>
              <a:buNone/>
            </a:pPr>
            <a:endParaRPr sz="2400" smtClean="0">
              <a:latin typeface="Calibri" pitchFamily="34" charset="0"/>
            </a:endParaRPr>
          </a:p>
          <a:p>
            <a:pPr eaLnBrk="1">
              <a:spcBef>
                <a:spcPts val="600"/>
              </a:spcBef>
              <a:buFont typeface="Arial" charset="0"/>
              <a:buNone/>
            </a:pPr>
            <a:r>
              <a:rPr sz="2400" b="1" i="1" smtClean="0">
                <a:solidFill>
                  <a:srgbClr val="7030A0"/>
                </a:solidFill>
                <a:latin typeface="Calibri" pitchFamily="34" charset="0"/>
              </a:rPr>
              <a:t>Вопросы : </a:t>
            </a:r>
            <a:r>
              <a:rPr sz="2400" smtClean="0">
                <a:latin typeface="Calibri" pitchFamily="34" charset="0"/>
              </a:rPr>
              <a:t>Какие противоречия содержались</a:t>
            </a:r>
          </a:p>
          <a:p>
            <a:pPr eaLnBrk="1">
              <a:spcBef>
                <a:spcPts val="600"/>
              </a:spcBef>
              <a:buFont typeface="Arial" charset="0"/>
              <a:buNone/>
            </a:pPr>
            <a:r>
              <a:rPr sz="2400" smtClean="0">
                <a:latin typeface="Calibri" pitchFamily="34" charset="0"/>
              </a:rPr>
              <a:t>в </a:t>
            </a:r>
            <a:r>
              <a:rPr sz="2400" smtClean="0">
                <a:solidFill>
                  <a:srgbClr val="FF0000"/>
                </a:solidFill>
                <a:latin typeface="Calibri" pitchFamily="34" charset="0"/>
              </a:rPr>
              <a:t>Конституции СССР</a:t>
            </a:r>
            <a:r>
              <a:rPr sz="2400" smtClean="0">
                <a:latin typeface="Calibri" pitchFamily="34" charset="0"/>
              </a:rPr>
              <a:t>?</a:t>
            </a:r>
          </a:p>
          <a:p>
            <a:pPr eaLnBrk="1">
              <a:spcBef>
                <a:spcPts val="600"/>
              </a:spcBef>
              <a:buFont typeface="Arial" charset="0"/>
              <a:buNone/>
            </a:pPr>
            <a:r>
              <a:rPr sz="2400" smtClean="0">
                <a:latin typeface="Calibri" pitchFamily="34" charset="0"/>
              </a:rPr>
              <a:t>                  Почему многие положения</a:t>
            </a:r>
          </a:p>
          <a:p>
            <a:pPr eaLnBrk="1">
              <a:spcBef>
                <a:spcPts val="600"/>
              </a:spcBef>
              <a:buFont typeface="Arial" charset="0"/>
              <a:buNone/>
            </a:pPr>
            <a:r>
              <a:rPr sz="2400" smtClean="0">
                <a:solidFill>
                  <a:srgbClr val="FF0000"/>
                </a:solidFill>
                <a:latin typeface="Calibri" pitchFamily="34" charset="0"/>
              </a:rPr>
              <a:t>Конституции</a:t>
            </a:r>
            <a:r>
              <a:rPr sz="2400" smtClean="0">
                <a:latin typeface="Calibri" pitchFamily="34" charset="0"/>
              </a:rPr>
              <a:t> существовали только на словах?</a:t>
            </a:r>
          </a:p>
        </p:txBody>
      </p:sp>
      <p:pic>
        <p:nvPicPr>
          <p:cNvPr id="16387" name="Рисунок 3" descr="fg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7050" y="3789363"/>
            <a:ext cx="1798638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Рисунок 4" descr="gh.jpe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260350"/>
            <a:ext cx="936625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/>
            <a:r>
              <a:rPr sz="2800" smtClean="0">
                <a:latin typeface="Calibri" pitchFamily="34" charset="0"/>
              </a:rPr>
              <a:t>Причины экономического кризиса (</a:t>
            </a:r>
            <a:r>
              <a:rPr sz="2800" b="1" smtClean="0">
                <a:solidFill>
                  <a:srgbClr val="984807"/>
                </a:solidFill>
                <a:latin typeface="Calibri" pitchFamily="34" charset="0"/>
              </a:rPr>
              <a:t>промышленность</a:t>
            </a:r>
            <a:r>
              <a:rPr sz="2800" b="1" smtClean="0">
                <a:latin typeface="Calibri" pitchFamily="34" charset="0"/>
              </a:rPr>
              <a:t> </a:t>
            </a:r>
            <a:r>
              <a:rPr sz="2800" smtClean="0">
                <a:latin typeface="Calibri" pitchFamily="34" charset="0"/>
              </a:rPr>
              <a:t>и </a:t>
            </a:r>
            <a:r>
              <a:rPr sz="2800" b="1" smtClean="0">
                <a:solidFill>
                  <a:srgbClr val="00B050"/>
                </a:solidFill>
                <a:latin typeface="Calibri" pitchFamily="34" charset="0"/>
              </a:rPr>
              <a:t>сельское хозяйство</a:t>
            </a:r>
            <a:r>
              <a:rPr sz="2800" smtClean="0">
                <a:latin typeface="Calibri" pitchFamily="34" charset="0"/>
              </a:rPr>
              <a:t>)</a:t>
            </a:r>
          </a:p>
        </p:txBody>
      </p:sp>
      <p:sp>
        <p:nvSpPr>
          <p:cNvPr id="17410" name="Содержимое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eaLnBrk="1">
              <a:spcBef>
                <a:spcPts val="600"/>
              </a:spcBef>
              <a:buFont typeface="Arial" charset="0"/>
              <a:buNone/>
            </a:pPr>
            <a:r>
              <a:rPr sz="2400" smtClean="0">
                <a:solidFill>
                  <a:srgbClr val="C00000"/>
                </a:solidFill>
                <a:latin typeface="Calibri" pitchFamily="34" charset="0"/>
              </a:rPr>
              <a:t>Опираясь на административные рычаги, власть делала акцент на повышении роли Министерства сельского хозяйства в планировании, на увеличение капиталовложений и списание долгов колхозов. </a:t>
            </a:r>
            <a:r>
              <a:rPr sz="2400" smtClean="0">
                <a:solidFill>
                  <a:srgbClr val="0070C0"/>
                </a:solidFill>
                <a:latin typeface="Calibri" pitchFamily="34" charset="0"/>
              </a:rPr>
              <a:t>Огромные средства использовались крайне неэффективно. Введение денежных окладов в колхозах обернулось ростом иждивенческих настроений.</a:t>
            </a:r>
          </a:p>
          <a:p>
            <a:pPr eaLnBrk="1">
              <a:spcBef>
                <a:spcPts val="600"/>
              </a:spcBef>
              <a:buFont typeface="Arial" charset="0"/>
              <a:buNone/>
            </a:pPr>
            <a:r>
              <a:rPr sz="2400" smtClean="0">
                <a:solidFill>
                  <a:srgbClr val="00220F"/>
                </a:solidFill>
                <a:latin typeface="Calibri" pitchFamily="34" charset="0"/>
              </a:rPr>
              <a:t>Снижение удельного веса трудоспособного</a:t>
            </a:r>
          </a:p>
          <a:p>
            <a:pPr eaLnBrk="1">
              <a:spcBef>
                <a:spcPts val="600"/>
              </a:spcBef>
              <a:buFont typeface="Arial" charset="0"/>
              <a:buNone/>
            </a:pPr>
            <a:r>
              <a:rPr sz="2400" smtClean="0">
                <a:solidFill>
                  <a:srgbClr val="00220F"/>
                </a:solidFill>
                <a:latin typeface="Calibri" pitchFamily="34" charset="0"/>
              </a:rPr>
              <a:t>населения. Резкое удорожание добычи  </a:t>
            </a:r>
          </a:p>
          <a:p>
            <a:pPr eaLnBrk="1">
              <a:spcBef>
                <a:spcPts val="600"/>
              </a:spcBef>
              <a:buFont typeface="Arial" charset="0"/>
              <a:buNone/>
            </a:pPr>
            <a:r>
              <a:rPr sz="2400" smtClean="0">
                <a:solidFill>
                  <a:srgbClr val="00220F"/>
                </a:solidFill>
                <a:latin typeface="Calibri" pitchFamily="34" charset="0"/>
              </a:rPr>
              <a:t>Полезных ископаемых. Моральное старение</a:t>
            </a:r>
          </a:p>
          <a:p>
            <a:pPr eaLnBrk="1">
              <a:spcBef>
                <a:spcPts val="600"/>
              </a:spcBef>
              <a:buFont typeface="Arial" charset="0"/>
              <a:buNone/>
            </a:pPr>
            <a:r>
              <a:rPr sz="2400" smtClean="0">
                <a:solidFill>
                  <a:srgbClr val="00220F"/>
                </a:solidFill>
                <a:latin typeface="Calibri" pitchFamily="34" charset="0"/>
              </a:rPr>
              <a:t>оборудования, рост военных расходов.</a:t>
            </a:r>
          </a:p>
          <a:p>
            <a:pPr eaLnBrk="1">
              <a:spcBef>
                <a:spcPts val="600"/>
              </a:spcBef>
              <a:buFont typeface="Arial" charset="0"/>
              <a:buNone/>
            </a:pPr>
            <a:endParaRPr sz="2400" smtClean="0">
              <a:latin typeface="Calibri" pitchFamily="34" charset="0"/>
            </a:endParaRPr>
          </a:p>
        </p:txBody>
      </p:sp>
      <p:pic>
        <p:nvPicPr>
          <p:cNvPr id="17411" name="Рисунок 3" descr="ро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589" y="3861048"/>
            <a:ext cx="1871860" cy="266429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7412" name="Рисунок 4" descr="gh.jpe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404813"/>
            <a:ext cx="8636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/>
            <a:r>
              <a:rPr sz="3600" smtClean="0">
                <a:latin typeface="Calibri" pitchFamily="34" charset="0"/>
              </a:rPr>
              <a:t>Причины экономического кризиса</a:t>
            </a:r>
          </a:p>
        </p:txBody>
      </p:sp>
      <p:sp>
        <p:nvSpPr>
          <p:cNvPr id="18434" name="Содержимое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eaLnBrk="1">
              <a:buFont typeface="Arial" charset="0"/>
              <a:buNone/>
            </a:pPr>
            <a:r>
              <a:rPr smtClean="0">
                <a:solidFill>
                  <a:srgbClr val="C00000"/>
                </a:solidFill>
                <a:latin typeface="Calibri" pitchFamily="34" charset="0"/>
              </a:rPr>
              <a:t>Главное:</a:t>
            </a:r>
            <a:r>
              <a:rPr smtClean="0">
                <a:latin typeface="Calibri" pitchFamily="34" charset="0"/>
              </a:rPr>
              <a:t> </a:t>
            </a:r>
            <a:r>
              <a:rPr sz="2400" smtClean="0">
                <a:latin typeface="Calibri" pitchFamily="34" charset="0"/>
              </a:rPr>
              <a:t>Сама модель экономики, отвергавшая все новое,</a:t>
            </a:r>
          </a:p>
          <a:p>
            <a:pPr eaLnBrk="1">
              <a:buFont typeface="Arial" charset="0"/>
              <a:buNone/>
            </a:pPr>
            <a:r>
              <a:rPr sz="2400" smtClean="0">
                <a:latin typeface="Calibri" pitchFamily="34" charset="0"/>
              </a:rPr>
              <a:t>исчерпала свои возможности. Она могла какое-то время развиваться по инерции, но в долгосрочном плане была обречена.</a:t>
            </a:r>
            <a:endParaRPr smtClean="0">
              <a:latin typeface="Calibri" pitchFamily="34" charset="0"/>
            </a:endParaRPr>
          </a:p>
        </p:txBody>
      </p:sp>
      <p:pic>
        <p:nvPicPr>
          <p:cNvPr id="18435" name="Рисунок 3" descr="tyu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3663" y="4365104"/>
            <a:ext cx="2376487" cy="2016223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8436" name="Рисунок 4" descr="вп.jpe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975" y="4652963"/>
            <a:ext cx="17272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Рисунок 5" descr="dl.jpe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3429000"/>
            <a:ext cx="2160587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Рисунок 7" descr="gh.jpe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388" y="333375"/>
            <a:ext cx="93662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Рисунок1lh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067944" y="3356992"/>
            <a:ext cx="2448272" cy="237626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354137"/>
          </a:xfrm>
        </p:spPr>
        <p:txBody>
          <a:bodyPr/>
          <a:lstStyle/>
          <a:p>
            <a:pPr eaLnBrk="1"/>
            <a:r>
              <a:rPr sz="2400" i="1" dirty="0" err="1" smtClean="0">
                <a:latin typeface="Calibri" pitchFamily="34" charset="0"/>
              </a:rPr>
              <a:t>Страна</a:t>
            </a:r>
            <a:r>
              <a:rPr sz="2400" i="1" dirty="0" smtClean="0">
                <a:latin typeface="Calibri" pitchFamily="34" charset="0"/>
              </a:rPr>
              <a:t>, </a:t>
            </a:r>
            <a:r>
              <a:rPr sz="2400" i="1" dirty="0" err="1" smtClean="0">
                <a:latin typeface="Calibri" pitchFamily="34" charset="0"/>
              </a:rPr>
              <a:t>обладавшая</a:t>
            </a:r>
            <a:r>
              <a:rPr sz="2400" i="1" dirty="0" smtClean="0">
                <a:latin typeface="Calibri" pitchFamily="34" charset="0"/>
              </a:rPr>
              <a:t> </a:t>
            </a:r>
            <a:r>
              <a:rPr sz="2400" i="1" dirty="0" err="1" smtClean="0">
                <a:latin typeface="Calibri" pitchFamily="34" charset="0"/>
              </a:rPr>
              <a:t>богатейшими</a:t>
            </a:r>
            <a:r>
              <a:rPr sz="2400" i="1" dirty="0" smtClean="0">
                <a:latin typeface="Calibri" pitchFamily="34" charset="0"/>
              </a:rPr>
              <a:t> </a:t>
            </a:r>
            <a:r>
              <a:rPr sz="2400" i="1" dirty="0" err="1" smtClean="0">
                <a:latin typeface="Calibri" pitchFamily="34" charset="0"/>
              </a:rPr>
              <a:t>черноземными</a:t>
            </a:r>
            <a:r>
              <a:rPr sz="2400" i="1" dirty="0" smtClean="0">
                <a:latin typeface="Calibri" pitchFamily="34" charset="0"/>
              </a:rPr>
              <a:t> </a:t>
            </a:r>
            <a:r>
              <a:rPr sz="2400" i="1" dirty="0" err="1" smtClean="0">
                <a:latin typeface="Calibri" pitchFamily="34" charset="0"/>
              </a:rPr>
              <a:t>почвами</a:t>
            </a:r>
            <a:r>
              <a:rPr sz="2400" i="1" dirty="0" smtClean="0">
                <a:latin typeface="Calibri" pitchFamily="34" charset="0"/>
              </a:rPr>
              <a:t>, </a:t>
            </a:r>
            <a:r>
              <a:rPr sz="2400" i="1" dirty="0" err="1" smtClean="0">
                <a:latin typeface="Calibri" pitchFamily="34" charset="0"/>
              </a:rPr>
              <a:t>стала</a:t>
            </a:r>
            <a:r>
              <a:rPr sz="2400" i="1" dirty="0" smtClean="0">
                <a:latin typeface="Calibri" pitchFamily="34" charset="0"/>
              </a:rPr>
              <a:t> </a:t>
            </a:r>
            <a:r>
              <a:rPr sz="2400" i="1" dirty="0" err="1" smtClean="0">
                <a:latin typeface="Calibri" pitchFamily="34" charset="0"/>
              </a:rPr>
              <a:t>самым</a:t>
            </a:r>
            <a:r>
              <a:rPr sz="2400" i="1" dirty="0" smtClean="0">
                <a:latin typeface="Calibri" pitchFamily="34" charset="0"/>
              </a:rPr>
              <a:t> </a:t>
            </a:r>
            <a:r>
              <a:rPr sz="2400" i="1" dirty="0" err="1" smtClean="0">
                <a:latin typeface="Calibri" pitchFamily="34" charset="0"/>
              </a:rPr>
              <a:t>крупным</a:t>
            </a:r>
            <a:r>
              <a:rPr sz="2400" i="1" dirty="0" smtClean="0">
                <a:latin typeface="Calibri" pitchFamily="34" charset="0"/>
              </a:rPr>
              <a:t> </a:t>
            </a:r>
            <a:r>
              <a:rPr sz="2400" i="1" dirty="0" err="1" smtClean="0">
                <a:latin typeface="Calibri" pitchFamily="34" charset="0"/>
              </a:rPr>
              <a:t>импортером</a:t>
            </a:r>
            <a:r>
              <a:rPr sz="2400" i="1" dirty="0" smtClean="0">
                <a:latin typeface="Calibri" pitchFamily="34" charset="0"/>
              </a:rPr>
              <a:t> </a:t>
            </a:r>
            <a:r>
              <a:rPr sz="2400" i="1" dirty="0" err="1" smtClean="0">
                <a:latin typeface="Calibri" pitchFamily="34" charset="0"/>
              </a:rPr>
              <a:t>зерна</a:t>
            </a:r>
            <a:r>
              <a:rPr sz="2400" i="1" dirty="0" smtClean="0">
                <a:latin typeface="Calibri" pitchFamily="34" charset="0"/>
              </a:rPr>
              <a:t> и </a:t>
            </a:r>
            <a:r>
              <a:rPr sz="2400" i="1" dirty="0" err="1" smtClean="0">
                <a:latin typeface="Calibri" pitchFamily="34" charset="0"/>
              </a:rPr>
              <a:t>продуктов</a:t>
            </a:r>
            <a:r>
              <a:rPr sz="2400" i="1" dirty="0" smtClean="0">
                <a:latin typeface="Calibri" pitchFamily="34" charset="0"/>
              </a:rPr>
              <a:t> </a:t>
            </a:r>
            <a:r>
              <a:rPr sz="2400" i="1" dirty="0" err="1" smtClean="0">
                <a:latin typeface="Calibri" pitchFamily="34" charset="0"/>
              </a:rPr>
              <a:t>питания</a:t>
            </a:r>
            <a:r>
              <a:rPr sz="2400" i="1" dirty="0" smtClean="0">
                <a:latin typeface="Calibri" pitchFamily="34" charset="0"/>
              </a:rPr>
              <a:t>.</a:t>
            </a:r>
          </a:p>
        </p:txBody>
      </p:sp>
      <p:pic>
        <p:nvPicPr>
          <p:cNvPr id="19461" name="Рисунок 7" descr="gh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88913"/>
            <a:ext cx="576263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Рисунок1cs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283968" y="1741986"/>
            <a:ext cx="4608511" cy="4242391"/>
          </a:xfrm>
        </p:spPr>
      </p:pic>
      <p:pic>
        <p:nvPicPr>
          <p:cNvPr id="9" name="Рисунок 8" descr="Рисунок1df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7" y="1916832"/>
            <a:ext cx="4320479" cy="2667360"/>
          </a:xfrm>
          <a:prstGeom prst="rect">
            <a:avLst/>
          </a:prstGeom>
        </p:spPr>
      </p:pic>
      <p:pic>
        <p:nvPicPr>
          <p:cNvPr id="10" name="Рисунок 9" descr="Рисунок1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5536" y="4077072"/>
            <a:ext cx="4320480" cy="223224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40"/>
            <a:ext cx="8229600" cy="1143000"/>
          </a:xfrm>
        </p:spPr>
        <p:txBody>
          <a:bodyPr/>
          <a:lstStyle/>
          <a:p>
            <a:pPr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Военно-промышленный комплекс.</a:t>
            </a:r>
            <a:endParaRPr sz="3600" b="1" dirty="0">
              <a:solidFill>
                <a:schemeClr val="tx1">
                  <a:lumMod val="95000"/>
                  <a:lumOff val="5000"/>
                </a:scheme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0482" name="Содержимое 4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eaLnBrk="1">
              <a:buFont typeface="Arial" charset="0"/>
              <a:buNone/>
            </a:pPr>
            <a:r>
              <a:rPr sz="2800" smtClean="0">
                <a:solidFill>
                  <a:srgbClr val="002060"/>
                </a:solidFill>
                <a:latin typeface="Calibri" pitchFamily="34" charset="0"/>
              </a:rPr>
              <a:t>С приходом к власти Брежнева увеличилось финансирование оборонных программ. </a:t>
            </a:r>
            <a:r>
              <a:rPr sz="2800" smtClean="0">
                <a:solidFill>
                  <a:srgbClr val="7030A0"/>
                </a:solidFill>
                <a:latin typeface="Calibri" pitchFamily="34" charset="0"/>
              </a:rPr>
              <a:t>С 1967 г. началась массовая установка в подземных шахтах межконтинентальных баллистических ракет. </a:t>
            </a:r>
            <a:r>
              <a:rPr sz="2800" smtClean="0">
                <a:solidFill>
                  <a:srgbClr val="C00000"/>
                </a:solidFill>
                <a:latin typeface="Calibri" pitchFamily="34" charset="0"/>
              </a:rPr>
              <a:t>Была создана высокоэффективная система противовоздушной обороны. </a:t>
            </a:r>
            <a:r>
              <a:rPr sz="2800" smtClean="0">
                <a:solidFill>
                  <a:srgbClr val="00B050"/>
                </a:solidFill>
                <a:latin typeface="Calibri" pitchFamily="34" charset="0"/>
              </a:rPr>
              <a:t>Значительно выросла численность и боевая мощь авиации и флота.</a:t>
            </a:r>
          </a:p>
        </p:txBody>
      </p:sp>
      <p:pic>
        <p:nvPicPr>
          <p:cNvPr id="20483" name="Рисунок 6" descr="zc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788" y="4868863"/>
            <a:ext cx="2557462" cy="1800225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/>
            <a:r>
              <a:rPr sz="3200" smtClean="0">
                <a:latin typeface="Calibri" pitchFamily="34" charset="0"/>
              </a:rPr>
              <a:t>Военно-промышленный комплекс</a:t>
            </a:r>
          </a:p>
        </p:txBody>
      </p:sp>
      <p:sp>
        <p:nvSpPr>
          <p:cNvPr id="21506" name="Содержимое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eaLnBrk="1">
              <a:spcBef>
                <a:spcPts val="600"/>
              </a:spcBef>
              <a:buFont typeface="Arial" charset="0"/>
              <a:buNone/>
            </a:pPr>
            <a:r>
              <a:rPr sz="2400" smtClean="0">
                <a:latin typeface="Calibri" pitchFamily="34" charset="0"/>
              </a:rPr>
              <a:t>Единственная отрасль промышленности которой мог по праву гордится </a:t>
            </a:r>
            <a:r>
              <a:rPr sz="2400" b="1" smtClean="0">
                <a:solidFill>
                  <a:srgbClr val="FF0000"/>
                </a:solidFill>
                <a:latin typeface="Calibri" pitchFamily="34" charset="0"/>
              </a:rPr>
              <a:t>СССР</a:t>
            </a:r>
            <a:r>
              <a:rPr sz="2400" smtClean="0">
                <a:latin typeface="Calibri" pitchFamily="34" charset="0"/>
              </a:rPr>
              <a:t>.</a:t>
            </a:r>
          </a:p>
        </p:txBody>
      </p:sp>
      <p:pic>
        <p:nvPicPr>
          <p:cNvPr id="21507" name="Рисунок 3" descr="qr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260350"/>
            <a:ext cx="136842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Рисунок 4" descr="vr.jpe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2060849"/>
            <a:ext cx="2016349" cy="1512167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21509" name="Рисунок 5" descr="zc.jpe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088" y="333375"/>
            <a:ext cx="115252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4" name="Рисунок 10" descr="se.jpe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48125" y="4653136"/>
            <a:ext cx="1676400" cy="2016224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12" name="Рисунок 11" descr="Рисунок1cb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520" y="2444496"/>
            <a:ext cx="3744416" cy="1969008"/>
          </a:xfrm>
          <a:prstGeom prst="rect">
            <a:avLst/>
          </a:prstGeom>
        </p:spPr>
      </p:pic>
      <p:pic>
        <p:nvPicPr>
          <p:cNvPr id="13" name="Рисунок 12" descr="Рисунок1x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51520" y="4437112"/>
            <a:ext cx="3744416" cy="2088232"/>
          </a:xfrm>
          <a:prstGeom prst="rect">
            <a:avLst/>
          </a:prstGeom>
        </p:spPr>
      </p:pic>
      <p:pic>
        <p:nvPicPr>
          <p:cNvPr id="14" name="Рисунок 13" descr="Рисунок1fg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283968" y="2002536"/>
            <a:ext cx="2376264" cy="2650600"/>
          </a:xfrm>
          <a:prstGeom prst="rect">
            <a:avLst/>
          </a:prstGeom>
        </p:spPr>
      </p:pic>
      <p:pic>
        <p:nvPicPr>
          <p:cNvPr id="15" name="Рисунок 14" descr="Рисунок1l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300192" y="3789040"/>
            <a:ext cx="2520280" cy="266429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440</TotalTime>
  <Words>428</Words>
  <Application>Microsoft Office PowerPoint</Application>
  <PresentationFormat>Экран (4:3)</PresentationFormat>
  <Paragraphs>60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Тема: Внутренняя политика СССР в 1964 – начале 80-х годов.</vt:lpstr>
      <vt:lpstr>Укрепление тоталитарной системы в СССР</vt:lpstr>
      <vt:lpstr>неосталинизм</vt:lpstr>
      <vt:lpstr>ИДЕОЛОГИЯ «РАЗВИТОГО СОЦИАЛИЗМА». КОНСТИТУЦИЯ СССР 1977 Г.</vt:lpstr>
      <vt:lpstr>Причины экономического кризиса (промышленность и сельское хозяйство)</vt:lpstr>
      <vt:lpstr>Причины экономического кризиса</vt:lpstr>
      <vt:lpstr>Страна, обладавшая богатейшими черноземными почвами, стала самым крупным импортером зерна и продуктов питания.</vt:lpstr>
      <vt:lpstr>Военно-промышленный комплекс.</vt:lpstr>
      <vt:lpstr>Военно-промышленный комплекс</vt:lpstr>
      <vt:lpstr>Миг-25 лучший в мире истребитель</vt:lpstr>
      <vt:lpstr>Мы гордимся своей космонавтикой</vt:lpstr>
      <vt:lpstr>Выводы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Внутренняя политика СССР в 1964 – начале 80-х годов.</dc:title>
  <dc:creator>User</dc:creator>
  <cp:lastModifiedBy>User</cp:lastModifiedBy>
  <cp:revision>49</cp:revision>
  <dcterms:created xsi:type="dcterms:W3CDTF">2012-01-12T17:28:24Z</dcterms:created>
  <dcterms:modified xsi:type="dcterms:W3CDTF">2012-01-19T18:32:22Z</dcterms:modified>
</cp:coreProperties>
</file>