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71" r:id="rId3"/>
    <p:sldId id="283" r:id="rId4"/>
    <p:sldId id="273" r:id="rId5"/>
    <p:sldId id="274" r:id="rId6"/>
    <p:sldId id="275" r:id="rId7"/>
    <p:sldId id="276" r:id="rId8"/>
    <p:sldId id="277" r:id="rId9"/>
    <p:sldId id="285" r:id="rId10"/>
    <p:sldId id="278" r:id="rId11"/>
    <p:sldId id="279" r:id="rId12"/>
    <p:sldId id="280" r:id="rId13"/>
    <p:sldId id="284" r:id="rId14"/>
    <p:sldId id="281" r:id="rId15"/>
    <p:sldId id="282" r:id="rId16"/>
    <p:sldId id="286" r:id="rId17"/>
  </p:sldIdLst>
  <p:sldSz cx="9144000" cy="6858000" type="screen4x3"/>
  <p:notesSz cx="6858000" cy="9144000"/>
  <p:custDataLst>
    <p:tags r:id="rId19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E4B2"/>
    <a:srgbClr val="FF7C80"/>
    <a:srgbClr val="FFFFCC"/>
    <a:srgbClr val="006600"/>
    <a:srgbClr val="FF9900"/>
    <a:srgbClr val="003300"/>
    <a:srgbClr val="800000"/>
    <a:srgbClr val="FF993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4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634153B2-1851-4329-BEF5-35F2930254E8}" type="datetimeFigureOut">
              <a:rPr lang="ru-RU"/>
              <a:pPr>
                <a:defRPr/>
              </a:pPr>
              <a:t>16.01.2011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570C487C-B9A0-4D18-BF44-6650E89CCB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9FD888-85C6-4195-A2EE-ED977C8C2B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9AC1AF-4605-440C-8242-5517492F03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9DE1DC-86EF-4B19-9E87-511CBE75BC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552F02-7800-4F97-8797-FCE5669CC0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557CAD-7DA0-482F-BA91-CAC99DB3AF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4334D3-E1AA-45AD-B206-DC7E99D260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D01739-8639-4283-A94E-DDF3988116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C2F3D6-B2DE-4D9A-9E14-9241A14615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336BDA-1CFA-4EB9-B668-B4103536D1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6C6BCE-0981-4FB3-9813-949D9818DA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C28A44-0DF3-46F7-BF56-FE3662C6C4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6486A0CD-5267-4304-B414-514223DB12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gif"/><Relationship Id="rId4" Type="http://schemas.openxmlformats.org/officeDocument/2006/relationships/image" Target="../media/image22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gif"/><Relationship Id="rId4" Type="http://schemas.openxmlformats.org/officeDocument/2006/relationships/image" Target="../media/image30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ru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4"/>
          <p:cNvSpPr txBox="1">
            <a:spLocks noChangeArrowheads="1"/>
          </p:cNvSpPr>
          <p:nvPr/>
        </p:nvSpPr>
        <p:spPr bwMode="auto">
          <a:xfrm>
            <a:off x="1600200" y="5486400"/>
            <a:ext cx="61436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/>
              <a:t>Урок по математике</a:t>
            </a:r>
          </a:p>
          <a:p>
            <a:pPr algn="ctr"/>
            <a:r>
              <a:rPr lang="ru-RU" b="1"/>
              <a:t>2 класс</a:t>
            </a:r>
          </a:p>
          <a:p>
            <a:pPr algn="ctr"/>
            <a:r>
              <a:rPr lang="ru-RU" b="1"/>
              <a:t>Учитель: Щавелёва Ольга Александровна</a:t>
            </a:r>
          </a:p>
          <a:p>
            <a:pPr algn="ctr"/>
            <a:r>
              <a:rPr lang="ru-RU" b="1"/>
              <a:t>2010 год</a:t>
            </a:r>
          </a:p>
        </p:txBody>
      </p:sp>
      <p:sp>
        <p:nvSpPr>
          <p:cNvPr id="2051" name="TextBox 7"/>
          <p:cNvSpPr txBox="1">
            <a:spLocks noChangeArrowheads="1"/>
          </p:cNvSpPr>
          <p:nvPr/>
        </p:nvSpPr>
        <p:spPr bwMode="auto">
          <a:xfrm>
            <a:off x="214313" y="0"/>
            <a:ext cx="87868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МОУ Подозёрская средняя общеобразовательная школа</a:t>
            </a:r>
          </a:p>
          <a:p>
            <a:pPr algn="ctr"/>
            <a:r>
              <a:rPr lang="ru-RU"/>
              <a:t>Комсомольский район Ивановская область</a:t>
            </a:r>
          </a:p>
        </p:txBody>
      </p:sp>
      <p:sp>
        <p:nvSpPr>
          <p:cNvPr id="2052" name="TextBox 9"/>
          <p:cNvSpPr txBox="1">
            <a:spLocks noChangeArrowheads="1"/>
          </p:cNvSpPr>
          <p:nvPr/>
        </p:nvSpPr>
        <p:spPr bwMode="auto">
          <a:xfrm>
            <a:off x="457200" y="1905000"/>
            <a:ext cx="83058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rgbClr val="C00000"/>
                </a:solidFill>
                <a:latin typeface="Book Antiqua" pitchFamily="18" charset="0"/>
              </a:rPr>
              <a:t>Закрепление </a:t>
            </a:r>
          </a:p>
          <a:p>
            <a:pPr algn="ctr"/>
            <a:r>
              <a:rPr lang="ru-RU" sz="4400" b="1">
                <a:solidFill>
                  <a:srgbClr val="C00000"/>
                </a:solidFill>
                <a:latin typeface="Book Antiqua" pitchFamily="18" charset="0"/>
              </a:rPr>
              <a:t>навыка счёта в пределах 100.</a:t>
            </a:r>
          </a:p>
          <a:p>
            <a:pPr algn="ctr"/>
            <a:r>
              <a:rPr lang="ru-RU" sz="4400" b="1">
                <a:solidFill>
                  <a:srgbClr val="C00000"/>
                </a:solidFill>
                <a:latin typeface="Book Antiqua" pitchFamily="18" charset="0"/>
              </a:rPr>
              <a:t>Решение задач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1" descr="img015.jpg"/>
          <p:cNvPicPr>
            <a:picLocks noChangeAspect="1"/>
          </p:cNvPicPr>
          <p:nvPr/>
        </p:nvPicPr>
        <p:blipFill>
          <a:blip r:embed="rId2"/>
          <a:srcRect l="3635" t="3125" r="5180" b="20833"/>
          <a:stretch>
            <a:fillRect/>
          </a:stretch>
        </p:blipFill>
        <p:spPr bwMode="auto">
          <a:xfrm>
            <a:off x="214313" y="214313"/>
            <a:ext cx="5143500" cy="636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Рисунок 2" descr="3388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75" y="857250"/>
            <a:ext cx="2071688" cy="185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643188" y="4071938"/>
            <a:ext cx="5738812" cy="255746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269" name="TextBox 4"/>
          <p:cNvSpPr txBox="1">
            <a:spLocks noChangeArrowheads="1"/>
          </p:cNvSpPr>
          <p:nvPr/>
        </p:nvSpPr>
        <p:spPr bwMode="auto">
          <a:xfrm>
            <a:off x="2819400" y="4267200"/>
            <a:ext cx="57864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/>
              <a:t>Эти страшные события начались в три часа дня сорок минут. Как по-другому назвать это время?</a:t>
            </a:r>
          </a:p>
        </p:txBody>
      </p:sp>
      <p:sp>
        <p:nvSpPr>
          <p:cNvPr id="11270" name="TextBox 6"/>
          <p:cNvSpPr txBox="1">
            <a:spLocks noChangeArrowheads="1"/>
          </p:cNvSpPr>
          <p:nvPr/>
        </p:nvSpPr>
        <p:spPr bwMode="auto">
          <a:xfrm>
            <a:off x="2857500" y="5286375"/>
            <a:ext cx="578643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/>
              <a:t>Паук мучил Муху в сетях 15 минут. Во сколько прекратились её мучения? Как назвать по-другому это время?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1" descr="img016.jpg"/>
          <p:cNvPicPr>
            <a:picLocks noChangeAspect="1"/>
          </p:cNvPicPr>
          <p:nvPr/>
        </p:nvPicPr>
        <p:blipFill>
          <a:blip r:embed="rId2"/>
          <a:srcRect l="5215" b="1041"/>
          <a:stretch>
            <a:fillRect/>
          </a:stretch>
        </p:blipFill>
        <p:spPr bwMode="auto">
          <a:xfrm>
            <a:off x="3571875" y="285750"/>
            <a:ext cx="5072063" cy="6357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990600" y="428625"/>
            <a:ext cx="6153150" cy="18573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292" name="TextBox 5"/>
          <p:cNvSpPr txBox="1">
            <a:spLocks noChangeArrowheads="1"/>
          </p:cNvSpPr>
          <p:nvPr/>
        </p:nvSpPr>
        <p:spPr bwMode="auto">
          <a:xfrm>
            <a:off x="1143000" y="571500"/>
            <a:ext cx="5857875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Первая верёвка </a:t>
            </a:r>
            <a:r>
              <a:rPr lang="ru-RU"/>
              <a:t>– 12см. Начертите такой отрезок.</a:t>
            </a:r>
          </a:p>
          <a:p>
            <a:r>
              <a:rPr lang="ru-RU" b="1"/>
              <a:t>Вторая верёвка </a:t>
            </a:r>
            <a:r>
              <a:rPr lang="ru-RU"/>
              <a:t>– на 2 см короче, чем первая. Начертите отрезок.</a:t>
            </a:r>
          </a:p>
          <a:p>
            <a:r>
              <a:rPr lang="ru-RU" b="1"/>
              <a:t>Третья верёвка </a:t>
            </a:r>
            <a:r>
              <a:rPr lang="ru-RU"/>
              <a:t>– на 5 см длиннее, чем вторая. Найдите её длину. Начертите отрезок.</a:t>
            </a:r>
          </a:p>
        </p:txBody>
      </p:sp>
      <p:pic>
        <p:nvPicPr>
          <p:cNvPr id="12293" name="Рисунок 6" descr="1548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5" y="5214938"/>
            <a:ext cx="333375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Рисунок 7" descr="1721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8" y="3143250"/>
            <a:ext cx="300037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Рисунок 8" descr="1722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3" y="4214813"/>
            <a:ext cx="2619375" cy="7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1" descr="img017.jpg"/>
          <p:cNvPicPr>
            <a:picLocks noChangeAspect="1"/>
          </p:cNvPicPr>
          <p:nvPr/>
        </p:nvPicPr>
        <p:blipFill>
          <a:blip r:embed="rId2"/>
          <a:srcRect l="719" t="2083" r="8710" b="3125"/>
          <a:stretch>
            <a:fillRect/>
          </a:stretch>
        </p:blipFill>
        <p:spPr bwMode="auto">
          <a:xfrm>
            <a:off x="152400" y="131763"/>
            <a:ext cx="4919663" cy="658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571750" y="142875"/>
            <a:ext cx="6429375" cy="2786063"/>
          </a:xfrm>
          <a:prstGeom prst="rect">
            <a:avLst/>
          </a:prstGeom>
          <a:solidFill>
            <a:srgbClr val="FFFFCC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286250" y="714375"/>
            <a:ext cx="3357563" cy="142875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Равнобедренный треугольник 4"/>
          <p:cNvSpPr/>
          <p:nvPr/>
        </p:nvSpPr>
        <p:spPr>
          <a:xfrm rot="5400000">
            <a:off x="7536657" y="821531"/>
            <a:ext cx="1428750" cy="1214437"/>
          </a:xfrm>
          <a:prstGeom prst="triangl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Равнобедренный треугольник 5"/>
          <p:cNvSpPr/>
          <p:nvPr/>
        </p:nvSpPr>
        <p:spPr>
          <a:xfrm rot="16200000">
            <a:off x="4214813" y="785812"/>
            <a:ext cx="1428750" cy="1285875"/>
          </a:xfrm>
          <a:prstGeom prst="triangle">
            <a:avLst>
              <a:gd name="adj" fmla="val 49158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Равнобедренный треугольник 6"/>
          <p:cNvSpPr/>
          <p:nvPr/>
        </p:nvSpPr>
        <p:spPr>
          <a:xfrm rot="5400000">
            <a:off x="5464969" y="821531"/>
            <a:ext cx="1428750" cy="1214438"/>
          </a:xfrm>
          <a:prstGeom prst="triangl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rot="5400000">
            <a:off x="7358063" y="1428750"/>
            <a:ext cx="1143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3321" name="Рисунок 12" descr="29401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63" y="857250"/>
            <a:ext cx="13779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Блок-схема: задержка 7"/>
          <p:cNvSpPr/>
          <p:nvPr/>
        </p:nvSpPr>
        <p:spPr>
          <a:xfrm flipH="1">
            <a:off x="3571875" y="714375"/>
            <a:ext cx="714375" cy="1428750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323" name="TextBox 13"/>
          <p:cNvSpPr txBox="1">
            <a:spLocks noChangeArrowheads="1"/>
          </p:cNvSpPr>
          <p:nvPr/>
        </p:nvSpPr>
        <p:spPr bwMode="auto">
          <a:xfrm>
            <a:off x="5286375" y="3571875"/>
            <a:ext cx="3500438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Сколько здесь треугольников?</a:t>
            </a:r>
          </a:p>
          <a:p>
            <a:endParaRPr lang="ru-RU" sz="2400"/>
          </a:p>
          <a:p>
            <a:r>
              <a:rPr lang="ru-RU" sz="2400"/>
              <a:t>Длина прямоугольника 6 см, ширина – 2 см. Найдите его периметр.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1785938" y="990600"/>
            <a:ext cx="6459537" cy="5668963"/>
          </a:xfrm>
          <a:prstGeom prst="rect">
            <a:avLst/>
          </a:prstGeom>
          <a:noFill/>
          <a:ln w="9525">
            <a:solidFill>
              <a:schemeClr val="accent1">
                <a:lumMod val="2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4339" name="Рисунок 2" descr="7515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381000" y="4033838"/>
            <a:ext cx="2667000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Box 3"/>
          <p:cNvSpPr txBox="1">
            <a:spLocks noChangeArrowheads="1"/>
          </p:cNvSpPr>
          <p:nvPr/>
        </p:nvSpPr>
        <p:spPr bwMode="auto">
          <a:xfrm>
            <a:off x="838200" y="152400"/>
            <a:ext cx="810101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rgbClr val="C00000"/>
                </a:solidFill>
                <a:latin typeface="Book Antiqua" pitchFamily="18" charset="0"/>
              </a:rPr>
              <a:t>Самостоятельная работа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4800" y="1447800"/>
            <a:ext cx="3657600" cy="19812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000" b="1" i="1" u="sng" dirty="0">
                <a:solidFill>
                  <a:srgbClr val="C00000"/>
                </a:solidFill>
              </a:rPr>
              <a:t>Реши задачу:</a:t>
            </a:r>
          </a:p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</a:rPr>
              <a:t>Гусеница съела 8 конфет, а клоп на 2 конфеты больше. Сколько всего конфет съели гусеница и клоп?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648200" y="4572000"/>
            <a:ext cx="4038600" cy="19812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000" b="1" i="1" u="sng" dirty="0">
                <a:solidFill>
                  <a:srgbClr val="C00000"/>
                </a:solidFill>
              </a:rPr>
              <a:t>Найди значения выражений:</a:t>
            </a:r>
          </a:p>
          <a:p>
            <a:pPr>
              <a:defRPr/>
            </a:pPr>
            <a:endParaRPr lang="ru-RU" sz="2000" b="1" i="1" u="sng" dirty="0">
              <a:solidFill>
                <a:srgbClr val="C00000"/>
              </a:solidFill>
            </a:endParaRPr>
          </a:p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</a:rPr>
              <a:t>(14 – 4) + 8 =          27 - 20 =</a:t>
            </a:r>
          </a:p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</a:rPr>
              <a:t>15 + (7+3) =            40 + 30 =</a:t>
            </a:r>
          </a:p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</a:rPr>
              <a:t>16 – 8 + 4 =             100 - 20 =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1" descr="img019.jpg"/>
          <p:cNvPicPr>
            <a:picLocks noChangeAspect="1"/>
          </p:cNvPicPr>
          <p:nvPr/>
        </p:nvPicPr>
        <p:blipFill>
          <a:blip r:embed="rId2"/>
          <a:srcRect l="3841" t="4166" r="3841" b="14583"/>
          <a:stretch>
            <a:fillRect/>
          </a:stretch>
        </p:blipFill>
        <p:spPr bwMode="auto">
          <a:xfrm>
            <a:off x="2071688" y="142875"/>
            <a:ext cx="5143500" cy="647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Лента лицом вверх 3"/>
          <p:cNvSpPr/>
          <p:nvPr/>
        </p:nvSpPr>
        <p:spPr>
          <a:xfrm>
            <a:off x="2971800" y="5143500"/>
            <a:ext cx="3438525" cy="1714500"/>
          </a:xfrm>
          <a:prstGeom prst="ribbon2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2800" b="1" dirty="0"/>
          </a:p>
        </p:txBody>
      </p:sp>
      <p:sp>
        <p:nvSpPr>
          <p:cNvPr id="15364" name="TextBox 4"/>
          <p:cNvSpPr txBox="1">
            <a:spLocks noChangeArrowheads="1"/>
          </p:cNvSpPr>
          <p:nvPr/>
        </p:nvSpPr>
        <p:spPr bwMode="auto">
          <a:xfrm>
            <a:off x="3357563" y="5715000"/>
            <a:ext cx="27860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C00000"/>
                </a:solidFill>
                <a:latin typeface="Book Antiqua" pitchFamily="18" charset="0"/>
              </a:rPr>
              <a:t>МОЛОДЦЫ!</a:t>
            </a:r>
          </a:p>
        </p:txBody>
      </p:sp>
      <p:pic>
        <p:nvPicPr>
          <p:cNvPr id="15365" name="Рисунок 5" descr="21550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1371600"/>
            <a:ext cx="138112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Рисунок 6" descr="21568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29500" y="357188"/>
            <a:ext cx="99060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Рисунок 7" descr="21538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0" y="381000"/>
            <a:ext cx="99060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Рисунок 8" descr="21550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58063" y="1500188"/>
            <a:ext cx="138112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WordArt 6"/>
          <p:cNvSpPr>
            <a:spLocks noChangeArrowheads="1" noChangeShapeType="1" noTextEdit="1"/>
          </p:cNvSpPr>
          <p:nvPr/>
        </p:nvSpPr>
        <p:spPr bwMode="auto">
          <a:xfrm>
            <a:off x="3059113" y="333375"/>
            <a:ext cx="3097212" cy="574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Рефлексия</a:t>
            </a:r>
          </a:p>
        </p:txBody>
      </p:sp>
      <p:sp>
        <p:nvSpPr>
          <p:cNvPr id="16387" name="WordArt 8"/>
          <p:cNvSpPr>
            <a:spLocks noChangeArrowheads="1" noChangeShapeType="1" noTextEdit="1"/>
          </p:cNvSpPr>
          <p:nvPr/>
        </p:nvSpPr>
        <p:spPr bwMode="auto">
          <a:xfrm>
            <a:off x="1066800" y="1676400"/>
            <a:ext cx="7448550" cy="26193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Всё ли удалось у нас на уроке?</a:t>
            </a:r>
          </a:p>
          <a:p>
            <a:pPr algn="ctr"/>
            <a:endParaRPr lang="ru-RU" sz="3600" kern="10">
              <a:ln w="9525">
                <a:noFill/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Над чем ещё надо поработать?</a:t>
            </a:r>
          </a:p>
          <a:p>
            <a:pPr algn="ctr"/>
            <a:endParaRPr lang="ru-RU" sz="3600" kern="10">
              <a:ln w="9525">
                <a:noFill/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Покажите на кружках ваше настроение.</a:t>
            </a:r>
          </a:p>
        </p:txBody>
      </p:sp>
      <p:pic>
        <p:nvPicPr>
          <p:cNvPr id="16388" name="Picture 9" descr="Мордочка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43400" y="5029200"/>
            <a:ext cx="1019175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10" descr="Мордочка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5000" y="5029200"/>
            <a:ext cx="1019175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11" descr="Мордочка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05600" y="5029200"/>
            <a:ext cx="1019175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0063" y="285750"/>
            <a:ext cx="828675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Book Antiqua" pitchFamily="18" charset="0"/>
              </a:rPr>
              <a:t>Источники:</a:t>
            </a:r>
          </a:p>
        </p:txBody>
      </p:sp>
      <p:sp>
        <p:nvSpPr>
          <p:cNvPr id="17411" name="TextBox 4"/>
          <p:cNvSpPr txBox="1">
            <a:spLocks noChangeArrowheads="1"/>
          </p:cNvSpPr>
          <p:nvPr/>
        </p:nvSpPr>
        <p:spPr bwMode="auto">
          <a:xfrm>
            <a:off x="428625" y="1357313"/>
            <a:ext cx="8358188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en-US" sz="2000"/>
              <a:t>Animashky.ru  c  </a:t>
            </a:r>
            <a:r>
              <a:rPr lang="ru-RU" sz="2000"/>
              <a:t>2006-2008</a:t>
            </a:r>
          </a:p>
          <a:p>
            <a:pPr marL="342900" indent="-342900">
              <a:buFontTx/>
              <a:buAutoNum type="arabicPeriod"/>
            </a:pPr>
            <a:r>
              <a:rPr lang="en-US" sz="2000">
                <a:hlinkClick r:id="rId2"/>
              </a:rPr>
              <a:t>www.google.ru</a:t>
            </a:r>
            <a:r>
              <a:rPr lang="en-US" sz="2000"/>
              <a:t>.</a:t>
            </a:r>
            <a:endParaRPr lang="ru-RU" sz="2000"/>
          </a:p>
          <a:p>
            <a:pPr marL="342900" indent="-342900">
              <a:buFontTx/>
              <a:buAutoNum type="arabicPeriod"/>
            </a:pPr>
            <a:r>
              <a:rPr lang="ru-RU" sz="2000"/>
              <a:t>Учебно-воспитательная работа в начальной школе – Ростов-н/Д: Творческий центр «Учитель», 2000</a:t>
            </a:r>
          </a:p>
          <a:p>
            <a:pPr marL="342900" indent="-342900">
              <a:buFontTx/>
              <a:buAutoNum type="arabicPeriod"/>
            </a:pPr>
            <a:r>
              <a:rPr lang="ru-RU" sz="2000"/>
              <a:t>Я иду на урок в начальную школу: Математика: Книга для учителя. – М.: Издательство «Первое сентября», 2000</a:t>
            </a:r>
          </a:p>
          <a:p>
            <a:pPr marL="342900" indent="-342900">
              <a:buFontTx/>
              <a:buAutoNum type="arabicPeriod"/>
            </a:pPr>
            <a:r>
              <a:rPr lang="ru-RU" sz="2000"/>
              <a:t>Чуковский К.И. «Муха-цокотуха»</a:t>
            </a:r>
          </a:p>
          <a:p>
            <a:pPr marL="342900" indent="-342900">
              <a:buFontTx/>
              <a:buAutoNum type="arabicPeriod"/>
            </a:pPr>
            <a:endParaRPr lang="ru-RU" sz="2000"/>
          </a:p>
          <a:p>
            <a:pPr marL="342900" indent="-342900">
              <a:buFontTx/>
              <a:buAutoNum type="arabicPeriod"/>
            </a:pPr>
            <a:endParaRPr lang="ru-RU" sz="2000"/>
          </a:p>
        </p:txBody>
      </p:sp>
    </p:spTree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/>
          <p:cNvPicPr>
            <a:picLocks noChangeAspect="1" noChangeArrowheads="1"/>
          </p:cNvPicPr>
          <p:nvPr/>
        </p:nvPicPr>
        <p:blipFill>
          <a:blip r:embed="rId2">
            <a:lum contrast="6000"/>
          </a:blip>
          <a:srcRect/>
          <a:stretch>
            <a:fillRect/>
          </a:stretch>
        </p:blipFill>
        <p:spPr bwMode="auto">
          <a:xfrm>
            <a:off x="3286125" y="785813"/>
            <a:ext cx="2735263" cy="388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5"/>
          <p:cNvPicPr>
            <a:picLocks noChangeAspect="1" noChangeArrowheads="1"/>
          </p:cNvPicPr>
          <p:nvPr/>
        </p:nvPicPr>
        <p:blipFill>
          <a:blip r:embed="rId3">
            <a:lum contrast="12000"/>
          </a:blip>
          <a:srcRect/>
          <a:stretch>
            <a:fillRect/>
          </a:stretch>
        </p:blipFill>
        <p:spPr bwMode="auto">
          <a:xfrm>
            <a:off x="357188" y="4286250"/>
            <a:ext cx="17145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6"/>
          <p:cNvPicPr>
            <a:picLocks noChangeAspect="1" noChangeArrowheads="1"/>
          </p:cNvPicPr>
          <p:nvPr/>
        </p:nvPicPr>
        <p:blipFill>
          <a:blip r:embed="rId4">
            <a:lum contrast="12000"/>
          </a:blip>
          <a:srcRect/>
          <a:stretch>
            <a:fillRect/>
          </a:stretch>
        </p:blipFill>
        <p:spPr bwMode="auto">
          <a:xfrm>
            <a:off x="6572250" y="142875"/>
            <a:ext cx="1785938" cy="231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9"/>
          <p:cNvPicPr>
            <a:picLocks noChangeAspect="1" noChangeArrowheads="1"/>
          </p:cNvPicPr>
          <p:nvPr/>
        </p:nvPicPr>
        <p:blipFill>
          <a:blip r:embed="rId5">
            <a:lum contrast="12000"/>
          </a:blip>
          <a:srcRect/>
          <a:stretch>
            <a:fillRect/>
          </a:stretch>
        </p:blipFill>
        <p:spPr bwMode="auto">
          <a:xfrm>
            <a:off x="1143000" y="2000250"/>
            <a:ext cx="1714500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10"/>
          <p:cNvPicPr>
            <a:picLocks noChangeAspect="1" noChangeArrowheads="1"/>
          </p:cNvPicPr>
          <p:nvPr/>
        </p:nvPicPr>
        <p:blipFill>
          <a:blip r:embed="rId6">
            <a:lum contrast="12000"/>
          </a:blip>
          <a:srcRect/>
          <a:stretch>
            <a:fillRect/>
          </a:stretch>
        </p:blipFill>
        <p:spPr bwMode="auto">
          <a:xfrm>
            <a:off x="7215188" y="2143125"/>
            <a:ext cx="1749425" cy="244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9" name="TextBox 8"/>
          <p:cNvSpPr txBox="1">
            <a:spLocks noChangeArrowheads="1"/>
          </p:cNvSpPr>
          <p:nvPr/>
        </p:nvSpPr>
        <p:spPr bwMode="auto">
          <a:xfrm>
            <a:off x="2500313" y="4786313"/>
            <a:ext cx="42862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C00000"/>
                </a:solidFill>
                <a:latin typeface="Book Antiqua" pitchFamily="18" charset="0"/>
              </a:rPr>
              <a:t>Чуковский</a:t>
            </a:r>
          </a:p>
          <a:p>
            <a:pPr algn="ctr"/>
            <a:r>
              <a:rPr lang="ru-RU" sz="3600" b="1">
                <a:solidFill>
                  <a:srgbClr val="C00000"/>
                </a:solidFill>
                <a:latin typeface="Book Antiqua" pitchFamily="18" charset="0"/>
              </a:rPr>
              <a:t>Корней Иванович</a:t>
            </a:r>
          </a:p>
        </p:txBody>
      </p:sp>
      <p:pic>
        <p:nvPicPr>
          <p:cNvPr id="3080" name="Picture 7"/>
          <p:cNvPicPr>
            <a:picLocks noChangeAspect="1" noChangeArrowheads="1"/>
          </p:cNvPicPr>
          <p:nvPr/>
        </p:nvPicPr>
        <p:blipFill>
          <a:blip r:embed="rId7" cstate="print">
            <a:lum contrast="12000"/>
          </a:blip>
          <a:srcRect/>
          <a:stretch>
            <a:fillRect/>
          </a:stretch>
        </p:blipFill>
        <p:spPr bwMode="auto">
          <a:xfrm>
            <a:off x="152400" y="152400"/>
            <a:ext cx="1714500" cy="230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8"/>
          <p:cNvPicPr>
            <a:picLocks noChangeAspect="1" noChangeArrowheads="1"/>
          </p:cNvPicPr>
          <p:nvPr/>
        </p:nvPicPr>
        <p:blipFill>
          <a:blip r:embed="rId8">
            <a:lum contrast="12000"/>
          </a:blip>
          <a:srcRect/>
          <a:stretch>
            <a:fillRect/>
          </a:stretch>
        </p:blipFill>
        <p:spPr bwMode="auto">
          <a:xfrm>
            <a:off x="7000875" y="4429125"/>
            <a:ext cx="1643063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1"/>
          <p:cNvSpPr txBox="1">
            <a:spLocks noChangeArrowheads="1"/>
          </p:cNvSpPr>
          <p:nvPr/>
        </p:nvSpPr>
        <p:spPr bwMode="auto">
          <a:xfrm>
            <a:off x="500063" y="214313"/>
            <a:ext cx="835818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>
                <a:solidFill>
                  <a:srgbClr val="C00000"/>
                </a:solidFill>
                <a:latin typeface="Book Antiqua" pitchFamily="18" charset="0"/>
              </a:rPr>
              <a:t>Сосчитай устно:</a:t>
            </a:r>
          </a:p>
        </p:txBody>
      </p:sp>
      <p:sp>
        <p:nvSpPr>
          <p:cNvPr id="4099" name="TextBox 2"/>
          <p:cNvSpPr txBox="1">
            <a:spLocks noChangeArrowheads="1"/>
          </p:cNvSpPr>
          <p:nvPr/>
        </p:nvSpPr>
        <p:spPr bwMode="auto">
          <a:xfrm>
            <a:off x="1600200" y="1295400"/>
            <a:ext cx="6248400" cy="526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/>
              <a:t>8 + 6 =</a:t>
            </a:r>
          </a:p>
          <a:p>
            <a:pPr algn="ctr"/>
            <a:endParaRPr lang="ru-RU" sz="4800" b="1"/>
          </a:p>
          <a:p>
            <a:pPr algn="ctr"/>
            <a:r>
              <a:rPr lang="ru-RU" sz="4800" b="1"/>
              <a:t>(20 + 5) – 4 =</a:t>
            </a:r>
          </a:p>
          <a:p>
            <a:pPr algn="ctr"/>
            <a:endParaRPr lang="ru-RU" sz="4800" b="1"/>
          </a:p>
          <a:p>
            <a:pPr algn="ctr"/>
            <a:r>
              <a:rPr lang="ru-RU" sz="4800" b="1"/>
              <a:t>25 – 2 =</a:t>
            </a:r>
          </a:p>
          <a:p>
            <a:pPr algn="ctr"/>
            <a:endParaRPr lang="ru-RU" sz="4800" b="1"/>
          </a:p>
          <a:p>
            <a:pPr algn="ctr"/>
            <a:r>
              <a:rPr lang="ru-RU" sz="4800" b="1"/>
              <a:t>56 – (50 +5) =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2"/>
          <p:cNvSpPr txBox="1">
            <a:spLocks noChangeArrowheads="1"/>
          </p:cNvSpPr>
          <p:nvPr/>
        </p:nvSpPr>
        <p:spPr bwMode="auto">
          <a:xfrm>
            <a:off x="428625" y="0"/>
            <a:ext cx="835818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5400" b="1">
                <a:solidFill>
                  <a:srgbClr val="C00000"/>
                </a:solidFill>
                <a:latin typeface="Book Antiqua" pitchFamily="18" charset="0"/>
              </a:rPr>
              <a:t>Мы получили: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38200" y="1357313"/>
            <a:ext cx="7805738" cy="1323975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0" b="1" dirty="0"/>
              <a:t>14,  21,  23,  1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62000" y="3214688"/>
            <a:ext cx="78105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/>
              <a:t>Каждый ответ – порядковый номер буквы в русском алфавите. Какое слово получилось? Как называется эта сказка?</a:t>
            </a:r>
          </a:p>
        </p:txBody>
      </p:sp>
      <p:pic>
        <p:nvPicPr>
          <p:cNvPr id="6" name="Рисунок 5" descr="img137.jpg"/>
          <p:cNvPicPr>
            <a:picLocks noChangeAspect="1"/>
          </p:cNvPicPr>
          <p:nvPr/>
        </p:nvPicPr>
        <p:blipFill>
          <a:blip r:embed="rId2"/>
          <a:srcRect b="8333"/>
          <a:stretch>
            <a:fillRect/>
          </a:stretch>
        </p:blipFill>
        <p:spPr bwMode="auto">
          <a:xfrm>
            <a:off x="2000250" y="152400"/>
            <a:ext cx="5349875" cy="652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3"/>
          <p:cNvSpPr txBox="1">
            <a:spLocks noChangeArrowheads="1"/>
          </p:cNvSpPr>
          <p:nvPr/>
        </p:nvSpPr>
        <p:spPr bwMode="auto">
          <a:xfrm>
            <a:off x="838200" y="152400"/>
            <a:ext cx="81010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C00000"/>
                </a:solidFill>
                <a:latin typeface="Book Antiqua" pitchFamily="18" charset="0"/>
              </a:rPr>
              <a:t>Какую денежку нашла муха?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5750" y="1357313"/>
            <a:ext cx="8501063" cy="830262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/>
              <a:t>( 7 + 4 ) + ( 50 – 40 ) – 20 =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85800" y="4724400"/>
            <a:ext cx="318135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/>
              <a:t>Сколько копеек в рубле?</a:t>
            </a:r>
          </a:p>
        </p:txBody>
      </p:sp>
      <p:pic>
        <p:nvPicPr>
          <p:cNvPr id="2" name="Рисунок 1" descr="img011.jpg"/>
          <p:cNvPicPr>
            <a:picLocks noChangeAspect="1"/>
          </p:cNvPicPr>
          <p:nvPr/>
        </p:nvPicPr>
        <p:blipFill>
          <a:blip r:embed="rId2"/>
          <a:srcRect l="2739" t="2083" b="4166"/>
          <a:stretch>
            <a:fillRect/>
          </a:stretch>
        </p:blipFill>
        <p:spPr>
          <a:xfrm>
            <a:off x="3786188" y="1000125"/>
            <a:ext cx="4357687" cy="56054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1" descr="img012.jpg"/>
          <p:cNvPicPr>
            <a:picLocks noChangeAspect="1"/>
          </p:cNvPicPr>
          <p:nvPr/>
        </p:nvPicPr>
        <p:blipFill>
          <a:blip r:embed="rId2"/>
          <a:srcRect l="1701" b="32108"/>
          <a:stretch>
            <a:fillRect/>
          </a:stretch>
        </p:blipFill>
        <p:spPr bwMode="auto">
          <a:xfrm>
            <a:off x="3581400" y="304800"/>
            <a:ext cx="5334000" cy="595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extBox 3"/>
          <p:cNvSpPr txBox="1">
            <a:spLocks noChangeArrowheads="1"/>
          </p:cNvSpPr>
          <p:nvPr/>
        </p:nvSpPr>
        <p:spPr bwMode="auto">
          <a:xfrm>
            <a:off x="152400" y="1371600"/>
            <a:ext cx="3500438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C00000"/>
                </a:solidFill>
                <a:latin typeface="Book Antiqua" pitchFamily="18" charset="0"/>
              </a:rPr>
              <a:t>Реши примеры с переменной: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09600" y="2819400"/>
            <a:ext cx="2857500" cy="1446213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/>
              <a:t>а = 16</a:t>
            </a:r>
          </a:p>
          <a:p>
            <a:pPr algn="ctr">
              <a:defRPr/>
            </a:pPr>
            <a:r>
              <a:rPr lang="ru-RU" sz="4400" b="1" dirty="0"/>
              <a:t>б = 4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581400" y="228600"/>
            <a:ext cx="5334000" cy="1600200"/>
          </a:xfrm>
          <a:prstGeom prst="rect">
            <a:avLst/>
          </a:prstGeom>
          <a:solidFill>
            <a:srgbClr val="ECE4B2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6000" b="1" dirty="0">
                <a:solidFill>
                  <a:schemeClr val="tx1"/>
                </a:solidFill>
              </a:rPr>
              <a:t>а - 6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581400" y="1828800"/>
            <a:ext cx="5334000" cy="1600200"/>
          </a:xfrm>
          <a:prstGeom prst="rect">
            <a:avLst/>
          </a:prstGeom>
          <a:solidFill>
            <a:srgbClr val="ECE4B2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6000" b="1" dirty="0">
                <a:solidFill>
                  <a:schemeClr val="tx1"/>
                </a:solidFill>
              </a:rPr>
              <a:t>14 - б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581400" y="3276600"/>
            <a:ext cx="5334000" cy="1600200"/>
          </a:xfrm>
          <a:prstGeom prst="rect">
            <a:avLst/>
          </a:prstGeom>
          <a:solidFill>
            <a:srgbClr val="ECE4B2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6000" b="1" dirty="0">
                <a:solidFill>
                  <a:schemeClr val="tx1"/>
                </a:solidFill>
              </a:rPr>
              <a:t>(7 + 9) - 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581400" y="4876800"/>
            <a:ext cx="5334000" cy="1600200"/>
          </a:xfrm>
          <a:prstGeom prst="rect">
            <a:avLst/>
          </a:prstGeom>
          <a:solidFill>
            <a:srgbClr val="ECE4B2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6000" b="1" dirty="0">
                <a:solidFill>
                  <a:schemeClr val="tx1"/>
                </a:solidFill>
              </a:rPr>
              <a:t>60 – (б + 6)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1" descr="img013.jpg"/>
          <p:cNvPicPr>
            <a:picLocks noChangeAspect="1"/>
          </p:cNvPicPr>
          <p:nvPr/>
        </p:nvPicPr>
        <p:blipFill>
          <a:blip r:embed="rId2"/>
          <a:srcRect l="1930" b="32291"/>
          <a:stretch>
            <a:fillRect/>
          </a:stretch>
        </p:blipFill>
        <p:spPr bwMode="auto">
          <a:xfrm>
            <a:off x="2000250" y="142875"/>
            <a:ext cx="5100638" cy="464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Рисунок 4" descr="7307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72375" y="4929188"/>
            <a:ext cx="8096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Рисунок 6" descr="7307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72375" y="1928813"/>
            <a:ext cx="8096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Рисунок 8" descr="7307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" y="428625"/>
            <a:ext cx="8096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Рисунок 9" descr="7307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" y="3286125"/>
            <a:ext cx="8096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9" name="TextBox 11"/>
          <p:cNvSpPr txBox="1">
            <a:spLocks noChangeArrowheads="1"/>
          </p:cNvSpPr>
          <p:nvPr/>
        </p:nvSpPr>
        <p:spPr bwMode="auto">
          <a:xfrm>
            <a:off x="1643063" y="5214938"/>
            <a:ext cx="5786437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/>
              <a:t>Сколько стаканов выпили тараканы, если на каждого пришлось по два стакана?</a:t>
            </a:r>
          </a:p>
        </p:txBody>
      </p:sp>
      <p:pic>
        <p:nvPicPr>
          <p:cNvPr id="8200" name="Рисунок 12" descr="7335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" y="1500188"/>
            <a:ext cx="1854200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1" name="Рисунок 13" descr="7335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43813" y="0"/>
            <a:ext cx="1855787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2" name="Рисунок 14" descr="7335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72375" y="3214688"/>
            <a:ext cx="1855788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3" name="Рисунок 15" descr="7335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" y="4429125"/>
            <a:ext cx="1854200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1" descr="img014.jpg"/>
          <p:cNvPicPr>
            <a:picLocks noChangeAspect="1"/>
          </p:cNvPicPr>
          <p:nvPr/>
        </p:nvPicPr>
        <p:blipFill>
          <a:blip r:embed="rId2"/>
          <a:srcRect b="48351"/>
          <a:stretch>
            <a:fillRect/>
          </a:stretch>
        </p:blipFill>
        <p:spPr bwMode="auto">
          <a:xfrm>
            <a:off x="2071688" y="214313"/>
            <a:ext cx="5184775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Рисунок 2" descr="19845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42875" y="714375"/>
            <a:ext cx="23717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447800" y="4648200"/>
            <a:ext cx="6781800" cy="1570038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3200" dirty="0"/>
              <a:t>На каждом сапоге по 6 застёжек. Сколько застёжек на двух сапогах?</a:t>
            </a:r>
          </a:p>
        </p:txBody>
      </p:sp>
      <p:sp>
        <p:nvSpPr>
          <p:cNvPr id="9221" name="TextBox 6"/>
          <p:cNvSpPr txBox="1">
            <a:spLocks noChangeArrowheads="1"/>
          </p:cNvSpPr>
          <p:nvPr/>
        </p:nvSpPr>
        <p:spPr bwMode="auto">
          <a:xfrm>
            <a:off x="1071563" y="3786188"/>
            <a:ext cx="70723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C00000"/>
                </a:solidFill>
                <a:latin typeface="Book Antiqua" pitchFamily="18" charset="0"/>
              </a:rPr>
              <a:t>Реши задачу: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1" descr="img014.jpg"/>
          <p:cNvPicPr>
            <a:picLocks noChangeAspect="1"/>
          </p:cNvPicPr>
          <p:nvPr/>
        </p:nvPicPr>
        <p:blipFill>
          <a:blip r:embed="rId2"/>
          <a:srcRect b="48351"/>
          <a:stretch>
            <a:fillRect/>
          </a:stretch>
        </p:blipFill>
        <p:spPr bwMode="auto">
          <a:xfrm>
            <a:off x="2071688" y="214313"/>
            <a:ext cx="5184775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762000" y="3962400"/>
            <a:ext cx="7924800" cy="523875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/>
              <a:t>В одной баночке  50 г мёда, а в другой – 30 г.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38200" y="4800600"/>
            <a:ext cx="3810000" cy="157003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u="sng" dirty="0">
                <a:solidFill>
                  <a:srgbClr val="FF0000"/>
                </a:solidFill>
              </a:rPr>
              <a:t>1 группа</a:t>
            </a:r>
          </a:p>
          <a:p>
            <a:pPr>
              <a:defRPr/>
            </a:pPr>
            <a:r>
              <a:rPr lang="ru-RU" sz="2400" dirty="0"/>
              <a:t>Реши задачу так, чтобы она решалась сложением.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76800" y="4800600"/>
            <a:ext cx="3810000" cy="157003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u="sng" dirty="0">
                <a:solidFill>
                  <a:srgbClr val="FF0000"/>
                </a:solidFill>
              </a:rPr>
              <a:t>2 группа</a:t>
            </a:r>
          </a:p>
          <a:p>
            <a:pPr>
              <a:defRPr/>
            </a:pPr>
            <a:r>
              <a:rPr lang="ru-RU" sz="2400" dirty="0"/>
              <a:t>Реши задачу так, чтобы она решалась вычитанием.</a:t>
            </a:r>
          </a:p>
        </p:txBody>
      </p:sp>
    </p:spTree>
  </p:cSld>
  <p:clrMapOvr>
    <a:masterClrMapping/>
  </p:clrMapOvr>
  <p:transition>
    <p:dissolv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Слайд 1&quot;/&gt;&lt;property id=&quot;20307&quot; value=&quot;256&quot;/&gt;&lt;/object&gt;&lt;object type=&quot;3&quot; unique_id=&quot;10005&quot;&gt;&lt;property id=&quot;20148&quot; value=&quot;5&quot;/&gt;&lt;property id=&quot;20300&quot; value=&quot;Слайд 2&quot;/&gt;&lt;property id=&quot;20307&quot; value=&quot;271&quot;/&gt;&lt;/object&gt;&lt;object type=&quot;3&quot; unique_id=&quot;10006&quot;&gt;&lt;property id=&quot;20148&quot; value=&quot;5&quot;/&gt;&lt;property id=&quot;20300&quot; value=&quot;Слайд 3&quot;/&gt;&lt;property id=&quot;20307&quot; value=&quot;283&quot;/&gt;&lt;/object&gt;&lt;object type=&quot;3&quot; unique_id=&quot;10007&quot;&gt;&lt;property id=&quot;20148&quot; value=&quot;5&quot;/&gt;&lt;property id=&quot;20300&quot; value=&quot;Слайд 4&quot;/&gt;&lt;property id=&quot;20307&quot; value=&quot;273&quot;/&gt;&lt;/object&gt;&lt;object type=&quot;3&quot; unique_id=&quot;10008&quot;&gt;&lt;property id=&quot;20148&quot; value=&quot;5&quot;/&gt;&lt;property id=&quot;20300&quot; value=&quot;Слайд 5&quot;/&gt;&lt;property id=&quot;20307&quot; value=&quot;274&quot;/&gt;&lt;/object&gt;&lt;object type=&quot;3&quot; unique_id=&quot;10009&quot;&gt;&lt;property id=&quot;20148&quot; value=&quot;5&quot;/&gt;&lt;property id=&quot;20300&quot; value=&quot;Слайд 6&quot;/&gt;&lt;property id=&quot;20307&quot; value=&quot;275&quot;/&gt;&lt;/object&gt;&lt;object type=&quot;3&quot; unique_id=&quot;10010&quot;&gt;&lt;property id=&quot;20148&quot; value=&quot;5&quot;/&gt;&lt;property id=&quot;20300&quot; value=&quot;Слайд 7&quot;/&gt;&lt;property id=&quot;20307&quot; value=&quot;276&quot;/&gt;&lt;/object&gt;&lt;object type=&quot;3&quot; unique_id=&quot;10011&quot;&gt;&lt;property id=&quot;20148&quot; value=&quot;5&quot;/&gt;&lt;property id=&quot;20300&quot; value=&quot;Слайд 8&quot;/&gt;&lt;property id=&quot;20307&quot; value=&quot;277&quot;/&gt;&lt;/object&gt;&lt;object type=&quot;3&quot; unique_id=&quot;10012&quot;&gt;&lt;property id=&quot;20148&quot; value=&quot;5&quot;/&gt;&lt;property id=&quot;20300&quot; value=&quot;Слайд 9&quot;/&gt;&lt;property id=&quot;20307&quot; value=&quot;285&quot;/&gt;&lt;/object&gt;&lt;object type=&quot;3&quot; unique_id=&quot;10013&quot;&gt;&lt;property id=&quot;20148&quot; value=&quot;5&quot;/&gt;&lt;property id=&quot;20300&quot; value=&quot;Слайд 10&quot;/&gt;&lt;property id=&quot;20307&quot; value=&quot;278&quot;/&gt;&lt;/object&gt;&lt;object type=&quot;3&quot; unique_id=&quot;10014&quot;&gt;&lt;property id=&quot;20148&quot; value=&quot;5&quot;/&gt;&lt;property id=&quot;20300&quot; value=&quot;Слайд 11&quot;/&gt;&lt;property id=&quot;20307&quot; value=&quot;279&quot;/&gt;&lt;/object&gt;&lt;object type=&quot;3&quot; unique_id=&quot;10015&quot;&gt;&lt;property id=&quot;20148&quot; value=&quot;5&quot;/&gt;&lt;property id=&quot;20300&quot; value=&quot;Слайд 12&quot;/&gt;&lt;property id=&quot;20307&quot; value=&quot;280&quot;/&gt;&lt;/object&gt;&lt;object type=&quot;3&quot; unique_id=&quot;10016&quot;&gt;&lt;property id=&quot;20148&quot; value=&quot;5&quot;/&gt;&lt;property id=&quot;20300&quot; value=&quot;Слайд 13&quot;/&gt;&lt;property id=&quot;20307&quot; value=&quot;284&quot;/&gt;&lt;/object&gt;&lt;object type=&quot;3&quot; unique_id=&quot;10017&quot;&gt;&lt;property id=&quot;20148&quot; value=&quot;5&quot;/&gt;&lt;property id=&quot;20300&quot; value=&quot;Слайд 14&quot;/&gt;&lt;property id=&quot;20307&quot; value=&quot;281&quot;/&gt;&lt;/object&gt;&lt;object type=&quot;3&quot; unique_id=&quot;10018&quot;&gt;&lt;property id=&quot;20148&quot; value=&quot;5&quot;/&gt;&lt;property id=&quot;20300&quot; value=&quot;Слайд 15&quot;/&gt;&lt;property id=&quot;20307&quot; value=&quot;282&quot;/&gt;&lt;/object&gt;&lt;object type=&quot;3&quot; unique_id=&quot;10019&quot;&gt;&lt;property id=&quot;20148&quot; value=&quot;5&quot;/&gt;&lt;property id=&quot;20300&quot; value=&quot;Слайд 16&quot;/&gt;&lt;property id=&quot;20307&quot; value=&quot;286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489</TotalTime>
  <Words>439</Words>
  <Application>Microsoft PowerPoint</Application>
  <PresentationFormat>Экран (4:3)</PresentationFormat>
  <Paragraphs>69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Book Antiqua</vt:lpstr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ОЛЬГА</cp:lastModifiedBy>
  <cp:revision>44</cp:revision>
  <cp:lastPrinted>1601-01-01T00:00:00Z</cp:lastPrinted>
  <dcterms:created xsi:type="dcterms:W3CDTF">1601-01-01T00:00:00Z</dcterms:created>
  <dcterms:modified xsi:type="dcterms:W3CDTF">2011-01-16T20:23:08Z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