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0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CC"/>
    <a:srgbClr val="0099FF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90062-573C-41CE-B4CC-F46E13D5309A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2328-1808-4334-B035-690BAEC866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2328-1808-4334-B035-690BAEC866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DE366DE-48B2-46B0-88B2-4EEC2581F438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F9CAA8E-F30E-4B28-B23E-73FF2FAC7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332656"/>
            <a:ext cx="6660232" cy="2232248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00CCFF"/>
                </a:solidFill>
              </a:rPr>
              <a:t>Защитные сооружения</a:t>
            </a:r>
            <a:endParaRPr lang="ru-RU" sz="7200" dirty="0">
              <a:solidFill>
                <a:srgbClr val="00CC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Для встроенных убежищ важной часть является аварийный выход, который устраивается в виде тоннеля, выводящего на </a:t>
            </a:r>
            <a:r>
              <a:rPr lang="ru-RU" sz="2000" b="1" dirty="0" err="1"/>
              <a:t>незаваливаемую</a:t>
            </a:r>
            <a:r>
              <a:rPr lang="ru-RU" sz="2000" b="1" dirty="0"/>
              <a:t> территорию и заканчивающегося вертикальной шахтой с оголовком. Выход из убежища в тоннель оборудуется защитно-герметическими и герметическими ставнями, устанавливаемыми соответственно с наружной и внутренней стороны стены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11265" name="Picture 1" descr="E:\Documents and Settings\Администратор\Мои документы\Downloads\610039_l_300x300_p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73016"/>
            <a:ext cx="5112568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5896" y="0"/>
            <a:ext cx="55081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Все убежища обозначаются специальными знаками, размер которых 0,5х0,6м. Знаки располагаются на видном месте у входа и на наружной двери. Маршруты движения к убежищу обозначаются указателями. Знаки и указатели окрашиваются в белый цвет, надписи делаются черной краской. На знаке указывается номер убежища, принадлежность, у кого ключи (должность, место работы, телефон).</a:t>
            </a:r>
          </a:p>
        </p:txBody>
      </p:sp>
      <p:pic>
        <p:nvPicPr>
          <p:cNvPr id="10241" name="Picture 1" descr="E:\Documents and Settings\Администратор\Мои документы\Downloads\286496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645024"/>
            <a:ext cx="4582988" cy="3024336"/>
          </a:xfrm>
          <a:prstGeom prst="rect">
            <a:avLst/>
          </a:prstGeom>
          <a:noFill/>
        </p:spPr>
      </p:pic>
      <p:pic>
        <p:nvPicPr>
          <p:cNvPr id="10242" name="Picture 2" descr="E:\Documents and Settings\Администратор\Мои документы\Downloads\v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167663" cy="1152128"/>
          </a:xfrm>
          <a:prstGeom prst="rect">
            <a:avLst/>
          </a:prstGeom>
          <a:noFill/>
        </p:spPr>
      </p:pic>
      <p:pic>
        <p:nvPicPr>
          <p:cNvPr id="10243" name="Picture 3" descr="E:\Documents and Settings\Администратор\Мои документы\Downloads\TBE024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365104"/>
            <a:ext cx="2592288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56467"/>
            <a:ext cx="856895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endParaRPr lang="ru-RU" sz="2000" dirty="0"/>
          </a:p>
          <a:p>
            <a:pPr indent="457200"/>
            <a:r>
              <a:rPr lang="ru-RU" sz="2000" dirty="0"/>
              <a:t> </a:t>
            </a:r>
            <a:r>
              <a:rPr lang="ru-RU" sz="2000" b="1" dirty="0"/>
              <a:t>БВУ строятся в городах и на объектах, когда нет достаточного количества заблаговременно построенных убежищ. Возводятся такие сооружения в короткие сроки (в течении нескольких суток) из железобетонных сборных конструкций, а иногда и из лесоматериалов. Вместимость их, как правило, небольшая — от 30 до 200 человек.</a:t>
            </a:r>
          </a:p>
          <a:p>
            <a:r>
              <a:rPr lang="ru-RU" sz="2000" b="1" dirty="0"/>
              <a:t>БВУ, как и заблаговременно построенные убежища, должны состоять из помещений для укрываемых, мест для расположения фильтровентиляционного оборудования, санитарного узла, располагать аварийным запасом воды. В убежищах малой вместимости  санитарный узел и емкости для отбросов размещаются в тамбуре, а баки с водой — в помещении для укрываемых.</a:t>
            </a:r>
          </a:p>
          <a:p>
            <a:pPr indent="457200"/>
            <a:r>
              <a:rPr lang="ru-RU" sz="2000" b="1" dirty="0"/>
              <a:t>Внутреннее оборудование БВУ включает в себя средства </a:t>
            </a:r>
            <a:r>
              <a:rPr lang="ru-RU" sz="2000" b="1" dirty="0" err="1"/>
              <a:t>воздухоподачи</a:t>
            </a:r>
            <a:r>
              <a:rPr lang="ru-RU" sz="2000" b="1" dirty="0"/>
              <a:t>, песчаные и шлаковые фильтры, матерчатые фильтры, воздухозаборные и вытяжные отверстия (короба), приборы освещения, нары и скамьи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8640"/>
            <a:ext cx="79928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Быстровозводимые убежища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(БВУ)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68760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/>
              <a:t>Противорадиационные укрытия </a:t>
            </a:r>
            <a:r>
              <a:rPr lang="ru-RU" sz="2000" b="1" dirty="0"/>
              <a:t>– защитные сооружения обеспечивающие защиту от ионизирующих излучений при радиоактивном заражении местности, а в зоне возможных слабых разрушений кроме того от воздействия ударной волны.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4509120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Обычно ПРУ устраивают в подвалах, цокольных и первых этажах зданий, в сооружениях хозяйственного назначения — погребах, подпольях, овощехранилищах.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3212976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Строительство ПРУ осуществляют их промышленных (сборные железобетонные элементы, кирпич) или местных (дерево, камень) строительных материалов.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051" y="0"/>
            <a:ext cx="86629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Противорадиационные укрытия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(ПРУ)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409" name="Picture 1" descr="E:\Documents and Settings\Администратор\Мои документы\Downloads\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8922" y="3429000"/>
            <a:ext cx="3075078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1920" y="692696"/>
            <a:ext cx="5112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Высота помещений ПРУ, как правило, не менее 1,9 м от пола до низа выступающих конструкций перекрытия.</a:t>
            </a:r>
          </a:p>
          <a:p>
            <a:pPr indent="457200"/>
            <a:r>
              <a:rPr lang="ru-RU" sz="2000" b="1" dirty="0"/>
              <a:t>В крупных ПРУ устраивается два входа (выхода), в малых — до 50 чел. — допускается один. Во входах устанавливаются обычные двери, но обязательно уплотняемые в местах примыкания полотна к дверным коробкам.</a:t>
            </a:r>
          </a:p>
          <a:p>
            <a:pPr indent="457200"/>
            <a:r>
              <a:rPr lang="ru-RU" sz="2000" b="1" dirty="0"/>
              <a:t>Норма площади пола основных помещений ПРУ на одного укрываемого принимается, как и в убежище, равной 0,5м² при двухярусном расположении нар.</a:t>
            </a:r>
          </a:p>
        </p:txBody>
      </p:sp>
      <p:pic>
        <p:nvPicPr>
          <p:cNvPr id="8193" name="Picture 1" descr="E:\Documents and Settings\Администратор\Мои документы\Downloads\safety_sign_radia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356388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51845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 ПРУ предусматривается естественная вентиляция или вентиляция с механическим побуждением. Естественная — осуществляется через воздухозаборные и вытяжные шахты. Отверстия для подачи приточного воздуха располагаются в нижней зоне помещений, вытяжные — в верхней зоне.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9912" y="3645024"/>
            <a:ext cx="51845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Водоснабжение — от водопроводной сети. Если водопровод отсутствует, то устанавливают бачки для питьевой воды из расчета 2 литра в сутки на человека.</a:t>
            </a:r>
          </a:p>
          <a:p>
            <a:pPr indent="457200"/>
            <a:r>
              <a:rPr lang="ru-RU" sz="2000" b="1" dirty="0"/>
              <a:t>Освещение — от электрической сети, аварийное — от АКБ, различного типа фонарей и вело (ручных) генераторов.</a:t>
            </a:r>
          </a:p>
        </p:txBody>
      </p:sp>
      <p:pic>
        <p:nvPicPr>
          <p:cNvPr id="7169" name="Picture 1" descr="E:\Documents and Settings\Администратор\Мои документы\Downloads\1195882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60648"/>
            <a:ext cx="3672408" cy="3240360"/>
          </a:xfrm>
          <a:prstGeom prst="rect">
            <a:avLst/>
          </a:prstGeom>
          <a:noFill/>
        </p:spPr>
      </p:pic>
      <p:pic>
        <p:nvPicPr>
          <p:cNvPr id="7170" name="Picture 2" descr="E:\Documents and Settings\Администратор\Мои документы\Downloads\1332515542_trub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3563888" cy="2843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08720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 </a:t>
            </a:r>
            <a:endParaRPr lang="ru-RU" sz="2000" b="1" dirty="0"/>
          </a:p>
          <a:p>
            <a:pPr indent="457200"/>
            <a:r>
              <a:rPr lang="ru-RU" sz="2000" b="1" dirty="0"/>
              <a:t>К простейшим укрытиям относятся — щели, траншеи, окопы, блиндажи, землянки и т.д. Все эти сооружения максимально просты, возводятся с минимальными затратами времени и материалов.</a:t>
            </a:r>
          </a:p>
          <a:p>
            <a:r>
              <a:rPr lang="ru-RU" sz="2000" b="1" dirty="0"/>
              <a:t>Щель может быть открытой и перекрытой. Она представляет собой ров глубиной 1,8 — 2 м, шириной по верху 1 — 1,2 м, по низу 0,8 м. Обычно щель строится на 10 — 40 человек. Каждому укрываемому отводится 0,5 м. Устраиваются щели в виде расположенных под углом друг к другу прямолинейных участков, длина каждого из которых не более 10 м. Входы делаются под прямым углом к примыкающему участку.</a:t>
            </a:r>
          </a:p>
          <a:p>
            <a:pPr indent="457200"/>
            <a:r>
              <a:rPr lang="ru-RU" sz="2000" b="1" dirty="0"/>
              <a:t>Перекрытие щели делается из бревен, брусьев, железобетонных плит или балок. Сверху укладывают слой мятой глины или другого гидроизоляционного материала (рубероида, толя, пергамина и т.д.) и все это засыпается слоем грунта 0,7-0,8 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332656"/>
            <a:ext cx="69685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Простейшие укрытия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412776"/>
            <a:ext cx="43924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Запасы </a:t>
            </a:r>
            <a:r>
              <a:rPr lang="ru-RU" sz="1600" b="1" dirty="0"/>
              <a:t>на две недели для </a:t>
            </a:r>
            <a:r>
              <a:rPr lang="ru-RU" sz="1600" b="1" dirty="0" smtClean="0"/>
              <a:t>взрослого:</a:t>
            </a:r>
          </a:p>
          <a:p>
            <a:pPr>
              <a:buFont typeface="Wingdings" pitchFamily="2" charset="2"/>
              <a:buChar char="ü"/>
            </a:pPr>
            <a:endParaRPr lang="ru-RU" sz="1600" b="1" dirty="0"/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Бисквиты, печенье, зерновые завтраки — 2750 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Консервированное мясо или рыба – 2000 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Консервированные овощи — 1800 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Герметично упакованный маргарин или масло – 500 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Джем, мармелад, мед – 500 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Консервированные супы – 6 банок.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err="1"/>
              <a:t>Сгущеное</a:t>
            </a:r>
            <a:r>
              <a:rPr lang="ru-RU" sz="1600" b="1" dirty="0"/>
              <a:t> или сухое молоко – 14 банок или пара 300-граммовых контейнеров.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Сахар – 700 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Быстрорастворимый кофе или чай – 250 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Конфеты – 450 гр.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/>
              <a:t>Консервированные фрукты, соки, шоколадные напитки – если позволяет место для хранения.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8640"/>
            <a:ext cx="7540847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Список продуктов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1" name="Picture 1" descr="E:\Documents and Settings\Администратор\Мои документы\Downloads\products_roskon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340768"/>
            <a:ext cx="2267744" cy="1752293"/>
          </a:xfrm>
          <a:prstGeom prst="rect">
            <a:avLst/>
          </a:prstGeom>
          <a:noFill/>
        </p:spPr>
      </p:pic>
      <p:pic>
        <p:nvPicPr>
          <p:cNvPr id="5122" name="Picture 2" descr="E:\Documents and Settings\Администратор\Мои документы\Downloads\13593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132856"/>
            <a:ext cx="1800200" cy="1512168"/>
          </a:xfrm>
          <a:prstGeom prst="rect">
            <a:avLst/>
          </a:prstGeom>
          <a:noFill/>
        </p:spPr>
      </p:pic>
      <p:pic>
        <p:nvPicPr>
          <p:cNvPr id="5123" name="Picture 3" descr="E:\Documents and Settings\Администратор\Мои документы\Downloads\news31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4149081"/>
            <a:ext cx="1872208" cy="1512168"/>
          </a:xfrm>
          <a:prstGeom prst="rect">
            <a:avLst/>
          </a:prstGeom>
          <a:noFill/>
        </p:spPr>
      </p:pic>
      <p:pic>
        <p:nvPicPr>
          <p:cNvPr id="5125" name="Picture 5" descr="E:\Documents and Settings\Администратор\Мои документы\Downloads\kons_b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9022" y="3068960"/>
            <a:ext cx="2504978" cy="1656184"/>
          </a:xfrm>
          <a:prstGeom prst="rect">
            <a:avLst/>
          </a:prstGeom>
          <a:noFill/>
        </p:spPr>
      </p:pic>
      <p:pic>
        <p:nvPicPr>
          <p:cNvPr id="5126" name="Picture 6" descr="E:\Documents and Settings\Администратор\Мои документы\Downloads\727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5445224"/>
            <a:ext cx="2196752" cy="1412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08720"/>
            <a:ext cx="7344816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1700" b="1" cap="all" dirty="0"/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Консервный нож, </a:t>
            </a:r>
            <a:r>
              <a:rPr lang="ru-RU" sz="1700" b="1" dirty="0" err="1"/>
              <a:t>открывашка</a:t>
            </a:r>
            <a:r>
              <a:rPr lang="ru-RU" sz="1700" b="1" dirty="0"/>
              <a:t>, ножи и кухонная посуда.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Теплая одежда и обувь.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Постельные принадлежности, спальные мешки и т.д.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Фонари с запасными лампами и батарейками, свечи и спички. В некоторых типах убежищ нельзя использовать открытый огонь, пока его двери закрыты.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Туалетные принадлежности.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Аптечка.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Блокноты и ручки.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Тряпки, щетки, совки и коробка с сухим песком.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Садовая лопата.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Импровизированный туалет, пластиковые ведра с крышками, пластиковые пакеты, сильное дезинфицирующее средство и туалетная бумага.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Часы и календарь.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Снаружи убежища: емкость для хранения отходов, мусора. Полиэтиленовая сумка или ведро для хранения уличной одежды и обуви.</a:t>
            </a:r>
          </a:p>
          <a:p>
            <a:pPr>
              <a:buFont typeface="Wingdings" pitchFamily="2" charset="2"/>
              <a:buChar char="ü"/>
            </a:pPr>
            <a:r>
              <a:rPr lang="ru-RU" sz="1700" b="1" dirty="0"/>
              <a:t>Если возможно, дополнительный запас воды, игры, детские игрушки и книги.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8640"/>
            <a:ext cx="84048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Необходимые предметы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4005064"/>
            <a:ext cx="8748464" cy="2592288"/>
          </a:xfrm>
        </p:spPr>
        <p:txBody>
          <a:bodyPr>
            <a:noAutofit/>
          </a:bodyPr>
          <a:lstStyle/>
          <a:p>
            <a:pPr indent="457200"/>
            <a:r>
              <a:rPr lang="ru-RU" sz="3200" b="1" i="1" dirty="0" smtClean="0">
                <a:solidFill>
                  <a:schemeClr val="tx1"/>
                </a:solidFill>
              </a:rPr>
              <a:t>Защитные сооружения </a:t>
            </a:r>
            <a:r>
              <a:rPr lang="ru-RU" sz="2400" dirty="0" smtClean="0">
                <a:solidFill>
                  <a:schemeClr val="tx1"/>
                </a:solidFill>
              </a:rPr>
              <a:t>- </a:t>
            </a:r>
            <a:r>
              <a:rPr lang="ru-RU" sz="2800" dirty="0" smtClean="0">
                <a:solidFill>
                  <a:schemeClr val="tx1"/>
                </a:solidFill>
              </a:rPr>
              <a:t>это сооружения, специально предназначенные для защиты населения от ядерного, химического и бактериологического оружия, а также от воздействия вторичных поражающих факторов и вредных веществ при авариях. 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Documents and Settings\Администратор\Мои документы\Downloads\antira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89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062912" cy="4536504"/>
          </a:xfrm>
          <a:ln>
            <a:noFill/>
          </a:ln>
        </p:spPr>
        <p:txBody>
          <a:bodyPr>
            <a:normAutofit fontScale="25000" lnSpcReduction="20000"/>
          </a:bodyPr>
          <a:lstStyle/>
          <a:p>
            <a:pPr algn="l"/>
            <a:r>
              <a:rPr lang="ru-RU" sz="8000" b="1" cap="all" dirty="0" smtClean="0">
                <a:solidFill>
                  <a:srgbClr val="0099CC"/>
                </a:solidFill>
              </a:rPr>
              <a:t>По назначению: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для защиты населения;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для размещения органов управления (командные пункты, пункты управления, узлы связи);</a:t>
            </a:r>
          </a:p>
          <a:p>
            <a:pPr algn="l"/>
            <a:r>
              <a:rPr lang="ru-RU" sz="8000" b="1" cap="all" dirty="0" smtClean="0">
                <a:solidFill>
                  <a:srgbClr val="0099CC"/>
                </a:solidFill>
              </a:rPr>
              <a:t>По месту расположения: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встроенные;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отдельно-стоящие;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размещаемые в подземных сооружениях городского и сельского строительства;</a:t>
            </a:r>
          </a:p>
          <a:p>
            <a:pPr algn="l"/>
            <a:r>
              <a:rPr lang="ru-RU" sz="8000" b="1" cap="all" dirty="0" smtClean="0">
                <a:solidFill>
                  <a:srgbClr val="0099CC"/>
                </a:solidFill>
              </a:rPr>
              <a:t>По времени возведения: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возводимые заблаговременно;</a:t>
            </a:r>
          </a:p>
          <a:p>
            <a:pPr lvl="1" algn="l">
              <a:buFont typeface="Wingdings" pitchFamily="2" charset="2"/>
              <a:buChar char="ü"/>
            </a:pPr>
            <a:r>
              <a:rPr lang="ru-RU" sz="8000" b="1" dirty="0" smtClean="0"/>
              <a:t>Быстровозводимые;</a:t>
            </a:r>
          </a:p>
          <a:p>
            <a:pPr algn="l"/>
            <a:r>
              <a:rPr lang="ru-RU" sz="8000" b="1" cap="all" dirty="0" smtClean="0">
                <a:solidFill>
                  <a:srgbClr val="0099CC"/>
                </a:solidFill>
              </a:rPr>
              <a:t>По защитным свойствам:</a:t>
            </a:r>
          </a:p>
          <a:p>
            <a:pPr lvl="1" algn="l"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</a:pPr>
            <a:r>
              <a:rPr lang="ru-RU" sz="8000" b="1" dirty="0" smtClean="0"/>
              <a:t>убежища;</a:t>
            </a:r>
          </a:p>
          <a:p>
            <a:pPr lvl="1" algn="l"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</a:pPr>
            <a:r>
              <a:rPr lang="ru-RU" sz="8000" b="1" dirty="0" smtClean="0"/>
              <a:t>противорадиационные укрытия;</a:t>
            </a:r>
          </a:p>
          <a:p>
            <a:pPr lvl="1" algn="l">
              <a:buClr>
                <a:schemeClr val="bg2">
                  <a:lumMod val="50000"/>
                </a:schemeClr>
              </a:buClr>
              <a:buFont typeface="Wingdings" pitchFamily="2" charset="2"/>
              <a:buChar char="ü"/>
            </a:pPr>
            <a:r>
              <a:rPr lang="ru-RU" sz="8000" b="1" dirty="0" smtClean="0"/>
              <a:t>простейшие укрытия.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6764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Классификация ЗС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"/>
            <a:ext cx="694826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 smtClean="0"/>
              <a:t>Защитные сооружения могут быть встроенными, расположенными в подвалах и цокольных этажах зданий и сооружений, и отдельно стоящими, сооружаемыми вне зданий и сооружений. Размещают их возможно ближе к местам работы или проживания сотрудников.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03240" y="4919008"/>
            <a:ext cx="68407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По срокам строительства ЗС подразделяются на построенные заблаговременно, т.е. в мирное время и быстровозводимые, которые сооружаются в предвидении каких-либо чрезвычайных ситуаций или при внезапном нападении противника.</a:t>
            </a:r>
          </a:p>
        </p:txBody>
      </p:sp>
      <p:pic>
        <p:nvPicPr>
          <p:cNvPr id="16386" name="Picture 2" descr="http://umc-kurgan.ucoz.ru/Kartinki/biblioteka_go/bg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3635896" cy="2520280"/>
          </a:xfrm>
          <a:prstGeom prst="rect">
            <a:avLst/>
          </a:prstGeom>
          <a:noFill/>
        </p:spPr>
      </p:pic>
      <p:pic>
        <p:nvPicPr>
          <p:cNvPr id="16388" name="Picture 4" descr="http://umc-kurgan.ucoz.ru/Kartinki/biblioteka_go/bgo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204864"/>
            <a:ext cx="367240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7863408" cy="2286000"/>
          </a:xfrm>
        </p:spPr>
        <p:txBody>
          <a:bodyPr>
            <a:noAutofit/>
          </a:bodyPr>
          <a:lstStyle/>
          <a:p>
            <a:pPr indent="457200"/>
            <a:r>
              <a:rPr lang="ru-RU" b="1" i="1" dirty="0" smtClean="0">
                <a:solidFill>
                  <a:schemeClr val="tx1"/>
                </a:solidFill>
              </a:rPr>
              <a:t>Убежища</a:t>
            </a:r>
            <a:r>
              <a:rPr lang="ru-RU" b="1" dirty="0" smtClean="0">
                <a:solidFill>
                  <a:schemeClr val="tx1"/>
                </a:solidFill>
              </a:rPr>
              <a:t> — защитные сооружения, обеспечивающие защиту от расчётного воздействия поражающих факторов ядерного оружия (без учёта прямого попадания), от бактериальных средств и отравляющих веществ.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284984"/>
            <a:ext cx="74888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Убежище защищает человека от обломков разрушающихся зданий, от проникающей радиации и радиоактивной пыли, от попаданий внутрь помещений сильнодействующих ядовитых и отравляющих веществ, бактериальных средств, повышенных температур при пожарах, угарного газа и других опасных веществ в чрезвычайных ситуациях.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260648"/>
            <a:ext cx="45175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УБЕЖИЩА</a:t>
            </a:r>
            <a:endParaRPr lang="ru-RU" sz="66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6947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Убежища характеризуются: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124744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Наличием  прочных стен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Перекрытий и дверей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Герметических конструкций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Фильтровентиляционных устройств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492896"/>
            <a:ext cx="82349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Вместимость убежища определяется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140968"/>
            <a:ext cx="7884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суммой мест для сидения и лежания (второй и третий ярусы): малые — до 600, средние — от 600 до 2000 и большие — свыше 2000 человек.</a:t>
            </a:r>
          </a:p>
        </p:txBody>
      </p:sp>
      <p:pic>
        <p:nvPicPr>
          <p:cNvPr id="15361" name="Picture 1" descr="E:\Documents and Settings\Администратор\Мои документы\Downloads\бомбоубежищ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77072"/>
            <a:ext cx="3521968" cy="2509722"/>
          </a:xfrm>
          <a:prstGeom prst="rect">
            <a:avLst/>
          </a:prstGeom>
          <a:noFill/>
        </p:spPr>
      </p:pic>
      <p:pic>
        <p:nvPicPr>
          <p:cNvPr id="15362" name="Picture 2" descr="E:\Documents and Settings\Администратор\Мои документы\Downloads\ubezis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3600400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60648"/>
            <a:ext cx="60841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Длительное пребывание людей возможно благодаря надежному электропитанию (дизельная электростанция), санитарно-техническим устройствам (водопровод, канализация, отопление), радио- и телефонной связи, а также запасам воды, продовольствия и медикаментов. Система воздухоснабжения в свою очередь обеспечивает укрываемых не только необходимым количеством воздуха, но и придает ему нужную температуру, влажность и газовый состав.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933056"/>
            <a:ext cx="59046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Во всех убежищах предусматривается два режима вентиляции: чистой — наружный воздух очищается от пыли; фильтровентиляции — воздух пропускается через фильтры-поглотители, где он очищается от всех вредных примесей, веществ и пыли.</a:t>
            </a:r>
          </a:p>
        </p:txBody>
      </p:sp>
      <p:pic>
        <p:nvPicPr>
          <p:cNvPr id="14337" name="Picture 1" descr="E:\Documents and Settings\Администратор\Мои документы\Downloads\250px-Ventilation_good_b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"/>
            <a:ext cx="3275856" cy="2204864"/>
          </a:xfrm>
          <a:prstGeom prst="rect">
            <a:avLst/>
          </a:prstGeom>
          <a:noFill/>
        </p:spPr>
      </p:pic>
      <p:pic>
        <p:nvPicPr>
          <p:cNvPr id="14338" name="Picture 2" descr="E:\Documents and Settings\Администратор\Мои документы\Downloads\v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04865"/>
            <a:ext cx="3275856" cy="2232248"/>
          </a:xfrm>
          <a:prstGeom prst="rect">
            <a:avLst/>
          </a:prstGeom>
          <a:noFill/>
        </p:spPr>
      </p:pic>
      <p:pic>
        <p:nvPicPr>
          <p:cNvPr id="14339" name="Picture 3" descr="E:\Documents and Settings\Администратор\Мои документы\Downloads\elect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437112"/>
            <a:ext cx="3275856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10039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b="1" dirty="0"/>
              <a:t>Каждое защитное сооружение имеет систему </a:t>
            </a:r>
            <a:r>
              <a:rPr lang="ru-RU" b="1" dirty="0" smtClean="0"/>
              <a:t>канализации. Санузел </a:t>
            </a:r>
            <a:r>
              <a:rPr lang="ru-RU" b="1" dirty="0"/>
              <a:t>размещают в помещении, изолированном перегородками от отсеков убежища, и обязательно устраивают вытяжку.</a:t>
            </a:r>
          </a:p>
          <a:p>
            <a:pPr indent="457200"/>
            <a:r>
              <a:rPr lang="ru-RU" b="1" dirty="0"/>
              <a:t>Электроснабжение необходимо для питания электродвигателей системы воздухоснабжения,  артезианских скважин, канализации, освещения. Электропитание осуществляется от городской (объектовой) электросети, а в аварийных случаях — от дизельной электростанции, находящейся в убежище. В сооружениях без автономной электростанции предусматриваются аккумуляторы, фонари, свечи.</a:t>
            </a:r>
          </a:p>
          <a:p>
            <a:r>
              <a:rPr lang="ru-RU" b="1" dirty="0"/>
              <a:t>Запас продуктов создается из расчета не менее чем на двое суток на каждого укрываемого.</a:t>
            </a:r>
          </a:p>
          <a:p>
            <a:pPr indent="457200"/>
            <a:r>
              <a:rPr lang="ru-RU" b="1" dirty="0"/>
              <a:t>Каждое убежище должно иметь телефонную связь с пунктом управления  и громкоговоритель радиотрансляции, подключенные к городской или местной сети радиовещания.  Резервным средством связи являются радиостанции.</a:t>
            </a:r>
          </a:p>
          <a:p>
            <a:pPr indent="457200"/>
            <a:r>
              <a:rPr lang="ru-RU" b="1" dirty="0"/>
              <a:t>В убежище должны обеспечиваться необходимые санитарно-гигиенические условия для укрываемых: содержание углекислого газа в воздухе не более 1%, влажность не более 70%, температура не выше </a:t>
            </a:r>
            <a:r>
              <a:rPr lang="ru-RU" sz="2000" b="1" dirty="0"/>
              <a:t>23°С.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7707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b="1" dirty="0"/>
              <a:t>В помещении (в отсеках), где находятся укрываемые, устанавливаются </a:t>
            </a:r>
            <a:r>
              <a:rPr lang="ru-RU" sz="2000" b="1" dirty="0" err="1"/>
              <a:t>двухярусные</a:t>
            </a:r>
            <a:r>
              <a:rPr lang="ru-RU" sz="2000" b="1" dirty="0"/>
              <a:t> или </a:t>
            </a:r>
            <a:r>
              <a:rPr lang="ru-RU" sz="2000" b="1" dirty="0" err="1"/>
              <a:t>трехярусные</a:t>
            </a:r>
            <a:r>
              <a:rPr lang="ru-RU" sz="2000" b="1" dirty="0"/>
              <a:t> скамьи (нары): нижние — для сидения, верхние — для лежания. Места для лежания должны составлять не менее 20% от общего количества мест в убежище при двухярусном расположении нар и 30% — при </a:t>
            </a:r>
            <a:r>
              <a:rPr lang="ru-RU" sz="2000" b="1" dirty="0" err="1"/>
              <a:t>трехярусном</a:t>
            </a:r>
            <a:r>
              <a:rPr lang="ru-RU" sz="2000" b="1" dirty="0"/>
              <a:t>.</a:t>
            </a:r>
          </a:p>
        </p:txBody>
      </p:sp>
      <p:pic>
        <p:nvPicPr>
          <p:cNvPr id="12289" name="Picture 1" descr="E:\Documents and Settings\Администратор\Мои документы\Downloads\22cc3e763a529c86f356b7aab04adb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4424039" cy="3408040"/>
          </a:xfrm>
          <a:prstGeom prst="rect">
            <a:avLst/>
          </a:prstGeom>
          <a:noFill/>
        </p:spPr>
      </p:pic>
      <p:pic>
        <p:nvPicPr>
          <p:cNvPr id="12290" name="Picture 2" descr="E:\Documents and Settings\Администратор\Мои документы\Downloads\windowslivewriter84591e20ca09-1473dnuclear05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575" y="332656"/>
            <a:ext cx="4231417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174</TotalTime>
  <Words>826</Words>
  <Application>Microsoft Office PowerPoint</Application>
  <PresentationFormat>Экран (4:3)</PresentationFormat>
  <Paragraphs>92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Защитные сооружения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29</cp:revision>
  <dcterms:created xsi:type="dcterms:W3CDTF">2012-12-04T14:28:27Z</dcterms:created>
  <dcterms:modified xsi:type="dcterms:W3CDTF">2013-11-20T20:39:28Z</dcterms:modified>
</cp:coreProperties>
</file>