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9" r:id="rId4"/>
    <p:sldId id="268" r:id="rId5"/>
    <p:sldId id="270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71" r:id="rId16"/>
    <p:sldId id="266" r:id="rId17"/>
    <p:sldId id="27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0309E-F155-40A6-A438-9F5B71439006}" type="datetimeFigureOut">
              <a:rPr lang="ru-RU"/>
              <a:pPr>
                <a:defRPr/>
              </a:pPr>
              <a:t>11.06.2010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50EB1-3E52-4A45-91F9-722C220F6C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51864-ED47-41C2-89EE-B4C8DE5A4AC3}" type="datetimeFigureOut">
              <a:rPr lang="ru-RU"/>
              <a:pPr>
                <a:defRPr/>
              </a:pPr>
              <a:t>11.06.2010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4FB70-8A86-4D31-84B9-FE9F86722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3B416-7426-4379-9EE5-D3B835A50348}" type="datetimeFigureOut">
              <a:rPr lang="ru-RU"/>
              <a:pPr>
                <a:defRPr/>
              </a:pPr>
              <a:t>11.06.2010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B38AA-B39A-4D3A-9751-9967291C9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65C59-1D4F-441F-9327-F8DF108DEBDD}" type="datetimeFigureOut">
              <a:rPr lang="ru-RU"/>
              <a:pPr>
                <a:defRPr/>
              </a:pPr>
              <a:t>11.06.2010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B0845-7C09-4DCA-9149-95A52148D6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B2A29-7E4A-4AE0-9F59-97B695CC224C}" type="datetimeFigureOut">
              <a:rPr lang="ru-RU"/>
              <a:pPr>
                <a:defRPr/>
              </a:pPr>
              <a:t>11.06.2010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C7E22-3758-469F-8707-136425BC1F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A28E8-77A7-4946-A7EC-55EB4AB394ED}" type="datetimeFigureOut">
              <a:rPr lang="ru-RU"/>
              <a:pPr>
                <a:defRPr/>
              </a:pPr>
              <a:t>11.06.2010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B8F06-487F-4380-BE41-4B87EC0AA0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12E3D-9FFB-4E1A-8BDF-1680694D82D0}" type="datetimeFigureOut">
              <a:rPr lang="ru-RU"/>
              <a:pPr>
                <a:defRPr/>
              </a:pPr>
              <a:t>11.06.2010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ADEDD-A55C-4E46-B07C-4549D0C0D4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B68F5-3E6D-4B3D-B70C-1DC6042F0D5F}" type="datetimeFigureOut">
              <a:rPr lang="ru-RU"/>
              <a:pPr>
                <a:defRPr/>
              </a:pPr>
              <a:t>11.06.2010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095C4-1110-4E94-9503-930E87AC2B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3A48B-594B-42C8-8E94-84FE3515B967}" type="datetimeFigureOut">
              <a:rPr lang="ru-RU"/>
              <a:pPr>
                <a:defRPr/>
              </a:pPr>
              <a:t>11.06.2010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9FB6E-21D6-4452-93AE-E017967CE3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1D876-B572-41EE-A4D2-6A802B98F5D3}" type="datetimeFigureOut">
              <a:rPr lang="ru-RU"/>
              <a:pPr>
                <a:defRPr/>
              </a:pPr>
              <a:t>11.06.2010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632F3-6D19-40F9-84BA-25F2B16F3B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49CA5-8526-4FCB-897B-C9981537AA58}" type="datetimeFigureOut">
              <a:rPr lang="ru-RU"/>
              <a:pPr>
                <a:defRPr/>
              </a:pPr>
              <a:t>11.06.2010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B0E7B-EB4B-4713-AA77-CFAB563D62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B224AD-CE95-42AB-9AFD-7D984B9D9636}" type="datetimeFigureOut">
              <a:rPr lang="ru-RU"/>
              <a:pPr>
                <a:defRPr/>
              </a:pPr>
              <a:t>11.06.2010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4ED57D-9036-4D8A-8E75-FB5BC18462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2" name="Полилиния 11"/>
            <p:cNvGrpSpPr>
              <a:grpSpLocks/>
            </p:cNvGrpSpPr>
            <p:nvPr/>
          </p:nvGrpSpPr>
          <p:grpSpPr bwMode="auto">
            <a:xfrm>
              <a:off x="-6124" y="-10242"/>
              <a:ext cx="9137904" cy="1048512"/>
              <a:chOff x="-6096" y="-24384"/>
              <a:chExt cx="9137904" cy="1048512"/>
            </a:xfrm>
          </p:grpSpPr>
          <p:pic>
            <p:nvPicPr>
              <p:cNvPr id="1034" name="Полилиния 11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-6096" y="-24384"/>
                <a:ext cx="9137904" cy="1048512"/>
              </a:xfrm>
              <a:prstGeom prst="rect">
                <a:avLst/>
              </a:prstGeom>
              <a:noFill/>
            </p:spPr>
          </p:pic>
          <p:sp>
            <p:nvSpPr>
              <p:cNvPr id="1035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29294" y="42167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onstantia" pitchFamily="18" charset="0"/>
                </a:endParaRPr>
              </a:p>
            </p:txBody>
          </p:sp>
        </p:grpSp>
        <p:grpSp>
          <p:nvGrpSpPr>
            <p:cNvPr id="13" name="Полилиния 12"/>
            <p:cNvGrpSpPr>
              <a:grpSpLocks/>
            </p:cNvGrpSpPr>
            <p:nvPr/>
          </p:nvGrpSpPr>
          <p:grpSpPr bwMode="auto">
            <a:xfrm>
              <a:off x="-6124" y="62910"/>
              <a:ext cx="9156192" cy="914400"/>
              <a:chOff x="-6096" y="48768"/>
              <a:chExt cx="9156192" cy="914400"/>
            </a:xfrm>
          </p:grpSpPr>
          <p:pic>
            <p:nvPicPr>
              <p:cNvPr id="1037" name="Полилиния 12"/>
              <p:cNvPicPr>
                <a:picLocks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-6096" y="48768"/>
                <a:ext cx="9156192" cy="914400"/>
              </a:xfrm>
              <a:prstGeom prst="rect">
                <a:avLst/>
              </a:prstGeom>
              <a:noFill/>
            </p:spPr>
          </p:pic>
          <p:sp>
            <p:nvSpPr>
              <p:cNvPr id="1038" name="Text Box 14"/>
              <p:cNvSpPr txBox="1">
                <a:spLocks noChangeArrowheads="1"/>
              </p:cNvSpPr>
              <p:nvPr/>
            </p:nvSpPr>
            <p:spPr bwMode="auto">
              <a:xfrm rot="21435692">
                <a:off x="-21711" y="49536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onstantia" pitchFamily="18" charset="0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72" r:id="rId9"/>
    <p:sldLayoutId id="2147483663" r:id="rId10"/>
    <p:sldLayoutId id="214748366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03188" y="1365250"/>
            <a:ext cx="8693150" cy="1920875"/>
          </a:xfr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>
            <a:normAutofit/>
          </a:bodyPr>
          <a:lstStyle/>
          <a:p>
            <a:pPr marR="0">
              <a:lnSpc>
                <a:spcPct val="80000"/>
              </a:lnSpc>
            </a:pPr>
            <a:endParaRPr lang="ru-RU" sz="2400" smtClean="0"/>
          </a:p>
          <a:p>
            <a:pPr marR="0">
              <a:lnSpc>
                <a:spcPct val="80000"/>
              </a:lnSpc>
            </a:pPr>
            <a:endParaRPr lang="ru-RU" sz="2400" smtClean="0"/>
          </a:p>
          <a:p>
            <a:pPr marR="0">
              <a:lnSpc>
                <a:spcPct val="80000"/>
              </a:lnSpc>
            </a:pPr>
            <a:r>
              <a:rPr lang="ru-RU" sz="2400" smtClean="0"/>
              <a:t>Презентацию подготовила преподаватель истории искусств Детской художественной школы № 17 г. Топки</a:t>
            </a:r>
            <a:r>
              <a:rPr lang="en-US" sz="2400" smtClean="0"/>
              <a:t>  </a:t>
            </a:r>
            <a:r>
              <a:rPr lang="ru-RU" sz="2400" smtClean="0"/>
              <a:t>Рыбакова Елена Искандаровна 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642938" y="4857750"/>
            <a:ext cx="82835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>
                <a:latin typeface="Constantia" pitchFamily="18" charset="0"/>
              </a:rPr>
              <a:t>"Кувадки"Эти куклы должны </a:t>
            </a:r>
            <a:endParaRPr lang="en-US" sz="3600">
              <a:latin typeface="Constantia" pitchFamily="18" charset="0"/>
            </a:endParaRPr>
          </a:p>
          <a:p>
            <a:pPr algn="ctr"/>
            <a:r>
              <a:rPr lang="ru-RU" sz="3600">
                <a:latin typeface="Constantia" pitchFamily="18" charset="0"/>
              </a:rPr>
              <a:t>были обмануть</a:t>
            </a:r>
            <a:r>
              <a:rPr lang="en-US" sz="3600">
                <a:latin typeface="Constantia" pitchFamily="18" charset="0"/>
              </a:rPr>
              <a:t> </a:t>
            </a:r>
            <a:r>
              <a:rPr lang="ru-RU" sz="3600">
                <a:latin typeface="Constantia" pitchFamily="18" charset="0"/>
              </a:rPr>
              <a:t>злых духов и </a:t>
            </a:r>
            <a:endParaRPr lang="en-US" sz="3600">
              <a:latin typeface="Constantia" pitchFamily="18" charset="0"/>
            </a:endParaRPr>
          </a:p>
          <a:p>
            <a:pPr algn="ctr"/>
            <a:r>
              <a:rPr lang="ru-RU" sz="3600">
                <a:latin typeface="Constantia" pitchFamily="18" charset="0"/>
              </a:rPr>
              <a:t>не пустить их к младенцу и роженице. </a:t>
            </a:r>
          </a:p>
        </p:txBody>
      </p:sp>
      <p:pic>
        <p:nvPicPr>
          <p:cNvPr id="22530" name="Рисунок 2" descr="P102008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0"/>
            <a:ext cx="623887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ChangeArrowheads="1"/>
          </p:cNvSpPr>
          <p:nvPr/>
        </p:nvSpPr>
        <p:spPr bwMode="auto">
          <a:xfrm>
            <a:off x="0" y="4714875"/>
            <a:ext cx="91440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onstantia" pitchFamily="18" charset="0"/>
              </a:rPr>
              <a:t>    </a:t>
            </a:r>
            <a:r>
              <a:rPr lang="ru-RU" sz="2000">
                <a:latin typeface="Constantia" pitchFamily="18" charset="0"/>
              </a:rPr>
              <a:t>   </a:t>
            </a:r>
            <a:r>
              <a:rPr lang="ru-RU" sz="3200">
                <a:latin typeface="Constantia" pitchFamily="18" charset="0"/>
              </a:rPr>
              <a:t>После рождения ребенка к нему в кроватку подкладывали особую куколку - "Пеленашку", с той же целью - обмануть злых духов, подложить им куклу вместо ребенка. </a:t>
            </a:r>
          </a:p>
        </p:txBody>
      </p:sp>
      <p:pic>
        <p:nvPicPr>
          <p:cNvPr id="23554" name="Рисунок 2" descr="P102008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0"/>
            <a:ext cx="6262688" cy="46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1"/>
          <p:cNvSpPr>
            <a:spLocks noChangeArrowheads="1"/>
          </p:cNvSpPr>
          <p:nvPr/>
        </p:nvSpPr>
        <p:spPr bwMode="auto">
          <a:xfrm>
            <a:off x="0" y="4643438"/>
            <a:ext cx="9144000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Constantia" pitchFamily="18" charset="0"/>
              </a:rPr>
              <a:t>"Столбушка". Березовое или осиновое полешко (или трубочку из бересты) "одевали" с помощью тканей и нитей и превращали полешко в куклу-женщину. </a:t>
            </a:r>
            <a:r>
              <a:rPr lang="ru-RU">
                <a:latin typeface="Constantia" pitchFamily="18" charset="0"/>
              </a:rPr>
              <a:t/>
            </a:r>
            <a:br>
              <a:rPr lang="ru-RU">
                <a:latin typeface="Constantia" pitchFamily="18" charset="0"/>
              </a:rPr>
            </a:br>
            <a:endParaRPr lang="ru-RU">
              <a:latin typeface="Constantia" pitchFamily="18" charset="0"/>
            </a:endParaRPr>
          </a:p>
        </p:txBody>
      </p:sp>
      <p:pic>
        <p:nvPicPr>
          <p:cNvPr id="24578" name="Рисунок 2" descr="P102007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0"/>
            <a:ext cx="5810250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9142413" cy="729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600" i="1">
                <a:latin typeface="Georgia" pitchFamily="18" charset="0"/>
                <a:cs typeface="Times New Roman" pitchFamily="18" charset="0"/>
              </a:rPr>
              <a:t>Традиционных  русских  тряпичных </a:t>
            </a:r>
            <a:endParaRPr lang="en-US" sz="3600" i="1"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sz="3600" i="1">
                <a:latin typeface="Georgia" pitchFamily="18" charset="0"/>
                <a:cs typeface="Times New Roman" pitchFamily="18" charset="0"/>
              </a:rPr>
              <a:t> кукол  можно  подразделить:  </a:t>
            </a:r>
            <a:endParaRPr lang="ru-RU" sz="3600" i="1">
              <a:latin typeface="Georgia" pitchFamily="18" charset="0"/>
            </a:endParaRPr>
          </a:p>
          <a:p>
            <a:pPr algn="ctr" eaLnBrk="0" hangingPunct="0"/>
            <a:r>
              <a:rPr lang="ru-RU" sz="3600" i="1">
                <a:latin typeface="Georgia" pitchFamily="18" charset="0"/>
                <a:cs typeface="Times New Roman" pitchFamily="18" charset="0"/>
              </a:rPr>
              <a:t>      </a:t>
            </a:r>
            <a:endParaRPr lang="en-US" sz="3600" i="1">
              <a:latin typeface="Georgia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3600" i="1"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600" b="1" i="1">
                <a:latin typeface="Georgia" pitchFamily="18" charset="0"/>
                <a:cs typeface="Times New Roman" pitchFamily="18" charset="0"/>
              </a:rPr>
              <a:t>по  назначению</a:t>
            </a:r>
            <a:r>
              <a:rPr lang="ru-RU" sz="3600" i="1">
                <a:latin typeface="Georgia" pitchFamily="18" charset="0"/>
                <a:cs typeface="Times New Roman" pitchFamily="18" charset="0"/>
              </a:rPr>
              <a:t>  -  на  игровые, </a:t>
            </a:r>
            <a:endParaRPr lang="en-US" sz="3600" i="1">
              <a:latin typeface="Georgia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3600" i="1">
                <a:latin typeface="Georgia" pitchFamily="18" charset="0"/>
                <a:cs typeface="Times New Roman" pitchFamily="18" charset="0"/>
              </a:rPr>
              <a:t> обереги  и  этнографические;  </a:t>
            </a:r>
            <a:endParaRPr lang="ru-RU" sz="3600" i="1">
              <a:latin typeface="Georgia" pitchFamily="18" charset="0"/>
            </a:endParaRPr>
          </a:p>
          <a:p>
            <a:pPr algn="ctr" eaLnBrk="0" hangingPunct="0"/>
            <a:r>
              <a:rPr lang="ru-RU" sz="3600" i="1">
                <a:latin typeface="Georgia" pitchFamily="18" charset="0"/>
                <a:cs typeface="Times New Roman" pitchFamily="18" charset="0"/>
              </a:rPr>
              <a:t>      </a:t>
            </a:r>
            <a:endParaRPr lang="en-US" sz="3600" i="1">
              <a:latin typeface="Georgia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3600" i="1"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600" b="1" i="1">
                <a:latin typeface="Georgia" pitchFamily="18" charset="0"/>
                <a:cs typeface="Times New Roman" pitchFamily="18" charset="0"/>
              </a:rPr>
              <a:t>по  способу   изготовления</a:t>
            </a:r>
            <a:r>
              <a:rPr lang="ru-RU" sz="3600" i="1">
                <a:latin typeface="Georgia" pitchFamily="18" charset="0"/>
                <a:cs typeface="Times New Roman" pitchFamily="18" charset="0"/>
              </a:rPr>
              <a:t>  -  </a:t>
            </a:r>
            <a:endParaRPr lang="en-US" sz="3600" i="1">
              <a:latin typeface="Georgia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3600" i="1">
                <a:latin typeface="Georgia" pitchFamily="18" charset="0"/>
                <a:cs typeface="Times New Roman" pitchFamily="18" charset="0"/>
              </a:rPr>
              <a:t>на  закрутку  и  сшивную;</a:t>
            </a:r>
          </a:p>
          <a:p>
            <a:pPr algn="ctr" eaLnBrk="0" hangingPunct="0"/>
            <a:r>
              <a:rPr lang="ru-RU" sz="3600" i="1">
                <a:latin typeface="Georgia" pitchFamily="18" charset="0"/>
                <a:cs typeface="Times New Roman" pitchFamily="18" charset="0"/>
              </a:rPr>
              <a:t>       </a:t>
            </a:r>
            <a:endParaRPr lang="en-US" sz="3600" i="1">
              <a:latin typeface="Georgia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3600" b="1" i="1">
                <a:latin typeface="Georgia" pitchFamily="18" charset="0"/>
                <a:cs typeface="Times New Roman" pitchFamily="18" charset="0"/>
              </a:rPr>
              <a:t>по  образу</a:t>
            </a:r>
            <a:r>
              <a:rPr lang="ru-RU" sz="3600" i="1">
                <a:latin typeface="Georgia" pitchFamily="18" charset="0"/>
                <a:cs typeface="Times New Roman" pitchFamily="18" charset="0"/>
              </a:rPr>
              <a:t>  - </a:t>
            </a:r>
            <a:endParaRPr lang="en-US" sz="3600" i="1">
              <a:latin typeface="Georgia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3600" i="1">
                <a:latin typeface="Georgia" pitchFamily="18" charset="0"/>
                <a:cs typeface="Times New Roman" pitchFamily="18" charset="0"/>
              </a:rPr>
              <a:t> на  куклу-крестьянку  и  куклу-барыню.</a:t>
            </a:r>
            <a:r>
              <a:rPr lang="ru-RU" sz="3600" i="1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/>
            </a:r>
            <a:br>
              <a:rPr lang="ru-RU" sz="3600" i="1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sz="3600" i="1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/>
            </a:r>
            <a:br>
              <a:rPr lang="ru-RU" sz="3600" i="1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</a:br>
            <a:endParaRPr lang="ru-RU" sz="3600" i="1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1"/>
          <p:cNvSpPr>
            <a:spLocks noChangeArrowheads="1"/>
          </p:cNvSpPr>
          <p:nvPr/>
        </p:nvSpPr>
        <p:spPr bwMode="auto">
          <a:xfrm>
            <a:off x="357188" y="4572000"/>
            <a:ext cx="8786812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onstantia" pitchFamily="18" charset="0"/>
              </a:rPr>
              <a:t>Вепсская куколка –</a:t>
            </a:r>
            <a:endParaRPr lang="en-US" sz="4400">
              <a:latin typeface="Constantia" pitchFamily="18" charset="0"/>
            </a:endParaRPr>
          </a:p>
          <a:p>
            <a:r>
              <a:rPr lang="ru-RU" sz="4400">
                <a:latin typeface="Constantia" pitchFamily="18" charset="0"/>
              </a:rPr>
              <a:t> символ благополучия и достатка</a:t>
            </a:r>
          </a:p>
        </p:txBody>
      </p:sp>
      <p:pic>
        <p:nvPicPr>
          <p:cNvPr id="26626" name="Рисунок 2" descr="P102007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0"/>
            <a:ext cx="5786437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1"/>
          <p:cNvSpPr>
            <a:spLocks noChangeArrowheads="1"/>
          </p:cNvSpPr>
          <p:nvPr/>
        </p:nvSpPr>
        <p:spPr bwMode="auto">
          <a:xfrm>
            <a:off x="642938" y="428625"/>
            <a:ext cx="8501062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latin typeface="Bookman Old Style" pitchFamily="18" charset="0"/>
              </a:rPr>
              <a:t>Пово́йник</a:t>
            </a:r>
            <a:r>
              <a:rPr lang="ru-RU" sz="4400">
                <a:latin typeface="Bookman Old Style" pitchFamily="18" charset="0"/>
              </a:rPr>
              <a:t>, </a:t>
            </a:r>
            <a:r>
              <a:rPr lang="ru-RU" sz="4400" b="1">
                <a:latin typeface="Bookman Old Style" pitchFamily="18" charset="0"/>
              </a:rPr>
              <a:t>повой</a:t>
            </a:r>
            <a:r>
              <a:rPr lang="ru-RU" sz="4400">
                <a:latin typeface="Bookman Old Style" pitchFamily="18" charset="0"/>
              </a:rPr>
              <a:t>, </a:t>
            </a:r>
            <a:r>
              <a:rPr lang="ru-RU" sz="4400" b="1">
                <a:latin typeface="Bookman Old Style" pitchFamily="18" charset="0"/>
              </a:rPr>
              <a:t>повоец</a:t>
            </a:r>
            <a:r>
              <a:rPr lang="ru-RU" sz="4400">
                <a:latin typeface="Bookman Old Style" pitchFamily="18" charset="0"/>
              </a:rPr>
              <a:t> (от </a:t>
            </a:r>
            <a:r>
              <a:rPr lang="ru-RU" sz="4400" i="1">
                <a:latin typeface="Bookman Old Style" pitchFamily="18" charset="0"/>
              </a:rPr>
              <a:t>повивать</a:t>
            </a:r>
            <a:r>
              <a:rPr lang="ru-RU" sz="4400">
                <a:latin typeface="Bookman Old Style" pitchFamily="18" charset="0"/>
              </a:rPr>
              <a:t>) — старинный русский </a:t>
            </a:r>
            <a:r>
              <a:rPr lang="en-US" sz="4400">
                <a:latin typeface="Bookman Old Style" pitchFamily="18" charset="0"/>
              </a:rPr>
              <a:t> </a:t>
            </a:r>
            <a:r>
              <a:rPr lang="ru-RU" sz="4400">
                <a:latin typeface="Bookman Old Style" pitchFamily="18" charset="0"/>
              </a:rPr>
              <a:t>головной убор замужних женщин, главным образом крестьянок, чаще всего платок, полотенце , повязанные поверх другого головного убора</a:t>
            </a:r>
            <a:r>
              <a:rPr lang="ru-RU" sz="3200">
                <a:latin typeface="Bookman Old Style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 descr="P102008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357188" y="5749925"/>
            <a:ext cx="87868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>
                <a:solidFill>
                  <a:schemeClr val="bg1"/>
                </a:solidFill>
                <a:latin typeface="American Retro"/>
              </a:rPr>
              <a:t>Спасибо за внимание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57188" y="1428750"/>
            <a:ext cx="32845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800">
                <a:cs typeface="Times New Roman" pitchFamily="18" charset="0"/>
              </a:rPr>
              <a:t>www</a:t>
            </a:r>
            <a:r>
              <a:rPr lang="ru-RU" sz="2800">
                <a:cs typeface="Times New Roman" pitchFamily="18" charset="0"/>
              </a:rPr>
              <a:t>.</a:t>
            </a:r>
            <a:r>
              <a:rPr lang="en-US" sz="2800">
                <a:cs typeface="Times New Roman" pitchFamily="18" charset="0"/>
              </a:rPr>
              <a:t>niworld</a:t>
            </a:r>
            <a:r>
              <a:rPr lang="ru-RU" sz="2800">
                <a:cs typeface="Times New Roman" pitchFamily="18" charset="0"/>
              </a:rPr>
              <a:t>.</a:t>
            </a:r>
            <a:r>
              <a:rPr lang="en-US" sz="2800">
                <a:cs typeface="Times New Roman" pitchFamily="18" charset="0"/>
              </a:rPr>
              <a:t>ru</a:t>
            </a:r>
            <a:endParaRPr lang="ru-RU" sz="2800">
              <a:cs typeface="Times New Roman" pitchFamily="18" charset="0"/>
            </a:endParaRPr>
          </a:p>
          <a:p>
            <a:pPr eaLnBrk="0" hangingPunct="0"/>
            <a:r>
              <a:rPr lang="en-US" sz="2800">
                <a:cs typeface="Times New Roman" pitchFamily="18" charset="0"/>
              </a:rPr>
              <a:t>http</a:t>
            </a:r>
            <a:r>
              <a:rPr lang="ru-RU" sz="2800">
                <a:cs typeface="Times New Roman" pitchFamily="18" charset="0"/>
              </a:rPr>
              <a:t>://</a:t>
            </a:r>
            <a:r>
              <a:rPr lang="en-US" sz="2800">
                <a:cs typeface="Times New Roman" pitchFamily="18" charset="0"/>
              </a:rPr>
              <a:t>herbalogya</a:t>
            </a:r>
            <a:r>
              <a:rPr lang="ru-RU" sz="2800">
                <a:cs typeface="Times New Roman" pitchFamily="18" charset="0"/>
              </a:rPr>
              <a:t>.</a:t>
            </a:r>
            <a:r>
              <a:rPr lang="en-US" sz="2800">
                <a:cs typeface="Times New Roman" pitchFamily="18" charset="0"/>
              </a:rPr>
              <a:t>ru</a:t>
            </a:r>
            <a:endParaRPr lang="en-US" sz="2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2" descr="0eac4c3e740bВасилиса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3888" y="0"/>
            <a:ext cx="4940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 descr="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0"/>
            <a:ext cx="5500687" cy="679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Documents and Settings\Loner\Мои документы\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455613"/>
            <a:ext cx="5429250" cy="640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 descr="i096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0"/>
            <a:ext cx="5389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6429375" y="928688"/>
            <a:ext cx="27146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onstantia" pitchFamily="18" charset="0"/>
              </a:rPr>
              <a:t>Тропинин «Девочка с куклой»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8758238" cy="6572250"/>
          </a:xfrm>
        </p:spPr>
      </p:pic>
      <p:sp>
        <p:nvSpPr>
          <p:cNvPr id="18435" name="TextBox 6"/>
          <p:cNvSpPr txBox="1">
            <a:spLocks noChangeArrowheads="1"/>
          </p:cNvSpPr>
          <p:nvPr/>
        </p:nvSpPr>
        <p:spPr bwMode="auto">
          <a:xfrm>
            <a:off x="857250" y="5143500"/>
            <a:ext cx="75009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chemeClr val="bg1"/>
                </a:solidFill>
                <a:latin typeface="Constantia" pitchFamily="18" charset="0"/>
              </a:rPr>
              <a:t>Древнегреческие куклы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8" name="Picture 2" descr="C:\Documents and Settings\Loner\Мои документы\luhta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0"/>
            <a:ext cx="4857750" cy="6710363"/>
          </a:xfrm>
        </p:spPr>
      </p:pic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5572125" y="642938"/>
            <a:ext cx="314325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onstantia" pitchFamily="18" charset="0"/>
              </a:rPr>
              <a:t>Таджикская кукла «Лухтак» 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2" name="Содержимое 7" descr="329_cr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428625"/>
            <a:ext cx="5948362" cy="6072188"/>
          </a:xfrm>
        </p:spPr>
      </p:pic>
      <p:sp>
        <p:nvSpPr>
          <p:cNvPr id="20483" name="TextBox 8"/>
          <p:cNvSpPr txBox="1">
            <a:spLocks noChangeArrowheads="1"/>
          </p:cNvSpPr>
          <p:nvPr/>
        </p:nvSpPr>
        <p:spPr bwMode="auto">
          <a:xfrm>
            <a:off x="5715000" y="785813"/>
            <a:ext cx="3429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onstantia" pitchFamily="18" charset="0"/>
              </a:rPr>
              <a:t>Африканская кукла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1"/>
          <p:cNvSpPr>
            <a:spLocks noChangeArrowheads="1"/>
          </p:cNvSpPr>
          <p:nvPr/>
        </p:nvSpPr>
        <p:spPr bwMode="auto">
          <a:xfrm>
            <a:off x="714375" y="4500563"/>
            <a:ext cx="878681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latin typeface="Constantia" pitchFamily="18" charset="0"/>
              </a:rPr>
              <a:t>кукла "Крупеничка". </a:t>
            </a:r>
            <a:endParaRPr lang="en-US" sz="3600">
              <a:latin typeface="Constantia" pitchFamily="18" charset="0"/>
            </a:endParaRPr>
          </a:p>
          <a:p>
            <a:pPr algn="ctr"/>
            <a:r>
              <a:rPr lang="ru-RU" sz="3600">
                <a:latin typeface="Constantia" pitchFamily="18" charset="0"/>
              </a:rPr>
              <a:t>В ее основе - холщовый мешочек с гречихой, украшенный нитями, тканями. </a:t>
            </a:r>
          </a:p>
        </p:txBody>
      </p:sp>
      <p:pic>
        <p:nvPicPr>
          <p:cNvPr id="21506" name="Рисунок 2" descr="P102007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0"/>
            <a:ext cx="5643562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56</TotalTime>
  <Words>162</Words>
  <Application>Microsoft Office PowerPoint</Application>
  <PresentationFormat>Экран (4:3)</PresentationFormat>
  <Paragraphs>31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Constantia</vt:lpstr>
      <vt:lpstr>Arial</vt:lpstr>
      <vt:lpstr>Calibri</vt:lpstr>
      <vt:lpstr>Wingdings 2</vt:lpstr>
      <vt:lpstr>Georgia</vt:lpstr>
      <vt:lpstr>Times New Roman</vt:lpstr>
      <vt:lpstr>Bookman Old Style</vt:lpstr>
      <vt:lpstr>American Retro</vt:lpstr>
      <vt:lpstr>Поток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Куклы-обереги</dc:title>
  <dc:creator>Grey Wolf</dc:creator>
  <cp:lastModifiedBy>Admin</cp:lastModifiedBy>
  <cp:revision>14</cp:revision>
  <dcterms:created xsi:type="dcterms:W3CDTF">2010-04-25T15:53:27Z</dcterms:created>
  <dcterms:modified xsi:type="dcterms:W3CDTF">2010-06-11T12:44:09Z</dcterms:modified>
</cp:coreProperties>
</file>