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7" r:id="rId3"/>
    <p:sldId id="259" r:id="rId4"/>
    <p:sldId id="260" r:id="rId5"/>
    <p:sldId id="261" r:id="rId6"/>
    <p:sldId id="262" r:id="rId7"/>
    <p:sldId id="275" r:id="rId8"/>
    <p:sldId id="263" r:id="rId9"/>
    <p:sldId id="272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80" r:id="rId18"/>
    <p:sldId id="273" r:id="rId19"/>
    <p:sldId id="276" r:id="rId20"/>
    <p:sldId id="277" r:id="rId21"/>
    <p:sldId id="278" r:id="rId22"/>
    <p:sldId id="281" r:id="rId23"/>
    <p:sldId id="282" r:id="rId24"/>
    <p:sldId id="283" r:id="rId25"/>
    <p:sldId id="284" r:id="rId26"/>
    <p:sldId id="285" r:id="rId27"/>
    <p:sldId id="288" r:id="rId28"/>
    <p:sldId id="28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ECE89-130A-4B6E-BED7-7EE88C4B26DA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3461-58BD-4032-B3E9-F3476F3FB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ECE89-130A-4B6E-BED7-7EE88C4B26DA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3461-58BD-4032-B3E9-F3476F3FB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ECE89-130A-4B6E-BED7-7EE88C4B26DA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3461-58BD-4032-B3E9-F3476F3FB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ECE89-130A-4B6E-BED7-7EE88C4B26DA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3461-58BD-4032-B3E9-F3476F3FB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ECE89-130A-4B6E-BED7-7EE88C4B26DA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3461-58BD-4032-B3E9-F3476F3FB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ECE89-130A-4B6E-BED7-7EE88C4B26DA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3461-58BD-4032-B3E9-F3476F3FB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ECE89-130A-4B6E-BED7-7EE88C4B26DA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3461-58BD-4032-B3E9-F3476F3FB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ECE89-130A-4B6E-BED7-7EE88C4B26DA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3461-58BD-4032-B3E9-F3476F3FB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ECE89-130A-4B6E-BED7-7EE88C4B26DA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3461-58BD-4032-B3E9-F3476F3FB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ECE89-130A-4B6E-BED7-7EE88C4B26DA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3461-58BD-4032-B3E9-F3476F3FB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AECE89-130A-4B6E-BED7-7EE88C4B26DA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6D3461-58BD-4032-B3E9-F3476F3FB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ECE89-130A-4B6E-BED7-7EE88C4B26DA}" type="datetimeFigureOut">
              <a:rPr lang="ru-RU" smtClean="0"/>
              <a:pPr/>
              <a:t>15.08.2016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6D3461-58BD-4032-B3E9-F3476F3FB48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gif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gif"/><Relationship Id="rId5" Type="http://schemas.openxmlformats.org/officeDocument/2006/relationships/image" Target="../media/image9.gif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3.gif"/><Relationship Id="rId7" Type="http://schemas.openxmlformats.org/officeDocument/2006/relationships/image" Target="../media/image9.gif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38.jpeg"/><Relationship Id="rId4" Type="http://schemas.openxmlformats.org/officeDocument/2006/relationships/image" Target="../media/image4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gif"/><Relationship Id="rId5" Type="http://schemas.openxmlformats.org/officeDocument/2006/relationships/image" Target="../media/image9.gif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 b="6464"/>
          <a:stretch>
            <a:fillRect/>
          </a:stretch>
        </p:blipFill>
        <p:spPr bwMode="auto">
          <a:xfrm>
            <a:off x="35496" y="760401"/>
            <a:ext cx="2514037" cy="3382169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>
            <a:softEdge rad="635000"/>
          </a:effectLst>
        </p:spPr>
      </p:pic>
      <p:pic>
        <p:nvPicPr>
          <p:cNvPr id="10" name="Рисунок 9" descr="000002.jpg"/>
          <p:cNvPicPr>
            <a:picLocks noChangeAspect="1"/>
          </p:cNvPicPr>
          <p:nvPr/>
        </p:nvPicPr>
        <p:blipFill>
          <a:blip r:embed="rId3" cstate="print">
            <a:lum bright="70000" contrast="-70000"/>
          </a:blip>
          <a:stretch>
            <a:fillRect/>
          </a:stretch>
        </p:blipFill>
        <p:spPr>
          <a:xfrm>
            <a:off x="6353651" y="1135741"/>
            <a:ext cx="2648096" cy="3254188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7" name="Рисунок 6" descr="107.gif"/>
          <p:cNvPicPr>
            <a:picLocks noChangeAspect="1"/>
          </p:cNvPicPr>
          <p:nvPr/>
        </p:nvPicPr>
        <p:blipFill>
          <a:blip r:embed="rId4" cstate="print">
            <a:lum bright="30000"/>
          </a:blip>
          <a:stretch>
            <a:fillRect/>
          </a:stretch>
        </p:blipFill>
        <p:spPr>
          <a:xfrm>
            <a:off x="6097911" y="4389930"/>
            <a:ext cx="2890798" cy="2118447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6" name="Рисунок 5" descr="muriate_of_potash_mop.jpg"/>
          <p:cNvPicPr>
            <a:picLocks noChangeAspect="1"/>
          </p:cNvPicPr>
          <p:nvPr/>
        </p:nvPicPr>
        <p:blipFill>
          <a:blip r:embed="rId5" cstate="print">
            <a:lum bright="70000" contrast="-70000"/>
          </a:blip>
          <a:stretch>
            <a:fillRect/>
          </a:stretch>
        </p:blipFill>
        <p:spPr>
          <a:xfrm rot="10800000">
            <a:off x="203978" y="3780124"/>
            <a:ext cx="3797119" cy="283018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Вертикальный свиток 3"/>
          <p:cNvSpPr/>
          <p:nvPr/>
        </p:nvSpPr>
        <p:spPr>
          <a:xfrm>
            <a:off x="1547664" y="1067404"/>
            <a:ext cx="6048672" cy="4783590"/>
          </a:xfrm>
          <a:prstGeom prst="verticalScroll">
            <a:avLst>
              <a:gd name="adj" fmla="val 1277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23529" y="1340768"/>
            <a:ext cx="648072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extrusionH="57150"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i="1" cap="none" spc="5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eorgia" pitchFamily="18" charset="0"/>
              </a:rPr>
              <a:t>Элемент фосфору</a:t>
            </a:r>
            <a:endParaRPr lang="ru-RU" sz="6600" b="1" i="1" cap="none" spc="50" dirty="0">
              <a:ln w="11430">
                <a:solidFill>
                  <a:schemeClr val="accent2">
                    <a:lumMod val="50000"/>
                  </a:schemeClr>
                </a:solidFill>
              </a:ln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lum bright="-24000"/>
          </a:blip>
          <a:srcRect/>
          <a:stretch>
            <a:fillRect/>
          </a:stretch>
        </p:blipFill>
        <p:spPr bwMode="auto">
          <a:xfrm>
            <a:off x="251520" y="620688"/>
            <a:ext cx="8658961" cy="5616624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36081" y="1700808"/>
            <a:ext cx="2339975" cy="2519362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sp>
        <p:nvSpPr>
          <p:cNvPr id="3" name="AutoShape 3"/>
          <p:cNvSpPr>
            <a:spLocks noChangeArrowheads="1"/>
          </p:cNvSpPr>
          <p:nvPr/>
        </p:nvSpPr>
        <p:spPr bwMode="auto">
          <a:xfrm rot="19740000">
            <a:off x="2576513" y="131763"/>
            <a:ext cx="360362" cy="1976437"/>
          </a:xfrm>
          <a:prstGeom prst="downArrow">
            <a:avLst>
              <a:gd name="adj1" fmla="val 50000"/>
              <a:gd name="adj2" fmla="val 137115"/>
            </a:avLst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path path="rect">
              <a:fillToRect l="50000" t="50000" r="50000" b="50000"/>
            </a:path>
          </a:gradFill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repl"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547" t="2427" r="2380" b="3075"/>
          <a:stretch>
            <a:fillRect/>
          </a:stretch>
        </p:blipFill>
        <p:spPr bwMode="auto">
          <a:xfrm>
            <a:off x="179512" y="188640"/>
            <a:ext cx="8784976" cy="648072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Svetyascheesya-graffiti-9827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629" y="260648"/>
            <a:ext cx="5400675" cy="6119812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 l="4325" t="3801" r="1963" b="2751"/>
          <a:stretch>
            <a:fillRect/>
          </a:stretch>
        </p:blipFill>
        <p:spPr bwMode="auto">
          <a:xfrm>
            <a:off x="251520" y="260648"/>
            <a:ext cx="8568952" cy="6408712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628800"/>
            <a:ext cx="7251328" cy="3528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1124744"/>
            <a:ext cx="1320001" cy="1980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36484" y="1124744"/>
            <a:ext cx="2043628" cy="1980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4" name="Рисунок 3" descr="phosphorus_allotropes.jpg"/>
          <p:cNvPicPr>
            <a:picLocks noChangeAspect="1"/>
          </p:cNvPicPr>
          <p:nvPr/>
        </p:nvPicPr>
        <p:blipFill>
          <a:blip r:embed="rId4" cstate="print"/>
          <a:srcRect r="75110"/>
          <a:stretch>
            <a:fillRect/>
          </a:stretch>
        </p:blipFill>
        <p:spPr>
          <a:xfrm rot="5400000">
            <a:off x="848294" y="646257"/>
            <a:ext cx="1980000" cy="2875124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5" name="Рисунок 4" descr="1245141274_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1124744"/>
            <a:ext cx="1267985" cy="1980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Белый фосфор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6016" y="1916832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51520" y="3212976"/>
            <a:ext cx="88924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Белый фосфор самовозгорается на воздухе. Кроме того, процесс окисления катализируется органическим веществом. Поэтому собака </a:t>
            </a:r>
            <a:r>
              <a:rPr lang="ru-RU" sz="2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Баскервилей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не могла быть окрашена белым фосфором.</a:t>
            </a:r>
            <a:b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Доза фосфора в 0,05-0,15 г для человека смертельна. Профессиональное заболевание рабочих спичечных фабрик был </a:t>
            </a:r>
            <a:r>
              <a:rPr lang="ru-RU" sz="2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фосфорный некроз 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– поражение челюстей. Белый фосфор не только сильный яд, при попадании на кожу вызывает долго не заживающие ожоги.</a:t>
            </a:r>
            <a:endParaRPr lang="ru-RU" sz="2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86409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Красный фосфор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" name="Рисунок 2" descr="1214216458_orsh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386" y="1052736"/>
            <a:ext cx="3139019" cy="2340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707904" y="1052736"/>
            <a:ext cx="51125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Не растворяется ни в воде, ни в сероуглероде. На воздухе окисляется медленно и не самовоспламеняется. Не ядовит и не светится в темноте.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5" name="Рисунок 4" descr="11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19672" y="3933056"/>
            <a:ext cx="2947500" cy="2160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8" name="Рисунок 7" descr="2249619801_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84448" y="3753296"/>
            <a:ext cx="3120000" cy="2340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10" name="Стрелка вниз 9"/>
          <p:cNvSpPr/>
          <p:nvPr/>
        </p:nvSpPr>
        <p:spPr>
          <a:xfrm rot="19101239">
            <a:off x="2318350" y="2848668"/>
            <a:ext cx="281149" cy="1342834"/>
          </a:xfrm>
          <a:prstGeom prst="downArrow">
            <a:avLst>
              <a:gd name="adj1" fmla="val 47842"/>
              <a:gd name="adj2" fmla="val 42349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5583243">
            <a:off x="4774210" y="4367032"/>
            <a:ext cx="299142" cy="2319381"/>
          </a:xfrm>
          <a:prstGeom prst="downArrow">
            <a:avLst>
              <a:gd name="adj1" fmla="val 47842"/>
              <a:gd name="adj2" fmla="val 42349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436096" y="6165304"/>
            <a:ext cx="32403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Белый фосфор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Получение фосфора</a:t>
            </a:r>
            <a:endParaRPr lang="ru-RU" dirty="0"/>
          </a:p>
        </p:txBody>
      </p:sp>
      <p:pic>
        <p:nvPicPr>
          <p:cNvPr id="3" name="Рисунок 2" descr="ch09_28_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1484784"/>
            <a:ext cx="3072000" cy="2304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4" name="Рисунок 3" descr="image142.gif"/>
          <p:cNvPicPr>
            <a:picLocks noChangeAspect="1"/>
          </p:cNvPicPr>
          <p:nvPr/>
        </p:nvPicPr>
        <p:blipFill>
          <a:blip r:embed="rId3" cstate="print"/>
          <a:srcRect b="13798"/>
          <a:stretch>
            <a:fillRect/>
          </a:stretch>
        </p:blipFill>
        <p:spPr>
          <a:xfrm>
            <a:off x="3275856" y="1485040"/>
            <a:ext cx="2130698" cy="2304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5" name="Рисунок 4" descr="img25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1484784"/>
            <a:ext cx="2618182" cy="2304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0" y="3933056"/>
            <a:ext cx="31264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фосфат кальция</a:t>
            </a:r>
          </a:p>
          <a:p>
            <a:pPr algn="ctr"/>
            <a:r>
              <a:rPr lang="ru-RU" sz="24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Ca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(PO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)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endParaRPr lang="ru-RU" sz="2400" dirty="0">
              <a:ln>
                <a:solidFill>
                  <a:schemeClr val="accent2">
                    <a:lumMod val="50000"/>
                  </a:schemeClr>
                </a:solidFill>
              </a:ln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3933056"/>
            <a:ext cx="25202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электропечь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56940" y="3933056"/>
            <a:ext cx="33554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белый фосфор</a:t>
            </a:r>
          </a:p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(желтый фосфор)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5013176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2Ca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(PO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)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 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+ 6SiO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+ 10C = 6CaSiO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+ P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+ 10CO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Химические свойства фосфора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775718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Фосфор проявляет и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окислительные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, и </a:t>
            </a:r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восстановительные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свойства.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6024" y="3441774"/>
            <a:ext cx="867645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Pˉ³–––––––P°––––––– P </a:t>
            </a:r>
            <a:r>
              <a:rPr lang="ru-RU" sz="3200" baseline="30000" dirty="0" smtClean="0">
                <a:solidFill>
                  <a:srgbClr val="C00000"/>
                </a:solidFill>
              </a:rPr>
              <a:t>+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⁵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(P</a:t>
            </a:r>
            <a:r>
              <a:rPr lang="ru-RU" sz="3200" baseline="30000" dirty="0" smtClean="0">
                <a:solidFill>
                  <a:srgbClr val="C00000"/>
                </a:solidFill>
              </a:rPr>
              <a:t>+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³)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окислитель                                    восстановитель</a:t>
            </a:r>
            <a:b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5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восстанавливается                                   окисляется</a:t>
            </a:r>
            <a:endParaRPr lang="ru-RU" sz="25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4016" y="332656"/>
            <a:ext cx="8820472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ctr">
              <a:buAutoNum type="arabicPeriod"/>
            </a:pP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Взаимодействие с простыми веществами – </a:t>
            </a:r>
          </a:p>
          <a:p>
            <a:pPr marL="457200" indent="-457200"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неметаллами. </a:t>
            </a:r>
          </a:p>
          <a:p>
            <a:pPr marL="457200" indent="-457200"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Фосфор может реагировать со многими неметаллами: кислородом, серой, галогенами, с водородом фосфор не реагирует. В зависимости от того, находится фосфор в избытке или недостатке, образуются соединения фосфора (III) и (V), например: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2P + 3Br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= 2PBr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или 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2P + 5Br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= 2PBr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5</a:t>
            </a:r>
            <a:r>
              <a:rPr lang="ru-RU" sz="2000" b="1" dirty="0" smtClean="0"/>
              <a:t/>
            </a:r>
            <a:br>
              <a:rPr lang="ru-RU" sz="2000" b="1" dirty="0" smtClean="0"/>
            </a:br>
            <a:endParaRPr lang="ru-RU" b="1" dirty="0"/>
          </a:p>
        </p:txBody>
      </p:sp>
      <p:pic>
        <p:nvPicPr>
          <p:cNvPr id="5" name="Рисунок 4" descr="008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861048"/>
            <a:ext cx="2880320" cy="2110769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1234863" y="6228020"/>
            <a:ext cx="297709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2P + 3Cl2 = 2PCl3</a:t>
            </a:r>
            <a:endParaRPr lang="ru-RU" sz="2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88432" y="3933056"/>
            <a:ext cx="5004048" cy="193899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4P + 5O2 = 2P2O5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(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 избытком кислорода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)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4P + 3O2 = 2P2O3</a:t>
            </a: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(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 медленном окислении или при недостатке О2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)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39952" y="6207695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или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2P + 5Cl2 = 2PCl5</a:t>
            </a:r>
            <a:endParaRPr lang="ru-RU" sz="2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lum bright="30000"/>
          </a:blip>
          <a:srcRect/>
          <a:stretch>
            <a:fillRect/>
          </a:stretch>
        </p:blipFill>
        <p:spPr bwMode="auto">
          <a:xfrm>
            <a:off x="251520" y="1340768"/>
            <a:ext cx="4185439" cy="4896544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789040"/>
            <a:ext cx="1152128" cy="2204864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635000"/>
          </a:effectLst>
        </p:spPr>
      </p:pic>
      <p:pic>
        <p:nvPicPr>
          <p:cNvPr id="6" name="Рисунок 5" descr="2a1bd073799478a5fe7ceee9206cbcbf_ful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547664" y="4005064"/>
            <a:ext cx="1584176" cy="1584176"/>
          </a:xfrm>
          <a:prstGeom prst="roundRect">
            <a:avLst/>
          </a:prstGeom>
          <a:effectLst>
            <a:softEdge rad="317500"/>
          </a:effectLst>
        </p:spPr>
      </p:pic>
      <p:pic>
        <p:nvPicPr>
          <p:cNvPr id="5" name="Рисунок 4" descr="auroraligh_yf4lcye6.gif"/>
          <p:cNvPicPr>
            <a:picLocks noChangeAspect="1"/>
          </p:cNvPicPr>
          <p:nvPr/>
        </p:nvPicPr>
        <p:blipFill>
          <a:blip r:embed="rId5" cstate="print">
            <a:lum bright="40000"/>
          </a:blip>
          <a:stretch>
            <a:fillRect/>
          </a:stretch>
        </p:blipFill>
        <p:spPr>
          <a:xfrm>
            <a:off x="1475656" y="3501008"/>
            <a:ext cx="1656184" cy="220824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Фосфор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99992" y="1700808"/>
            <a:ext cx="4644008" cy="3960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То я камень философский,</a:t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То огонь холодный я,</a:t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То цвет белый, красный, черный представляю я,</a:t>
            </a:r>
            <a:b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 в России появился, </a:t>
            </a:r>
            <a:r>
              <a:rPr lang="ru-RU" sz="28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светоносцем</a:t>
            </a: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объявился.</a:t>
            </a:r>
          </a:p>
        </p:txBody>
      </p:sp>
      <p:pic>
        <p:nvPicPr>
          <p:cNvPr id="15" name="Рисунок 14" descr="colourfull_EB6BBcd3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91680" y="3933056"/>
            <a:ext cx="1368151" cy="2088232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16632"/>
            <a:ext cx="85689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2. Взаимодействие с металлами. При нагревании фосфора с металлами образуются 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фосфиды: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3Mg + 2P = Mg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P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endParaRPr lang="ru-RU" sz="24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717065"/>
            <a:ext cx="864096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Фосфиды некоторых металлов могут разлагаться водой с образованием газообразного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4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фосфина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PH</a:t>
            </a:r>
            <a:r>
              <a:rPr lang="ru-RU" sz="2400" b="1" baseline="-25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:</a:t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endParaRPr lang="ru-RU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Mg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P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+ 6H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O = 3Mg(OH)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+ 2PH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↑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75856" y="3784972"/>
            <a:ext cx="55446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err="1" smtClean="0">
                <a:solidFill>
                  <a:srgbClr val="C00000"/>
                </a:solidFill>
                <a:latin typeface="Georgia" pitchFamily="18" charset="0"/>
              </a:rPr>
              <a:t>Фосфин</a:t>
            </a:r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 – очень ядовитый газ с неприятным запахом, легко воспламеняется на воздухе. Это свойство </a:t>
            </a:r>
            <a:r>
              <a:rPr lang="ru-RU" sz="2400" b="1" i="1" dirty="0" err="1" smtClean="0">
                <a:solidFill>
                  <a:srgbClr val="C00000"/>
                </a:solidFill>
                <a:latin typeface="Georgia" pitchFamily="18" charset="0"/>
              </a:rPr>
              <a:t>фосфина</a:t>
            </a:r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 объясняет появление болотных блуждающих огней.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251520" y="3861048"/>
            <a:ext cx="3007426" cy="2222128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7" name="Рисунок 6" descr="colourfull_EB6BBcd3.gif"/>
          <p:cNvPicPr>
            <a:picLocks noChangeAspect="1"/>
          </p:cNvPicPr>
          <p:nvPr/>
        </p:nvPicPr>
        <p:blipFill>
          <a:blip r:embed="rId3" cstate="print">
            <a:lum bright="70000" contrast="-70000"/>
          </a:blip>
          <a:stretch>
            <a:fillRect/>
          </a:stretch>
        </p:blipFill>
        <p:spPr>
          <a:xfrm>
            <a:off x="395536" y="3789040"/>
            <a:ext cx="1523042" cy="1647436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Рисунок 7" descr="colourfull_EB6BBcd3.gif"/>
          <p:cNvPicPr>
            <a:picLocks noChangeAspect="1"/>
          </p:cNvPicPr>
          <p:nvPr/>
        </p:nvPicPr>
        <p:blipFill>
          <a:blip r:embed="rId3" cstate="print">
            <a:lum bright="70000" contrast="-70000"/>
          </a:blip>
          <a:stretch>
            <a:fillRect/>
          </a:stretch>
        </p:blipFill>
        <p:spPr>
          <a:xfrm>
            <a:off x="1475656" y="3861048"/>
            <a:ext cx="1584175" cy="1713562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82367"/>
            <a:ext cx="9144000" cy="2636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3. Взаимодействие со щелочами. При нагревании белого фосфора в растворе щелочи он </a:t>
            </a:r>
            <a:r>
              <a:rPr lang="ru-RU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диспропорционирует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:</a:t>
            </a:r>
            <a:endParaRPr lang="ru-RU" sz="28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P °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+ 3NaOH + 3H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O = P</a:t>
            </a:r>
            <a:r>
              <a:rPr lang="ru-RU" sz="3200" b="1" baseline="30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-3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H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↑ 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+ 3NaH</a:t>
            </a:r>
            <a:r>
              <a:rPr lang="ru-RU" sz="3200" b="1" baseline="30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P</a:t>
            </a:r>
            <a:r>
              <a:rPr lang="ru-RU" sz="3200" b="1" baseline="30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+1 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O</a:t>
            </a:r>
            <a:r>
              <a:rPr lang="ru-RU" sz="28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</a:p>
          <a:p>
            <a:pPr algn="ctr"/>
            <a:r>
              <a:rPr lang="ru-RU" sz="3600" b="1" i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              </a:t>
            </a:r>
            <a:r>
              <a:rPr lang="ru-RU" sz="4400" b="1" i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4400" b="1" i="1" baseline="-25000" dirty="0" err="1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фосфин</a:t>
            </a:r>
            <a:endParaRPr lang="ru-RU" sz="3600" b="1" i="1" baseline="-25000" dirty="0" smtClean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" name="Рисунок 2" descr="10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6053" y="2889224"/>
            <a:ext cx="3487875" cy="2556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4" name="Рисунок 3" descr="618819_html_67bd87b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2884346"/>
            <a:ext cx="3384376" cy="2560878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0" y="5445224"/>
            <a:ext cx="43559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Самовоспламенение </a:t>
            </a:r>
            <a:r>
              <a:rPr lang="ru-RU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фосфина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6096" y="5621178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Фосфин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88640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Сильные окислители превращают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фосфор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в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фосфорную кислоту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: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</a:p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3P° + 5HN</a:t>
            </a:r>
            <a:r>
              <a:rPr lang="ru-RU" sz="2800" b="1" baseline="30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+5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O3 + 2H2O =  3H3P</a:t>
            </a:r>
            <a:r>
              <a:rPr lang="ru-RU" sz="2800" b="1" baseline="30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+5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O4 + 5N</a:t>
            </a:r>
            <a:r>
              <a:rPr lang="ru-RU" sz="2800" b="1" baseline="30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+2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O;</a:t>
            </a:r>
            <a:b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</a:p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123.gif"/>
          <p:cNvPicPr>
            <a:picLocks noChangeAspect="1"/>
          </p:cNvPicPr>
          <p:nvPr/>
        </p:nvPicPr>
        <p:blipFill>
          <a:blip r:embed="rId2" cstate="print">
            <a:lum bright="10000"/>
          </a:blip>
          <a:stretch>
            <a:fillRect/>
          </a:stretch>
        </p:blipFill>
        <p:spPr>
          <a:xfrm>
            <a:off x="457792" y="2348880"/>
            <a:ext cx="4618264" cy="3384376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004048" y="2348880"/>
            <a:ext cx="4067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P° - 5</a:t>
            </a:r>
            <a:r>
              <a:rPr lang="ru-RU" sz="2800" b="1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800" b="1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е</a:t>
            </a:r>
            <a:r>
              <a:rPr lang="ru-RU" sz="2800" b="1" baseline="3000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-</a:t>
            </a:r>
            <a:r>
              <a:rPr lang="ru-RU" sz="28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</a:rPr>
              <a:t> 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= 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P</a:t>
            </a:r>
            <a:r>
              <a:rPr lang="ru-RU" sz="2800" b="1" baseline="30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+5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восстановитель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(окисление)  </a:t>
            </a:r>
            <a:b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 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</a:t>
            </a:r>
            <a:r>
              <a:rPr lang="ru-RU" sz="2800" b="1" baseline="30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+5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+8</a:t>
            </a:r>
            <a:r>
              <a:rPr lang="ru-RU" sz="2800" b="1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800" b="1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е</a:t>
            </a:r>
            <a:r>
              <a:rPr lang="ru-RU" sz="2800" b="1" baseline="30000" dirty="0" smtClean="0">
                <a:ln w="11430"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-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= 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N</a:t>
            </a:r>
            <a:r>
              <a:rPr lang="ru-RU" sz="2800" b="1" baseline="30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+2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окислитель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(восстановление)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-36512" y="5805264"/>
            <a:ext cx="62646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Взаимодействие фосфора с азотной кислотой</a:t>
            </a:r>
            <a:endParaRPr lang="ru-RU" sz="28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1797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Реакция окисления также происходит при поджигании спичек, в качестве окислителя выступает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бертолетова соль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: 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auto">
          <a:xfrm>
            <a:off x="1187624" y="1772435"/>
            <a:ext cx="6480720" cy="3672789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5085185"/>
            <a:ext cx="6480720" cy="376808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755576" y="5734997"/>
            <a:ext cx="74168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6 P+5 KCLO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3</a:t>
            </a:r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=5 KCL+3 P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2</a:t>
            </a:r>
            <a:r>
              <a:rPr lang="ru-RU" sz="36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O</a:t>
            </a:r>
            <a:r>
              <a:rPr lang="ru-RU" sz="28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5</a:t>
            </a:r>
            <a:endParaRPr lang="ru-RU" sz="3600" b="1" dirty="0">
              <a:ln>
                <a:solidFill>
                  <a:schemeClr val="accent2">
                    <a:lumMod val="50000"/>
                  </a:schemeClr>
                </a:solidFill>
              </a:ln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Применение фосфора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968" y="1340768"/>
            <a:ext cx="2813856" cy="2700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05355" y="1340768"/>
            <a:ext cx="2850821" cy="2700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sp>
        <p:nvSpPr>
          <p:cNvPr id="8" name="Oval 10"/>
          <p:cNvSpPr>
            <a:spLocks noChangeArrowheads="1"/>
          </p:cNvSpPr>
          <p:nvPr/>
        </p:nvSpPr>
        <p:spPr bwMode="auto">
          <a:xfrm>
            <a:off x="4499992" y="2420888"/>
            <a:ext cx="539750" cy="539750"/>
          </a:xfrm>
          <a:prstGeom prst="ellipse">
            <a:avLst/>
          </a:prstGeom>
          <a:solidFill>
            <a:srgbClr val="FF8080"/>
          </a:solidFill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000" tIns="45000" rIns="90000" bIns="450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>
                <a:solidFill>
                  <a:srgbClr val="000000"/>
                </a:solidFill>
              </a:rPr>
              <a:t>Р 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679" y="1377072"/>
            <a:ext cx="2481162" cy="2700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4355976" y="2708920"/>
            <a:ext cx="539750" cy="539750"/>
          </a:xfrm>
          <a:prstGeom prst="ellipse">
            <a:avLst/>
          </a:prstGeom>
          <a:solidFill>
            <a:srgbClr val="FF8080"/>
          </a:solidFill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000" tIns="45000" rIns="90000" bIns="450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>
                <a:solidFill>
                  <a:srgbClr val="000000"/>
                </a:solidFill>
              </a:rPr>
              <a:t>Р 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4644008" y="2708920"/>
            <a:ext cx="539750" cy="539750"/>
          </a:xfrm>
          <a:prstGeom prst="ellipse">
            <a:avLst/>
          </a:prstGeom>
          <a:solidFill>
            <a:srgbClr val="FF8080"/>
          </a:solidFill>
          <a:ln w="9360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lIns="90000" tIns="45000" rIns="90000" bIns="45000" anchor="ctr"/>
          <a:lstStyle/>
          <a:p>
            <a:pPr algn="ct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>
                <a:solidFill>
                  <a:srgbClr val="000000"/>
                </a:solidFill>
              </a:rPr>
              <a:t>Р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51720" y="4293096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Простой суперфосфат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, основным компонентом которого является </a:t>
            </a:r>
            <a:r>
              <a:rPr lang="ru-RU" sz="2400" b="1" i="1" dirty="0" err="1" smtClean="0">
                <a:solidFill>
                  <a:srgbClr val="C00000"/>
                </a:solidFill>
                <a:latin typeface="Georgia" pitchFamily="18" charset="0"/>
              </a:rPr>
              <a:t>дигидрофосфат</a:t>
            </a:r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 кальция </a:t>
            </a:r>
            <a:r>
              <a:rPr lang="ru-RU" sz="2400" b="1" dirty="0" err="1" smtClean="0">
                <a:solidFill>
                  <a:srgbClr val="C00000"/>
                </a:solidFill>
                <a:latin typeface="Georgia" pitchFamily="18" charset="0"/>
              </a:rPr>
              <a:t>Ca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(H</a:t>
            </a:r>
            <a:r>
              <a:rPr lang="ru-RU" sz="2400" b="1" baseline="-25000" dirty="0" smtClean="0">
                <a:solidFill>
                  <a:srgbClr val="C00000"/>
                </a:solidFill>
                <a:latin typeface="Georgia" pitchFamily="18" charset="0"/>
              </a:rPr>
              <a:t>2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PO</a:t>
            </a:r>
            <a:r>
              <a:rPr lang="ru-RU" sz="2400" b="1" baseline="-25000" dirty="0" smtClean="0">
                <a:solidFill>
                  <a:srgbClr val="C00000"/>
                </a:solidFill>
                <a:latin typeface="Georgia" pitchFamily="18" charset="0"/>
              </a:rPr>
              <a:t>4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)</a:t>
            </a:r>
            <a:r>
              <a:rPr lang="ru-RU" sz="2400" b="1" baseline="-25000" dirty="0" smtClean="0">
                <a:solidFill>
                  <a:srgbClr val="C00000"/>
                </a:solidFill>
                <a:latin typeface="Georgia" pitchFamily="18" charset="0"/>
              </a:rPr>
              <a:t>2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14" name="Рисунок 13" descr="b838452626c7fd41f80be485dbae5462.jpg"/>
          <p:cNvPicPr>
            <a:picLocks noChangeAspect="1"/>
          </p:cNvPicPr>
          <p:nvPr/>
        </p:nvPicPr>
        <p:blipFill>
          <a:blip r:embed="rId5" cstate="print"/>
          <a:srcRect l="16400" t="3801" r="10101"/>
          <a:stretch>
            <a:fillRect/>
          </a:stretch>
        </p:blipFill>
        <p:spPr>
          <a:xfrm>
            <a:off x="179512" y="4335403"/>
            <a:ext cx="1728192" cy="2261949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15" name="Прямоугольник 14"/>
          <p:cNvSpPr/>
          <p:nvPr/>
        </p:nvSpPr>
        <p:spPr>
          <a:xfrm>
            <a:off x="1907704" y="5673442"/>
            <a:ext cx="72362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Ca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(PO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)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+ 2H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SO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= </a:t>
            </a:r>
            <a:r>
              <a:rPr lang="ru-RU" sz="2400" b="1" dirty="0" err="1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Ca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(H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PO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)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+ 2CaSO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</a:t>
            </a:r>
            <a:r>
              <a:rPr lang="ru-RU" sz="16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16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1600" dirty="0">
              <a:ln>
                <a:solidFill>
                  <a:schemeClr val="accent2">
                    <a:lumMod val="50000"/>
                  </a:scheme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muriate_of_potash_mop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rcRect b="12968"/>
          <a:stretch>
            <a:fillRect/>
          </a:stretch>
        </p:blipFill>
        <p:spPr>
          <a:xfrm>
            <a:off x="1896040" y="0"/>
            <a:ext cx="7247960" cy="4701684"/>
          </a:xfrm>
          <a:prstGeom prst="rect">
            <a:avLst/>
          </a:prstGeom>
          <a:ln w="38100">
            <a:noFill/>
          </a:ln>
          <a:effectLst>
            <a:softEdge rad="635000"/>
          </a:effectLst>
        </p:spPr>
      </p:pic>
      <p:pic>
        <p:nvPicPr>
          <p:cNvPr id="11" name="Рисунок 10" descr="autumn-harvest-basket.jpg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5148064" y="4076871"/>
            <a:ext cx="3312368" cy="2520481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  <a:effectLst/>
        </p:spPr>
      </p:pic>
      <p:pic>
        <p:nvPicPr>
          <p:cNvPr id="3" name="Рисунок 2" descr="ФОСФОРНЫЕ УДОБРЕНИЯ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2" y="332656"/>
            <a:ext cx="3295531" cy="2059707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3419872" y="181670"/>
            <a:ext cx="568863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Двойной суперфосфат</a:t>
            </a:r>
          </a:p>
          <a:p>
            <a:pPr algn="ctr"/>
            <a:endParaRPr lang="ru-RU" sz="24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Ca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(PO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)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+ 4H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3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PO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= 3Ca(H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O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4</a:t>
            </a:r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)</a:t>
            </a:r>
            <a:r>
              <a:rPr lang="ru-RU" sz="2400" b="1" baseline="-25000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2</a:t>
            </a: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</a:t>
            </a:r>
            <a:endParaRPr lang="ru-RU" sz="2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2548061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Вместе с азотом фосфор входит в состав некоторых других комплексных удобрений, например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аммофоса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и </a:t>
            </a:r>
            <a:r>
              <a:rPr lang="ru-RU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диаммофоса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.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2" name="Рисунок 11" descr="454993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7370" y="4077072"/>
            <a:ext cx="3356558" cy="2520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10480-250px-white-phosphorous-rockets-white-phosphorus.jpg"/>
          <p:cNvPicPr>
            <a:picLocks noChangeAspect="1"/>
          </p:cNvPicPr>
          <p:nvPr/>
        </p:nvPicPr>
        <p:blipFill>
          <a:blip r:embed="rId2" cstate="print">
            <a:lum bright="20000"/>
          </a:blip>
          <a:stretch>
            <a:fillRect/>
          </a:stretch>
        </p:blipFill>
        <p:spPr>
          <a:xfrm>
            <a:off x="3893414" y="692696"/>
            <a:ext cx="5250586" cy="3528392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0" y="274583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Оружие массового поражения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lum bright="10000"/>
          </a:blip>
          <a:srcRect/>
          <a:stretch>
            <a:fillRect/>
          </a:stretch>
        </p:blipFill>
        <p:spPr bwMode="auto">
          <a:xfrm>
            <a:off x="4644008" y="3645024"/>
            <a:ext cx="3960439" cy="2858621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>
            <a:lum bright="20000"/>
          </a:blip>
          <a:srcRect/>
          <a:stretch>
            <a:fillRect/>
          </a:stretch>
        </p:blipFill>
        <p:spPr bwMode="auto">
          <a:xfrm>
            <a:off x="467544" y="1196752"/>
            <a:ext cx="3947837" cy="2700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6" name="Рисунок 5" descr="img_00100021_orig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905" y="3861048"/>
            <a:ext cx="4500095" cy="3003814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4716016" y="4149080"/>
            <a:ext cx="1584176" cy="270892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>
            <a:softEdge rad="635000"/>
          </a:effectLst>
        </p:spPr>
      </p:pic>
      <p:pic>
        <p:nvPicPr>
          <p:cNvPr id="10" name="Рисунок 9" descr="3660.gif"/>
          <p:cNvPicPr>
            <a:picLocks noChangeAspect="1"/>
          </p:cNvPicPr>
          <p:nvPr/>
        </p:nvPicPr>
        <p:blipFill>
          <a:blip r:embed="rId3" cstate="print">
            <a:lum bright="70000" contrast="-70000"/>
          </a:blip>
          <a:stretch>
            <a:fillRect/>
          </a:stretch>
        </p:blipFill>
        <p:spPr>
          <a:xfrm>
            <a:off x="0" y="3861048"/>
            <a:ext cx="5471592" cy="2996952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Рисунок 8" descr="2249619801_6.jpg"/>
          <p:cNvPicPr>
            <a:picLocks noChangeAspect="1"/>
          </p:cNvPicPr>
          <p:nvPr/>
        </p:nvPicPr>
        <p:blipFill>
          <a:blip r:embed="rId4" cstate="print">
            <a:lum bright="70000" contrast="-70000"/>
          </a:blip>
          <a:stretch>
            <a:fillRect/>
          </a:stretch>
        </p:blipFill>
        <p:spPr>
          <a:xfrm rot="10306614">
            <a:off x="1184402" y="3270000"/>
            <a:ext cx="4388140" cy="329110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8" name="Рисунок 7" descr="1214216458_orsha.jpg"/>
          <p:cNvPicPr>
            <a:picLocks noChangeAspect="1"/>
          </p:cNvPicPr>
          <p:nvPr/>
        </p:nvPicPr>
        <p:blipFill>
          <a:blip r:embed="rId5" cstate="print">
            <a:lum bright="70000" contrast="-70000"/>
          </a:blip>
          <a:stretch>
            <a:fillRect/>
          </a:stretch>
        </p:blipFill>
        <p:spPr>
          <a:xfrm>
            <a:off x="0" y="620688"/>
            <a:ext cx="5614720" cy="4185519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Рисунок 2" descr="000002.jpg"/>
          <p:cNvPicPr>
            <a:picLocks noChangeAspect="1"/>
          </p:cNvPicPr>
          <p:nvPr/>
        </p:nvPicPr>
        <p:blipFill>
          <a:blip r:embed="rId6" cstate="print">
            <a:lum bright="20000"/>
          </a:blip>
          <a:stretch>
            <a:fillRect/>
          </a:stretch>
        </p:blipFill>
        <p:spPr>
          <a:xfrm>
            <a:off x="5724128" y="404664"/>
            <a:ext cx="3047019" cy="3744416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4" name="Рисунок 3" descr="auroraligh_yf4lcye6.gif"/>
          <p:cNvPicPr>
            <a:picLocks noChangeAspect="1"/>
          </p:cNvPicPr>
          <p:nvPr/>
        </p:nvPicPr>
        <p:blipFill>
          <a:blip r:embed="rId7" cstate="print">
            <a:lum bright="70000" contrast="-70000"/>
          </a:blip>
          <a:stretch>
            <a:fillRect/>
          </a:stretch>
        </p:blipFill>
        <p:spPr>
          <a:xfrm>
            <a:off x="5652120" y="1988840"/>
            <a:ext cx="1872208" cy="223224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5652120" y="4235023"/>
            <a:ext cx="34918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А. Е. Ферсман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394786"/>
            <a:ext cx="572412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Мечтая раздобыть свой философский камень, </a:t>
            </a:r>
            <a:b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Способный приоткрыть златые ворота, </a:t>
            </a:r>
            <a:b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Алхимик </a:t>
            </a:r>
            <a:r>
              <a:rPr lang="ru-RU" sz="2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Бранд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 увидел синий пламень </a:t>
            </a:r>
            <a:b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 фосфором нарек его тогда.</a:t>
            </a:r>
            <a:b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Он </a:t>
            </a:r>
            <a:r>
              <a:rPr lang="ru-RU" sz="22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«элементом мысли» 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будет назван,</a:t>
            </a:r>
            <a:b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Плодоношенье трав определит. </a:t>
            </a:r>
            <a:b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 даст начало удобреньям разным:</a:t>
            </a:r>
            <a:b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Природный фосфорит и апатит.</a:t>
            </a:r>
            <a:b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Двуликий фосфор: миф о нем развеян.</a:t>
            </a:r>
            <a:b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Он даст завесы дым – лишь только тронь. </a:t>
            </a:r>
            <a:b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Или в компании с стеклом и клеем</a:t>
            </a:r>
            <a:b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</a:br>
            <a:r>
              <a:rPr lang="ru-RU" sz="2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 спичке в коробке </a:t>
            </a:r>
            <a:r>
              <a:rPr lang="ru-RU" sz="2200" b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смирит огонь. </a:t>
            </a:r>
            <a:endParaRPr lang="ru-RU" sz="2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176" y="4709739"/>
            <a:ext cx="2592288" cy="1743597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aminokisloty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3762896" y="0"/>
            <a:ext cx="5381104" cy="3589965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Рисунок 4" descr="22994.jpg"/>
          <p:cNvPicPr>
            <a:picLocks noChangeAspect="1"/>
          </p:cNvPicPr>
          <p:nvPr/>
        </p:nvPicPr>
        <p:blipFill>
          <a:blip r:embed="rId3" cstate="print">
            <a:lum bright="70000" contrast="-70000"/>
          </a:blip>
          <a:stretch>
            <a:fillRect/>
          </a:stretch>
        </p:blipFill>
        <p:spPr>
          <a:xfrm rot="5400000">
            <a:off x="4702934" y="2416936"/>
            <a:ext cx="5174227" cy="3707904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Рисунок 1" descr="akvariumnye-krevetki-fosfor--polza-i-vred-dlya-akvariuma-282_1.jpg"/>
          <p:cNvPicPr>
            <a:picLocks noChangeAspect="1"/>
          </p:cNvPicPr>
          <p:nvPr/>
        </p:nvPicPr>
        <p:blipFill>
          <a:blip r:embed="rId4" cstate="print">
            <a:lum bright="70000" contrast="-70000"/>
          </a:blip>
          <a:stretch>
            <a:fillRect/>
          </a:stretch>
        </p:blipFill>
        <p:spPr>
          <a:xfrm>
            <a:off x="107504" y="260648"/>
            <a:ext cx="6552728" cy="655272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755576" y="980728"/>
            <a:ext cx="7776864" cy="23762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Georgia" pitchFamily="18" charset="0"/>
              </a:rPr>
              <a:t>Спасибо за внимание</a:t>
            </a:r>
            <a:endParaRPr lang="ru-RU" sz="7200" b="1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99773a62c56.jpg"/>
          <p:cNvPicPr>
            <a:picLocks noChangeAspect="1"/>
          </p:cNvPicPr>
          <p:nvPr/>
        </p:nvPicPr>
        <p:blipFill>
          <a:blip r:embed="rId2" cstate="print"/>
          <a:srcRect t="24939"/>
          <a:stretch>
            <a:fillRect/>
          </a:stretch>
        </p:blipFill>
        <p:spPr>
          <a:xfrm>
            <a:off x="298355" y="1484784"/>
            <a:ext cx="3985613" cy="4248472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-36512" y="5930116"/>
            <a:ext cx="4608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800" b="1" dirty="0" err="1">
                <a:solidFill>
                  <a:srgbClr val="C00000"/>
                </a:solidFill>
                <a:latin typeface="Georgia" pitchFamily="18" charset="0"/>
              </a:rPr>
              <a:t>Хеннинг</a:t>
            </a:r>
            <a:r>
              <a:rPr lang="ru-RU" sz="2800" b="1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Бранд,1669 г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129278918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5" y="1484784"/>
            <a:ext cx="4101518" cy="4248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5508104" y="5930116"/>
            <a:ext cx="28184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Georgia" pitchFamily="18" charset="0"/>
              </a:rPr>
              <a:t>Роберт Бойль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170637"/>
            <a:ext cx="8712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Фосфор,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в переводе с греческого 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«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phosphoros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» означает 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«</a:t>
            </a:r>
            <a:r>
              <a:rPr lang="ru-RU" sz="32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светоносец</a:t>
            </a:r>
            <a:r>
              <a:rPr lang="ru-RU" sz="3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2" cstate="print"/>
          <a:srcRect b="6464"/>
          <a:stretch>
            <a:fillRect/>
          </a:stretch>
        </p:blipFill>
        <p:spPr bwMode="auto">
          <a:xfrm>
            <a:off x="239380" y="332656"/>
            <a:ext cx="3612540" cy="4860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4" name="Рисунок 3" descr="akvariumnye-krevetki-fosfor--polza-i-vred-dlya-akvariuma-282_1.jpg"/>
          <p:cNvPicPr>
            <a:picLocks noChangeAspect="1"/>
          </p:cNvPicPr>
          <p:nvPr/>
        </p:nvPicPr>
        <p:blipFill>
          <a:blip r:embed="rId3" cstate="print">
            <a:lum bright="40000"/>
          </a:blip>
          <a:stretch>
            <a:fillRect/>
          </a:stretch>
        </p:blipFill>
        <p:spPr>
          <a:xfrm>
            <a:off x="4032480" y="332656"/>
            <a:ext cx="4860000" cy="4860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-36512" y="5262299"/>
            <a:ext cx="41044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Михаил Васильевич Ломоносов</a:t>
            </a:r>
            <a:endParaRPr lang="ru-RU" sz="24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6" name="Рисунок 5" descr="auroraligh_yf4lcye6.gif"/>
          <p:cNvPicPr>
            <a:picLocks noChangeAspect="1"/>
          </p:cNvPicPr>
          <p:nvPr/>
        </p:nvPicPr>
        <p:blipFill>
          <a:blip r:embed="rId4" cstate="print">
            <a:lum bright="70000" contrast="-70000"/>
          </a:blip>
          <a:stretch>
            <a:fillRect/>
          </a:stretch>
        </p:blipFill>
        <p:spPr>
          <a:xfrm>
            <a:off x="5220072" y="1772816"/>
            <a:ext cx="1728192" cy="1958618"/>
          </a:xfrm>
          <a:prstGeom prst="rect">
            <a:avLst/>
          </a:prstGeom>
          <a:effectLst>
            <a:softEdge rad="635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Нахождение в природе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44220"/>
            <a:ext cx="3240360" cy="4117028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63888" y="1496973"/>
            <a:ext cx="554461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Содержание в земной коре – 0,08%.</a:t>
            </a:r>
            <a:r>
              <a:rPr lang="ru-RU" sz="2400" b="1" dirty="0">
                <a:solidFill>
                  <a:srgbClr val="C00000"/>
                </a:solidFill>
                <a:latin typeface="Georgia" pitchFamily="18" charset="0"/>
              </a:rPr>
              <a:t> В природе фосфор встречается только в  виде соединений. </a:t>
            </a:r>
            <a:endParaRPr lang="ru-RU" sz="2400" b="1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Важнейшее </a:t>
            </a:r>
            <a:r>
              <a:rPr lang="ru-RU" sz="2400" b="1" dirty="0">
                <a:solidFill>
                  <a:srgbClr val="C00000"/>
                </a:solidFill>
                <a:latin typeface="Georgia" pitchFamily="18" charset="0"/>
              </a:rPr>
              <a:t>из них – </a:t>
            </a:r>
            <a:r>
              <a:rPr lang="ru-RU" sz="2400" b="1" i="1" dirty="0">
                <a:solidFill>
                  <a:srgbClr val="C00000"/>
                </a:solidFill>
                <a:latin typeface="Georgia" pitchFamily="18" charset="0"/>
              </a:rPr>
              <a:t>фосфат кальция</a:t>
            </a:r>
            <a:r>
              <a:rPr lang="ru-RU" sz="2400" b="1" dirty="0">
                <a:solidFill>
                  <a:srgbClr val="C00000"/>
                </a:solidFill>
                <a:latin typeface="Georgia" pitchFamily="18" charset="0"/>
              </a:rPr>
              <a:t> – минерал </a:t>
            </a:r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апатит</a:t>
            </a:r>
            <a:r>
              <a:rPr lang="ru-RU" sz="2400" b="1" dirty="0" smtClean="0">
                <a:solidFill>
                  <a:srgbClr val="C00000"/>
                </a:solidFill>
                <a:latin typeface="Georgia" pitchFamily="18" charset="0"/>
              </a:rPr>
              <a:t>, наиболее </a:t>
            </a:r>
            <a:r>
              <a:rPr lang="ru-RU" sz="2400" b="1" dirty="0">
                <a:solidFill>
                  <a:srgbClr val="C00000"/>
                </a:solidFill>
                <a:latin typeface="Georgia" pitchFamily="18" charset="0"/>
              </a:rPr>
              <a:t>распространен </a:t>
            </a:r>
            <a:r>
              <a:rPr lang="ru-RU" sz="2400" b="1" i="1" dirty="0" err="1" smtClean="0">
                <a:solidFill>
                  <a:srgbClr val="C00000"/>
                </a:solidFill>
                <a:latin typeface="Georgia" pitchFamily="18" charset="0"/>
              </a:rPr>
              <a:t>фторапатит</a:t>
            </a:r>
            <a:endParaRPr lang="ru-RU" sz="2400" b="1" i="1" dirty="0" smtClean="0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2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sz="2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rgbClr val="C00000"/>
                </a:solidFill>
                <a:latin typeface="Georgia" pitchFamily="18" charset="0"/>
              </a:rPr>
              <a:t>3Ca3(PO4)2 * CаF2. </a:t>
            </a:r>
            <a:r>
              <a:rPr lang="ru-RU" sz="2400" b="1" dirty="0">
                <a:solidFill>
                  <a:srgbClr val="C00000"/>
                </a:solidFill>
                <a:latin typeface="Georgia" pitchFamily="18" charset="0"/>
              </a:rPr>
              <a:t>Разновидности апатита слагают осадочные горные породы </a:t>
            </a:r>
            <a:r>
              <a:rPr lang="ru-RU" sz="2400" b="1" i="1" dirty="0">
                <a:solidFill>
                  <a:srgbClr val="C00000"/>
                </a:solidFill>
                <a:latin typeface="Georgia" pitchFamily="18" charset="0"/>
              </a:rPr>
              <a:t>– </a:t>
            </a:r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фосфориты</a:t>
            </a:r>
            <a:r>
              <a:rPr lang="ru-RU" dirty="0" smtClean="0"/>
              <a:t>.  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5576" y="5775647"/>
            <a:ext cx="2160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Апатит</a:t>
            </a:r>
            <a:endParaRPr lang="ru-RU" sz="24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Содержание фосфора в организме человека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1700" y="4653360"/>
            <a:ext cx="1890420" cy="2016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3" cstate="print"/>
          <a:srcRect l="10252" b="38123"/>
          <a:stretch>
            <a:fillRect/>
          </a:stretch>
        </p:blipFill>
        <p:spPr bwMode="auto">
          <a:xfrm>
            <a:off x="323528" y="3769652"/>
            <a:ext cx="2375693" cy="2035612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03434" y="3789264"/>
            <a:ext cx="2017038" cy="2016000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10" name="Рисунок 9" descr="auroraligh_yf4lcye6.gif"/>
          <p:cNvPicPr>
            <a:picLocks noChangeAspect="1"/>
          </p:cNvPicPr>
          <p:nvPr/>
        </p:nvPicPr>
        <p:blipFill>
          <a:blip r:embed="rId5" cstate="print">
            <a:lum bright="70000" contrast="-70000"/>
          </a:blip>
          <a:stretch>
            <a:fillRect/>
          </a:stretch>
        </p:blipFill>
        <p:spPr>
          <a:xfrm>
            <a:off x="6620946" y="3429000"/>
            <a:ext cx="2343542" cy="2283450"/>
          </a:xfrm>
          <a:prstGeom prst="rect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softEdge rad="635000"/>
          </a:effectLst>
        </p:spPr>
      </p:pic>
      <p:sp>
        <p:nvSpPr>
          <p:cNvPr id="11" name="Тройная стрелка влево/вправо/вверх 10"/>
          <p:cNvSpPr/>
          <p:nvPr/>
        </p:nvSpPr>
        <p:spPr>
          <a:xfrm rot="10800000">
            <a:off x="2843808" y="3645024"/>
            <a:ext cx="3816424" cy="936104"/>
          </a:xfrm>
          <a:prstGeom prst="leftRightUpArrow">
            <a:avLst>
              <a:gd name="adj1" fmla="val 9972"/>
              <a:gd name="adj2" fmla="val 25000"/>
              <a:gd name="adj3" fmla="val 25000"/>
            </a:avLst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516216" y="2636912"/>
            <a:ext cx="255069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В </a:t>
            </a:r>
            <a:r>
              <a:rPr lang="ru-RU" sz="2400" b="1" i="1" dirty="0">
                <a:solidFill>
                  <a:srgbClr val="C00000"/>
                </a:solidFill>
                <a:latin typeface="Georgia" pitchFamily="18" charset="0"/>
              </a:rPr>
              <a:t>тканях </a:t>
            </a:r>
            <a:endParaRPr lang="ru-RU" sz="2400" b="1" i="1" dirty="0" smtClean="0">
              <a:solidFill>
                <a:srgbClr val="C00000"/>
              </a:solidFill>
              <a:latin typeface="Georgia" pitchFamily="18" charset="0"/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мозга –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0,38</a:t>
            </a:r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 %.</a:t>
            </a:r>
            <a:endParaRPr lang="ru-RU" sz="2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-36512" y="2924944"/>
            <a:ext cx="33794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В </a:t>
            </a:r>
            <a:r>
              <a:rPr lang="ru-RU" sz="2400" b="1" i="1" dirty="0">
                <a:solidFill>
                  <a:srgbClr val="C00000"/>
                </a:solidFill>
                <a:latin typeface="Georgia" pitchFamily="18" charset="0"/>
              </a:rPr>
              <a:t>мышцах –</a:t>
            </a:r>
            <a:r>
              <a:rPr lang="ru-RU" sz="2400" b="1" i="1" dirty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0,27</a:t>
            </a:r>
            <a:r>
              <a:rPr lang="ru-RU" sz="2400" b="1" i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400" b="1" i="1" dirty="0">
                <a:solidFill>
                  <a:srgbClr val="C00000"/>
                </a:solidFill>
                <a:latin typeface="Georgia" pitchFamily="18" charset="0"/>
              </a:rPr>
              <a:t>%.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0" y="1340768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В организме содержится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500-800</a:t>
            </a:r>
            <a:r>
              <a:rPr lang="ru-RU" sz="2800" b="1" dirty="0" smtClean="0">
                <a:solidFill>
                  <a:srgbClr val="C00000"/>
                </a:solidFill>
                <a:latin typeface="+mj-lt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г фосфора.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До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85</a:t>
            </a:r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% его находится в костях и зубах. </a:t>
            </a:r>
            <a:endParaRPr lang="ru-RU" sz="2800" b="1" dirty="0">
              <a:solidFill>
                <a:srgbClr val="C00000"/>
              </a:solidFill>
              <a:latin typeface="Georgia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6" cstate="print"/>
          <a:srcRect l="14877" t="5019" r="14877" b="35138"/>
          <a:stretch>
            <a:fillRect/>
          </a:stretch>
        </p:blipFill>
        <p:spPr bwMode="auto">
          <a:xfrm>
            <a:off x="4067944" y="2420888"/>
            <a:ext cx="1352789" cy="1614214"/>
          </a:xfrm>
          <a:prstGeom prst="rect">
            <a:avLst/>
          </a:prstGeom>
          <a:noFill/>
          <a:ln w="38100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</p:pic>
      <p:pic>
        <p:nvPicPr>
          <p:cNvPr id="5" name="Рисунок 4" descr="auroraligh_yf4lcye6.gif"/>
          <p:cNvPicPr>
            <a:picLocks noChangeAspect="1"/>
          </p:cNvPicPr>
          <p:nvPr/>
        </p:nvPicPr>
        <p:blipFill>
          <a:blip r:embed="rId5" cstate="print">
            <a:lum bright="70000" contrast="-70000"/>
          </a:blip>
          <a:stretch>
            <a:fillRect/>
          </a:stretch>
        </p:blipFill>
        <p:spPr>
          <a:xfrm>
            <a:off x="3851920" y="2492896"/>
            <a:ext cx="1724402" cy="168018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995936" y="3429000"/>
            <a:ext cx="1440160" cy="576064"/>
          </a:xfrm>
          <a:prstGeom prst="rect">
            <a:avLst/>
          </a:prstGeom>
        </p:spPr>
        <p:txBody>
          <a:bodyPr wrap="square">
            <a:prstTxWarp prst="textChevron">
              <a:avLst>
                <a:gd name="adj" fmla="val 36427"/>
              </a:avLst>
            </a:prstTxWarp>
            <a:spAutoFit/>
          </a:bodyPr>
          <a:lstStyle/>
          <a:p>
            <a:r>
              <a:rPr lang="en-US" sz="14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Black"/>
              </a:rPr>
              <a:t>Phosphorus</a:t>
            </a:r>
            <a:endParaRPr lang="ru-RU" sz="14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480x320_E6dvRkAw2mQXVCFJX3uqI3LUVOhc4qvm.jpg"/>
          <p:cNvPicPr>
            <a:picLocks noChangeAspect="1"/>
          </p:cNvPicPr>
          <p:nvPr/>
        </p:nvPicPr>
        <p:blipFill>
          <a:blip r:embed="rId2" cstate="print"/>
          <a:srcRect l="9450" r="8651"/>
          <a:stretch>
            <a:fillRect/>
          </a:stretch>
        </p:blipFill>
        <p:spPr>
          <a:xfrm>
            <a:off x="4999509" y="260648"/>
            <a:ext cx="3316907" cy="2700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4" name="Рисунок 3" descr="ae26cf.jpg"/>
          <p:cNvPicPr>
            <a:picLocks noChangeAspect="1"/>
          </p:cNvPicPr>
          <p:nvPr/>
        </p:nvPicPr>
        <p:blipFill>
          <a:blip r:embed="rId3" cstate="print"/>
          <a:srcRect l="5452" r="8695"/>
          <a:stretch>
            <a:fillRect/>
          </a:stretch>
        </p:blipFill>
        <p:spPr>
          <a:xfrm>
            <a:off x="717450" y="260648"/>
            <a:ext cx="3494510" cy="2700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5" name="Рисунок 4" descr="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3568" y="3356992"/>
            <a:ext cx="2882574" cy="2700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pic>
        <p:nvPicPr>
          <p:cNvPr id="7" name="Рисунок 6" descr="2299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3968" y="3356992"/>
            <a:ext cx="4041925" cy="2700000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427984" y="692696"/>
            <a:ext cx="3600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АТФ</a:t>
            </a:r>
            <a:endParaRPr lang="ru-RU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64088" y="6093296"/>
            <a:ext cx="2016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ДНК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43608" y="6093296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РНК</a:t>
            </a:r>
            <a:endParaRPr lang="ru-RU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95736" y="404664"/>
            <a:ext cx="52709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Знаете ли вы, что... </a:t>
            </a:r>
            <a:endParaRPr lang="ru-RU" sz="3600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51920" y="1268760"/>
            <a:ext cx="4896544" cy="2805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525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В теле человека более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1,5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кг фосфора (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1,4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кг в костях, </a:t>
            </a:r>
          </a:p>
          <a:p>
            <a:pPr algn="ctr">
              <a:spcBef>
                <a:spcPts val="525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130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г в мышцах,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г в нервных тканях).</a:t>
            </a:r>
          </a:p>
          <a:p>
            <a:pPr algn="ctr">
              <a:spcBef>
                <a:spcPts val="525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Ежесуточная потребность взрослого человека в фосфоре от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до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1,2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г.</a:t>
            </a:r>
          </a:p>
        </p:txBody>
      </p:sp>
      <p:pic>
        <p:nvPicPr>
          <p:cNvPr id="5" name="Рисунок 4" descr="phosphore8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412776"/>
            <a:ext cx="3384376" cy="2538282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539552" y="4293096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525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С каждым куском хлеба весом 100 г человек съедает до 10.0000000000000000000000 атомов фосфора.</a:t>
            </a:r>
            <a:r>
              <a:rPr lang="ru-RU" sz="2400" b="1" i="1" dirty="0" smtClean="0">
                <a:solidFill>
                  <a:srgbClr val="C00000"/>
                </a:solidFill>
                <a:latin typeface="Georgia" pitchFamily="18" charset="0"/>
              </a:rPr>
              <a:t> </a:t>
            </a:r>
            <a:endParaRPr lang="ru-RU" sz="2400" b="1" i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_atom_53866c03.jpg"/>
          <p:cNvPicPr>
            <a:picLocks noChangeAspect="1"/>
          </p:cNvPicPr>
          <p:nvPr/>
        </p:nvPicPr>
        <p:blipFill>
          <a:blip r:embed="rId2" cstate="print">
            <a:lum bright="70000" contrast="-70000"/>
          </a:blip>
          <a:stretch>
            <a:fillRect/>
          </a:stretch>
        </p:blipFill>
        <p:spPr>
          <a:xfrm>
            <a:off x="251520" y="188640"/>
            <a:ext cx="8604448" cy="6453336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eorgia" pitchFamily="18" charset="0"/>
              </a:rPr>
              <a:t>Строение атома фосфора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3" name="Рисунок 2" descr="newato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67744" y="1550144"/>
            <a:ext cx="4687168" cy="4687168"/>
          </a:xfrm>
          <a:prstGeom prst="rect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679</TotalTime>
  <Words>512</Words>
  <Application>Microsoft Office PowerPoint</Application>
  <PresentationFormat>Экран (4:3)</PresentationFormat>
  <Paragraphs>86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Фосфор</vt:lpstr>
      <vt:lpstr>Слайд 3</vt:lpstr>
      <vt:lpstr>Слайд 4</vt:lpstr>
      <vt:lpstr>Нахождение в природе</vt:lpstr>
      <vt:lpstr>Содержание фосфора в организме человека</vt:lpstr>
      <vt:lpstr>Слайд 7</vt:lpstr>
      <vt:lpstr>Слайд 8</vt:lpstr>
      <vt:lpstr>Строение атома фосфора</vt:lpstr>
      <vt:lpstr>Слайд 10</vt:lpstr>
      <vt:lpstr>Слайд 11</vt:lpstr>
      <vt:lpstr>Слайд 12</vt:lpstr>
      <vt:lpstr>Слайд 13</vt:lpstr>
      <vt:lpstr>Слайд 14</vt:lpstr>
      <vt:lpstr> Белый фосфор</vt:lpstr>
      <vt:lpstr>Красный фосфор</vt:lpstr>
      <vt:lpstr>Получение фосфора</vt:lpstr>
      <vt:lpstr>Химические свойства фосфора</vt:lpstr>
      <vt:lpstr>Слайд 19</vt:lpstr>
      <vt:lpstr>Слайд 20</vt:lpstr>
      <vt:lpstr>Слайд 21</vt:lpstr>
      <vt:lpstr>Слайд 22</vt:lpstr>
      <vt:lpstr>Слайд 23</vt:lpstr>
      <vt:lpstr> Применение фосфора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Ода фосфору</dc:title>
  <dc:creator>анна</dc:creator>
  <cp:lastModifiedBy>admin</cp:lastModifiedBy>
  <cp:revision>96</cp:revision>
  <dcterms:created xsi:type="dcterms:W3CDTF">2013-12-03T16:32:08Z</dcterms:created>
  <dcterms:modified xsi:type="dcterms:W3CDTF">2016-08-15T07:30:42Z</dcterms:modified>
</cp:coreProperties>
</file>