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4" r:id="rId2"/>
    <p:sldId id="287" r:id="rId3"/>
    <p:sldId id="274" r:id="rId4"/>
    <p:sldId id="280" r:id="rId5"/>
    <p:sldId id="277" r:id="rId6"/>
    <p:sldId id="275" r:id="rId7"/>
    <p:sldId id="281" r:id="rId8"/>
    <p:sldId id="272" r:id="rId9"/>
    <p:sldId id="257" r:id="rId10"/>
    <p:sldId id="258" r:id="rId11"/>
    <p:sldId id="276" r:id="rId12"/>
    <p:sldId id="259" r:id="rId13"/>
    <p:sldId id="271" r:id="rId14"/>
    <p:sldId id="278" r:id="rId15"/>
    <p:sldId id="260" r:id="rId16"/>
    <p:sldId id="263" r:id="rId17"/>
    <p:sldId id="282" r:id="rId18"/>
    <p:sldId id="279" r:id="rId19"/>
    <p:sldId id="265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 autoAdjust="0"/>
    <p:restoredTop sz="94654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&#1040;&#1076;&#1084;&#1080;&#1085;\&#1056;&#1072;&#1073;&#1086;&#1095;&#1080;&#1081;%20&#1089;&#1090;&#1086;&#1083;\&#1051;&#1080;&#1089;&#1090;%20Microsoft%20Office%20Excel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Лист2!$B$6:$B$10</c:f>
              <c:strCache>
                <c:ptCount val="5"/>
                <c:pt idx="0">
                  <c:v>Личная гигиена</c:v>
                </c:pt>
                <c:pt idx="1">
                  <c:v>Стирка белья</c:v>
                </c:pt>
                <c:pt idx="2">
                  <c:v>Мытье посуды</c:v>
                </c:pt>
                <c:pt idx="3">
                  <c:v>Сельхозработы</c:v>
                </c:pt>
                <c:pt idx="4">
                  <c:v>Приготовление пищи</c:v>
                </c:pt>
              </c:strCache>
            </c:strRef>
          </c:cat>
          <c:val>
            <c:numRef>
              <c:f>Лист2!$C$6:$C$10</c:f>
              <c:numCache>
                <c:formatCode>General</c:formatCode>
                <c:ptCount val="5"/>
                <c:pt idx="0">
                  <c:v>120</c:v>
                </c:pt>
                <c:pt idx="1">
                  <c:v>25</c:v>
                </c:pt>
                <c:pt idx="2">
                  <c:v>15</c:v>
                </c:pt>
                <c:pt idx="3">
                  <c:v>12</c:v>
                </c:pt>
                <c:pt idx="4">
                  <c:v>8</c:v>
                </c:pt>
              </c:numCache>
            </c:numRef>
          </c:val>
        </c:ser>
        <c:shape val="cone"/>
        <c:axId val="57068928"/>
        <c:axId val="58983552"/>
        <c:axId val="0"/>
      </c:bar3DChart>
      <c:catAx>
        <c:axId val="5706892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8983552"/>
        <c:crosses val="autoZero"/>
        <c:auto val="1"/>
        <c:lblAlgn val="ctr"/>
        <c:lblOffset val="100"/>
      </c:catAx>
      <c:valAx>
        <c:axId val="58983552"/>
        <c:scaling>
          <c:orientation val="minMax"/>
        </c:scaling>
        <c:axPos val="l"/>
        <c:majorGridlines/>
        <c:numFmt formatCode="General" sourceLinked="1"/>
        <c:tickLblPos val="nextTo"/>
        <c:crossAx val="57068928"/>
        <c:crosses val="autoZero"/>
        <c:crossBetween val="between"/>
      </c:valAx>
    </c:plotArea>
    <c:plotVisOnly val="1"/>
  </c:chart>
  <c:externalData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FFDA85-CAFB-45AA-994F-56D72EFBC8EA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EF175D-8BF5-46B1-8E6C-E8B0576E8658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latin typeface="Cambria" pitchFamily="18" charset="0"/>
            </a:rPr>
            <a:t>Б</a:t>
          </a:r>
          <a:endParaRPr lang="ru-RU" b="1" dirty="0">
            <a:latin typeface="Cambria" pitchFamily="18" charset="0"/>
          </a:endParaRPr>
        </a:p>
      </dgm:t>
    </dgm:pt>
    <dgm:pt modelId="{182643DC-7B76-41DA-A630-658C2900C230}" type="parTrans" cxnId="{FED5840B-9A40-4779-8B4E-AE40D372D94D}">
      <dgm:prSet/>
      <dgm:spPr/>
      <dgm:t>
        <a:bodyPr/>
        <a:lstStyle/>
        <a:p>
          <a:endParaRPr lang="ru-RU"/>
        </a:p>
      </dgm:t>
    </dgm:pt>
    <dgm:pt modelId="{024F74D4-551F-4BBF-AEE5-951EF0D77BD6}" type="sibTrans" cxnId="{FED5840B-9A40-4779-8B4E-AE40D372D94D}">
      <dgm:prSet/>
      <dgm:spPr/>
      <dgm:t>
        <a:bodyPr/>
        <a:lstStyle/>
        <a:p>
          <a:endParaRPr lang="ru-RU"/>
        </a:p>
      </dgm:t>
    </dgm:pt>
    <dgm:pt modelId="{2D4988ED-2381-44BF-BBA1-EA2CD08BE01E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7206EC88-FD27-4E98-BE4A-ED2B823248D9}" type="parTrans" cxnId="{94324378-3ECB-4094-8B44-86EC6123597C}">
      <dgm:prSet/>
      <dgm:spPr/>
      <dgm:t>
        <a:bodyPr/>
        <a:lstStyle/>
        <a:p>
          <a:endParaRPr lang="ru-RU"/>
        </a:p>
      </dgm:t>
    </dgm:pt>
    <dgm:pt modelId="{AA8A6602-7EA3-4323-8A0F-B9CF92278818}" type="sibTrans" cxnId="{94324378-3ECB-4094-8B44-86EC6123597C}">
      <dgm:prSet/>
      <dgm:spPr/>
      <dgm:t>
        <a:bodyPr/>
        <a:lstStyle/>
        <a:p>
          <a:endParaRPr lang="ru-RU"/>
        </a:p>
      </dgm:t>
    </dgm:pt>
    <dgm:pt modelId="{76B67052-E3A3-45AC-A700-39C0F4BF1B4C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29F733BA-4F1C-42A2-AE6F-F9C59026E746}" type="parTrans" cxnId="{CCB82C04-EF94-47BB-96BC-1A98E3F95B97}">
      <dgm:prSet/>
      <dgm:spPr/>
      <dgm:t>
        <a:bodyPr/>
        <a:lstStyle/>
        <a:p>
          <a:endParaRPr lang="ru-RU"/>
        </a:p>
      </dgm:t>
    </dgm:pt>
    <dgm:pt modelId="{E49E217A-B6AD-48EE-86E5-D352EAD70F0D}" type="sibTrans" cxnId="{CCB82C04-EF94-47BB-96BC-1A98E3F95B97}">
      <dgm:prSet/>
      <dgm:spPr/>
      <dgm:t>
        <a:bodyPr/>
        <a:lstStyle/>
        <a:p>
          <a:endParaRPr lang="ru-RU"/>
        </a:p>
      </dgm:t>
    </dgm:pt>
    <dgm:pt modelId="{B1C90FCC-DE3A-437A-B756-754FC3B5A7E2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089FC674-1ECD-43BB-9FF3-7A3005A1BF2A}" type="parTrans" cxnId="{33EC1CC4-4558-4A69-A852-4F75F55EDEE3}">
      <dgm:prSet/>
      <dgm:spPr/>
      <dgm:t>
        <a:bodyPr/>
        <a:lstStyle/>
        <a:p>
          <a:endParaRPr lang="ru-RU"/>
        </a:p>
      </dgm:t>
    </dgm:pt>
    <dgm:pt modelId="{9E09894C-A5C9-497C-AB9F-06C56E2067F7}" type="sibTrans" cxnId="{33EC1CC4-4558-4A69-A852-4F75F55EDEE3}">
      <dgm:prSet/>
      <dgm:spPr/>
      <dgm:t>
        <a:bodyPr/>
        <a:lstStyle/>
        <a:p>
          <a:endParaRPr lang="ru-RU"/>
        </a:p>
      </dgm:t>
    </dgm:pt>
    <dgm:pt modelId="{B3A2ECEE-6A11-4CF2-840B-56BA8921CE49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2C907156-66F7-43C3-9433-2313611750A5}" type="parTrans" cxnId="{3AADD236-2253-48F9-BC74-6B46D6D5CE5F}">
      <dgm:prSet/>
      <dgm:spPr/>
      <dgm:t>
        <a:bodyPr/>
        <a:lstStyle/>
        <a:p>
          <a:endParaRPr lang="ru-RU"/>
        </a:p>
      </dgm:t>
    </dgm:pt>
    <dgm:pt modelId="{70701CB2-A6A8-47EC-8A40-2D244D2734A9}" type="sibTrans" cxnId="{3AADD236-2253-48F9-BC74-6B46D6D5CE5F}">
      <dgm:prSet/>
      <dgm:spPr/>
      <dgm:t>
        <a:bodyPr/>
        <a:lstStyle/>
        <a:p>
          <a:endParaRPr lang="ru-RU"/>
        </a:p>
      </dgm:t>
    </dgm:pt>
    <dgm:pt modelId="{01642595-1269-4D3C-9659-1AE054D890D9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 tooltip="формулы, номенклатура, степени окисления"/>
            </a:rPr>
            <a:t>Упражнения</a:t>
          </a:r>
          <a:endParaRPr lang="ru-RU" sz="2000" b="1" dirty="0">
            <a:solidFill>
              <a:schemeClr val="accent2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7C4929-0AD9-48FC-A5CB-8D870AED31A4}" type="sibTrans" cxnId="{758C2930-B4D6-484B-AB7F-22E529231B5B}">
      <dgm:prSet/>
      <dgm:spPr/>
      <dgm:t>
        <a:bodyPr/>
        <a:lstStyle/>
        <a:p>
          <a:endParaRPr lang="ru-RU"/>
        </a:p>
      </dgm:t>
    </dgm:pt>
    <dgm:pt modelId="{C82988E2-3CE5-4A39-BB22-8D6914BA450C}" type="parTrans" cxnId="{758C2930-B4D6-484B-AB7F-22E529231B5B}">
      <dgm:prSet/>
      <dgm:spPr/>
      <dgm:t>
        <a:bodyPr/>
        <a:lstStyle/>
        <a:p>
          <a:endParaRPr lang="ru-RU"/>
        </a:p>
      </dgm:t>
    </dgm:pt>
    <dgm:pt modelId="{9E63A797-75A6-4E0B-8A11-E3CA817C71BE}" type="pres">
      <dgm:prSet presAssocID="{1AFFDA85-CAFB-45AA-994F-56D72EFBC8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9F376C-06E5-4979-B555-BFAF746B5EA7}" type="pres">
      <dgm:prSet presAssocID="{1AEF175D-8BF5-46B1-8E6C-E8B0576E8658}" presName="parentLin" presStyleCnt="0"/>
      <dgm:spPr/>
      <dgm:t>
        <a:bodyPr/>
        <a:lstStyle/>
        <a:p>
          <a:endParaRPr lang="ru-RU"/>
        </a:p>
      </dgm:t>
    </dgm:pt>
    <dgm:pt modelId="{49C2B8A1-E94E-4471-81CA-5F91DE7A2B13}" type="pres">
      <dgm:prSet presAssocID="{1AEF175D-8BF5-46B1-8E6C-E8B0576E8658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FCE0959-FF29-416E-82C5-A6132DA31845}" type="pres">
      <dgm:prSet presAssocID="{1AEF175D-8BF5-46B1-8E6C-E8B0576E8658}" presName="parentText" presStyleLbl="node1" presStyleIdx="0" presStyleCnt="6" custScaleX="142857" custLinFactNeighborX="2493" custLinFactNeighborY="-2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15ECD-825C-4E41-862F-1F5154136573}" type="pres">
      <dgm:prSet presAssocID="{1AEF175D-8BF5-46B1-8E6C-E8B0576E8658}" presName="negativeSpace" presStyleCnt="0"/>
      <dgm:spPr/>
      <dgm:t>
        <a:bodyPr/>
        <a:lstStyle/>
        <a:p>
          <a:endParaRPr lang="ru-RU"/>
        </a:p>
      </dgm:t>
    </dgm:pt>
    <dgm:pt modelId="{A1F93633-3874-4796-8E57-C7C27032841F}" type="pres">
      <dgm:prSet presAssocID="{1AEF175D-8BF5-46B1-8E6C-E8B0576E8658}" presName="childText" presStyleLbl="conFgAcc1" presStyleIdx="0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627F389-791B-4431-8963-487DC3BCA08B}" type="pres">
      <dgm:prSet presAssocID="{024F74D4-551F-4BBF-AEE5-951EF0D77BD6}" presName="spaceBetweenRectangles" presStyleCnt="0"/>
      <dgm:spPr/>
      <dgm:t>
        <a:bodyPr/>
        <a:lstStyle/>
        <a:p>
          <a:endParaRPr lang="ru-RU"/>
        </a:p>
      </dgm:t>
    </dgm:pt>
    <dgm:pt modelId="{D61DFB8A-E61F-48EE-B143-617D6F4F1100}" type="pres">
      <dgm:prSet presAssocID="{01642595-1269-4D3C-9659-1AE054D890D9}" presName="parentLin" presStyleCnt="0"/>
      <dgm:spPr/>
      <dgm:t>
        <a:bodyPr/>
        <a:lstStyle/>
        <a:p>
          <a:endParaRPr lang="ru-RU"/>
        </a:p>
      </dgm:t>
    </dgm:pt>
    <dgm:pt modelId="{4A3BF13E-5945-4970-A5FD-F058BA55C970}" type="pres">
      <dgm:prSet presAssocID="{01642595-1269-4D3C-9659-1AE054D890D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73698257-C4C8-4CB0-9367-FCEE9CFF0932}" type="pres">
      <dgm:prSet presAssocID="{01642595-1269-4D3C-9659-1AE054D890D9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E29A5-407D-4F5F-A87E-335A49B8ADE2}" type="pres">
      <dgm:prSet presAssocID="{01642595-1269-4D3C-9659-1AE054D890D9}" presName="negativeSpace" presStyleCnt="0"/>
      <dgm:spPr/>
      <dgm:t>
        <a:bodyPr/>
        <a:lstStyle/>
        <a:p>
          <a:endParaRPr lang="ru-RU"/>
        </a:p>
      </dgm:t>
    </dgm:pt>
    <dgm:pt modelId="{ABAE67B0-0E25-4C65-8048-DB07A555B238}" type="pres">
      <dgm:prSet presAssocID="{01642595-1269-4D3C-9659-1AE054D890D9}" presName="childText" presStyleLbl="conFgAcc1" presStyleIdx="1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EBF7135-185A-430C-9E7C-4932CC2FB2D2}" type="pres">
      <dgm:prSet presAssocID="{2C7C4929-0AD9-48FC-A5CB-8D870AED31A4}" presName="spaceBetweenRectangles" presStyleCnt="0"/>
      <dgm:spPr/>
      <dgm:t>
        <a:bodyPr/>
        <a:lstStyle/>
        <a:p>
          <a:endParaRPr lang="ru-RU"/>
        </a:p>
      </dgm:t>
    </dgm:pt>
    <dgm:pt modelId="{A5B8F26E-DA69-4582-81E4-37EFBE54EB57}" type="pres">
      <dgm:prSet presAssocID="{2D4988ED-2381-44BF-BBA1-EA2CD08BE01E}" presName="parentLin" presStyleCnt="0"/>
      <dgm:spPr/>
      <dgm:t>
        <a:bodyPr/>
        <a:lstStyle/>
        <a:p>
          <a:endParaRPr lang="ru-RU"/>
        </a:p>
      </dgm:t>
    </dgm:pt>
    <dgm:pt modelId="{244D20B4-5E97-48AD-8D37-06C69EBE744E}" type="pres">
      <dgm:prSet presAssocID="{2D4988ED-2381-44BF-BBA1-EA2CD08BE01E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7D42AA4D-99C4-45BE-9430-F1823176BA75}" type="pres">
      <dgm:prSet presAssocID="{2D4988ED-2381-44BF-BBA1-EA2CD08BE01E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BE670-D28A-4253-AFBC-B587CE40E600}" type="pres">
      <dgm:prSet presAssocID="{2D4988ED-2381-44BF-BBA1-EA2CD08BE01E}" presName="negativeSpace" presStyleCnt="0"/>
      <dgm:spPr/>
      <dgm:t>
        <a:bodyPr/>
        <a:lstStyle/>
        <a:p>
          <a:endParaRPr lang="ru-RU"/>
        </a:p>
      </dgm:t>
    </dgm:pt>
    <dgm:pt modelId="{B882B2C4-24E8-4889-8AC9-26BC47F395A3}" type="pres">
      <dgm:prSet presAssocID="{2D4988ED-2381-44BF-BBA1-EA2CD08BE01E}" presName="childText" presStyleLbl="conFgAcc1" presStyleIdx="2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F23A285-3741-420E-A163-4777EFBD7FE9}" type="pres">
      <dgm:prSet presAssocID="{AA8A6602-7EA3-4323-8A0F-B9CF92278818}" presName="spaceBetweenRectangles" presStyleCnt="0"/>
      <dgm:spPr/>
      <dgm:t>
        <a:bodyPr/>
        <a:lstStyle/>
        <a:p>
          <a:endParaRPr lang="ru-RU"/>
        </a:p>
      </dgm:t>
    </dgm:pt>
    <dgm:pt modelId="{94F4AF53-E8FD-4E08-A003-636916083C49}" type="pres">
      <dgm:prSet presAssocID="{B3A2ECEE-6A11-4CF2-840B-56BA8921CE49}" presName="parentLin" presStyleCnt="0"/>
      <dgm:spPr/>
    </dgm:pt>
    <dgm:pt modelId="{79965234-22D8-4D8F-B659-2402A5B06E0C}" type="pres">
      <dgm:prSet presAssocID="{B3A2ECEE-6A11-4CF2-840B-56BA8921CE4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3A32C9A-780F-451D-9106-95EE4F3A872E}" type="pres">
      <dgm:prSet presAssocID="{B3A2ECEE-6A11-4CF2-840B-56BA8921CE49}" presName="parentText" presStyleLbl="node1" presStyleIdx="3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F2129-64E0-4DB2-8808-78D81455378E}" type="pres">
      <dgm:prSet presAssocID="{B3A2ECEE-6A11-4CF2-840B-56BA8921CE49}" presName="negativeSpace" presStyleCnt="0"/>
      <dgm:spPr/>
    </dgm:pt>
    <dgm:pt modelId="{FD2AD403-E4B6-43B6-B814-BA2B05B6D0FB}" type="pres">
      <dgm:prSet presAssocID="{B3A2ECEE-6A11-4CF2-840B-56BA8921CE49}" presName="childText" presStyleLbl="conFgAcc1" presStyleIdx="3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4C924DD-D142-4BB9-9061-E59465D3B9AE}" type="pres">
      <dgm:prSet presAssocID="{70701CB2-A6A8-47EC-8A40-2D244D2734A9}" presName="spaceBetweenRectangles" presStyleCnt="0"/>
      <dgm:spPr/>
    </dgm:pt>
    <dgm:pt modelId="{55491F57-8367-4BF8-A0A7-7BD8240C8D1C}" type="pres">
      <dgm:prSet presAssocID="{B1C90FCC-DE3A-437A-B756-754FC3B5A7E2}" presName="parentLin" presStyleCnt="0"/>
      <dgm:spPr/>
    </dgm:pt>
    <dgm:pt modelId="{FD7E7DB5-B933-4CDD-988F-E8E2B760A770}" type="pres">
      <dgm:prSet presAssocID="{B1C90FCC-DE3A-437A-B756-754FC3B5A7E2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D12A41DA-93D3-49C1-8CE8-1FA0E87BB37A}" type="pres">
      <dgm:prSet presAssocID="{B1C90FCC-DE3A-437A-B756-754FC3B5A7E2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D195B-16F6-4E17-9D6A-47F8F782E3B5}" type="pres">
      <dgm:prSet presAssocID="{B1C90FCC-DE3A-437A-B756-754FC3B5A7E2}" presName="negativeSpace" presStyleCnt="0"/>
      <dgm:spPr/>
    </dgm:pt>
    <dgm:pt modelId="{FD2A088F-18D5-4BF9-919F-BA5DE7BCD28F}" type="pres">
      <dgm:prSet presAssocID="{B1C90FCC-DE3A-437A-B756-754FC3B5A7E2}" presName="childText" presStyleLbl="conFgAcc1" presStyleIdx="4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D37FAE7-23EC-4FCE-A46B-3E7C90FDB1CA}" type="pres">
      <dgm:prSet presAssocID="{9E09894C-A5C9-497C-AB9F-06C56E2067F7}" presName="spaceBetweenRectangles" presStyleCnt="0"/>
      <dgm:spPr/>
    </dgm:pt>
    <dgm:pt modelId="{B93693EA-04A8-42E0-9CFC-71415922078B}" type="pres">
      <dgm:prSet presAssocID="{76B67052-E3A3-45AC-A700-39C0F4BF1B4C}" presName="parentLin" presStyleCnt="0"/>
      <dgm:spPr/>
      <dgm:t>
        <a:bodyPr/>
        <a:lstStyle/>
        <a:p>
          <a:endParaRPr lang="ru-RU"/>
        </a:p>
      </dgm:t>
    </dgm:pt>
    <dgm:pt modelId="{DAE3A898-029B-4A74-9310-B5D98D2F9348}" type="pres">
      <dgm:prSet presAssocID="{76B67052-E3A3-45AC-A700-39C0F4BF1B4C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922E4032-EA9D-4635-996D-4ACCD7279A8B}" type="pres">
      <dgm:prSet presAssocID="{76B67052-E3A3-45AC-A700-39C0F4BF1B4C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500AEA-A0A6-478D-A9C3-B53ACE689E7A}" type="pres">
      <dgm:prSet presAssocID="{76B67052-E3A3-45AC-A700-39C0F4BF1B4C}" presName="negativeSpace" presStyleCnt="0"/>
      <dgm:spPr/>
      <dgm:t>
        <a:bodyPr/>
        <a:lstStyle/>
        <a:p>
          <a:endParaRPr lang="ru-RU"/>
        </a:p>
      </dgm:t>
    </dgm:pt>
    <dgm:pt modelId="{4FC83F3F-D879-40A2-A062-6E497A38758E}" type="pres">
      <dgm:prSet presAssocID="{76B67052-E3A3-45AC-A700-39C0F4BF1B4C}" presName="childText" presStyleLbl="conFgAcc1" presStyleIdx="5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FFFFF05C-DFD9-48E6-BB7A-6D2375A54FC5}" type="presOf" srcId="{76B67052-E3A3-45AC-A700-39C0F4BF1B4C}" destId="{922E4032-EA9D-4635-996D-4ACCD7279A8B}" srcOrd="1" destOrd="0" presId="urn:microsoft.com/office/officeart/2005/8/layout/list1"/>
    <dgm:cxn modelId="{AB033B85-00FB-4105-A94F-B219951EDEDE}" type="presOf" srcId="{B3A2ECEE-6A11-4CF2-840B-56BA8921CE49}" destId="{79965234-22D8-4D8F-B659-2402A5B06E0C}" srcOrd="0" destOrd="0" presId="urn:microsoft.com/office/officeart/2005/8/layout/list1"/>
    <dgm:cxn modelId="{3DCC15DA-AB3B-490A-B14E-E098191B7473}" type="presOf" srcId="{76B67052-E3A3-45AC-A700-39C0F4BF1B4C}" destId="{DAE3A898-029B-4A74-9310-B5D98D2F9348}" srcOrd="0" destOrd="0" presId="urn:microsoft.com/office/officeart/2005/8/layout/list1"/>
    <dgm:cxn modelId="{0EEA75D7-6C75-4B16-AEA4-7B134D22FC1A}" type="presOf" srcId="{2D4988ED-2381-44BF-BBA1-EA2CD08BE01E}" destId="{244D20B4-5E97-48AD-8D37-06C69EBE744E}" srcOrd="0" destOrd="0" presId="urn:microsoft.com/office/officeart/2005/8/layout/list1"/>
    <dgm:cxn modelId="{33EC1CC4-4558-4A69-A852-4F75F55EDEE3}" srcId="{1AFFDA85-CAFB-45AA-994F-56D72EFBC8EA}" destId="{B1C90FCC-DE3A-437A-B756-754FC3B5A7E2}" srcOrd="4" destOrd="0" parTransId="{089FC674-1ECD-43BB-9FF3-7A3005A1BF2A}" sibTransId="{9E09894C-A5C9-497C-AB9F-06C56E2067F7}"/>
    <dgm:cxn modelId="{65E9B6E6-ED35-472F-8468-D98B969B76F5}" type="presOf" srcId="{1AEF175D-8BF5-46B1-8E6C-E8B0576E8658}" destId="{1FCE0959-FF29-416E-82C5-A6132DA31845}" srcOrd="1" destOrd="0" presId="urn:microsoft.com/office/officeart/2005/8/layout/list1"/>
    <dgm:cxn modelId="{758C2930-B4D6-484B-AB7F-22E529231B5B}" srcId="{1AFFDA85-CAFB-45AA-994F-56D72EFBC8EA}" destId="{01642595-1269-4D3C-9659-1AE054D890D9}" srcOrd="1" destOrd="0" parTransId="{C82988E2-3CE5-4A39-BB22-8D6914BA450C}" sibTransId="{2C7C4929-0AD9-48FC-A5CB-8D870AED31A4}"/>
    <dgm:cxn modelId="{3AADD236-2253-48F9-BC74-6B46D6D5CE5F}" srcId="{1AFFDA85-CAFB-45AA-994F-56D72EFBC8EA}" destId="{B3A2ECEE-6A11-4CF2-840B-56BA8921CE49}" srcOrd="3" destOrd="0" parTransId="{2C907156-66F7-43C3-9433-2313611750A5}" sibTransId="{70701CB2-A6A8-47EC-8A40-2D244D2734A9}"/>
    <dgm:cxn modelId="{CCB82C04-EF94-47BB-96BC-1A98E3F95B97}" srcId="{1AFFDA85-CAFB-45AA-994F-56D72EFBC8EA}" destId="{76B67052-E3A3-45AC-A700-39C0F4BF1B4C}" srcOrd="5" destOrd="0" parTransId="{29F733BA-4F1C-42A2-AE6F-F9C59026E746}" sibTransId="{E49E217A-B6AD-48EE-86E5-D352EAD70F0D}"/>
    <dgm:cxn modelId="{94324378-3ECB-4094-8B44-86EC6123597C}" srcId="{1AFFDA85-CAFB-45AA-994F-56D72EFBC8EA}" destId="{2D4988ED-2381-44BF-BBA1-EA2CD08BE01E}" srcOrd="2" destOrd="0" parTransId="{7206EC88-FD27-4E98-BE4A-ED2B823248D9}" sibTransId="{AA8A6602-7EA3-4323-8A0F-B9CF92278818}"/>
    <dgm:cxn modelId="{4A0931B2-049C-4ED8-82AC-2D7EB056B9C1}" type="presOf" srcId="{2D4988ED-2381-44BF-BBA1-EA2CD08BE01E}" destId="{7D42AA4D-99C4-45BE-9430-F1823176BA75}" srcOrd="1" destOrd="0" presId="urn:microsoft.com/office/officeart/2005/8/layout/list1"/>
    <dgm:cxn modelId="{FED5840B-9A40-4779-8B4E-AE40D372D94D}" srcId="{1AFFDA85-CAFB-45AA-994F-56D72EFBC8EA}" destId="{1AEF175D-8BF5-46B1-8E6C-E8B0576E8658}" srcOrd="0" destOrd="0" parTransId="{182643DC-7B76-41DA-A630-658C2900C230}" sibTransId="{024F74D4-551F-4BBF-AEE5-951EF0D77BD6}"/>
    <dgm:cxn modelId="{859FDAE8-D88C-4BC1-B2FE-B36A9D90FAAD}" type="presOf" srcId="{01642595-1269-4D3C-9659-1AE054D890D9}" destId="{4A3BF13E-5945-4970-A5FD-F058BA55C970}" srcOrd="0" destOrd="0" presId="urn:microsoft.com/office/officeart/2005/8/layout/list1"/>
    <dgm:cxn modelId="{927F9CF9-C9BC-48C2-A0A2-6A75783AE37B}" type="presOf" srcId="{1AEF175D-8BF5-46B1-8E6C-E8B0576E8658}" destId="{49C2B8A1-E94E-4471-81CA-5F91DE7A2B13}" srcOrd="0" destOrd="0" presId="urn:microsoft.com/office/officeart/2005/8/layout/list1"/>
    <dgm:cxn modelId="{584DCD79-25E6-4D2A-9795-ECC0D987C058}" type="presOf" srcId="{B3A2ECEE-6A11-4CF2-840B-56BA8921CE49}" destId="{33A32C9A-780F-451D-9106-95EE4F3A872E}" srcOrd="1" destOrd="0" presId="urn:microsoft.com/office/officeart/2005/8/layout/list1"/>
    <dgm:cxn modelId="{F1189523-030B-4DFA-A4C8-6D25805CE4DE}" type="presOf" srcId="{01642595-1269-4D3C-9659-1AE054D890D9}" destId="{73698257-C4C8-4CB0-9367-FCEE9CFF0932}" srcOrd="1" destOrd="0" presId="urn:microsoft.com/office/officeart/2005/8/layout/list1"/>
    <dgm:cxn modelId="{BC72E17E-468F-447B-9D6E-966DDB79291C}" type="presOf" srcId="{B1C90FCC-DE3A-437A-B756-754FC3B5A7E2}" destId="{D12A41DA-93D3-49C1-8CE8-1FA0E87BB37A}" srcOrd="1" destOrd="0" presId="urn:microsoft.com/office/officeart/2005/8/layout/list1"/>
    <dgm:cxn modelId="{9947ECA6-3FB7-4AC3-83DE-AD37C65259B2}" type="presOf" srcId="{1AFFDA85-CAFB-45AA-994F-56D72EFBC8EA}" destId="{9E63A797-75A6-4E0B-8A11-E3CA817C71BE}" srcOrd="0" destOrd="0" presId="urn:microsoft.com/office/officeart/2005/8/layout/list1"/>
    <dgm:cxn modelId="{3F0EA5A1-05C0-42B9-9532-B931DB0DBB22}" type="presOf" srcId="{B1C90FCC-DE3A-437A-B756-754FC3B5A7E2}" destId="{FD7E7DB5-B933-4CDD-988F-E8E2B760A770}" srcOrd="0" destOrd="0" presId="urn:microsoft.com/office/officeart/2005/8/layout/list1"/>
    <dgm:cxn modelId="{1A1EEE20-DF59-4C15-B418-3C675035994A}" type="presParOf" srcId="{9E63A797-75A6-4E0B-8A11-E3CA817C71BE}" destId="{349F376C-06E5-4979-B555-BFAF746B5EA7}" srcOrd="0" destOrd="0" presId="urn:microsoft.com/office/officeart/2005/8/layout/list1"/>
    <dgm:cxn modelId="{2F1E66EA-45FF-4CB3-B808-8EA38E37EC60}" type="presParOf" srcId="{349F376C-06E5-4979-B555-BFAF746B5EA7}" destId="{49C2B8A1-E94E-4471-81CA-5F91DE7A2B13}" srcOrd="0" destOrd="0" presId="urn:microsoft.com/office/officeart/2005/8/layout/list1"/>
    <dgm:cxn modelId="{E5D4E1FF-2B52-4447-B051-CA4000266A00}" type="presParOf" srcId="{349F376C-06E5-4979-B555-BFAF746B5EA7}" destId="{1FCE0959-FF29-416E-82C5-A6132DA31845}" srcOrd="1" destOrd="0" presId="urn:microsoft.com/office/officeart/2005/8/layout/list1"/>
    <dgm:cxn modelId="{7C5F03BB-D83D-4DA9-B6DE-F975AB62A319}" type="presParOf" srcId="{9E63A797-75A6-4E0B-8A11-E3CA817C71BE}" destId="{FAB15ECD-825C-4E41-862F-1F5154136573}" srcOrd="1" destOrd="0" presId="urn:microsoft.com/office/officeart/2005/8/layout/list1"/>
    <dgm:cxn modelId="{36C86B73-2774-415B-B8F2-D8E062E65AAE}" type="presParOf" srcId="{9E63A797-75A6-4E0B-8A11-E3CA817C71BE}" destId="{A1F93633-3874-4796-8E57-C7C27032841F}" srcOrd="2" destOrd="0" presId="urn:microsoft.com/office/officeart/2005/8/layout/list1"/>
    <dgm:cxn modelId="{8D6106D0-AC78-4AC4-BE79-173A5DC41EF3}" type="presParOf" srcId="{9E63A797-75A6-4E0B-8A11-E3CA817C71BE}" destId="{1627F389-791B-4431-8963-487DC3BCA08B}" srcOrd="3" destOrd="0" presId="urn:microsoft.com/office/officeart/2005/8/layout/list1"/>
    <dgm:cxn modelId="{1D752D2C-9FFB-489C-B477-05D1489E02D4}" type="presParOf" srcId="{9E63A797-75A6-4E0B-8A11-E3CA817C71BE}" destId="{D61DFB8A-E61F-48EE-B143-617D6F4F1100}" srcOrd="4" destOrd="0" presId="urn:microsoft.com/office/officeart/2005/8/layout/list1"/>
    <dgm:cxn modelId="{B902CA52-149C-46DE-8A7B-12F743094D58}" type="presParOf" srcId="{D61DFB8A-E61F-48EE-B143-617D6F4F1100}" destId="{4A3BF13E-5945-4970-A5FD-F058BA55C970}" srcOrd="0" destOrd="0" presId="urn:microsoft.com/office/officeart/2005/8/layout/list1"/>
    <dgm:cxn modelId="{2B950B8E-D31F-41B2-8D48-C2D08D5E2681}" type="presParOf" srcId="{D61DFB8A-E61F-48EE-B143-617D6F4F1100}" destId="{73698257-C4C8-4CB0-9367-FCEE9CFF0932}" srcOrd="1" destOrd="0" presId="urn:microsoft.com/office/officeart/2005/8/layout/list1"/>
    <dgm:cxn modelId="{EABDBB28-EBCA-4B8E-9675-49A624707C4A}" type="presParOf" srcId="{9E63A797-75A6-4E0B-8A11-E3CA817C71BE}" destId="{147E29A5-407D-4F5F-A87E-335A49B8ADE2}" srcOrd="5" destOrd="0" presId="urn:microsoft.com/office/officeart/2005/8/layout/list1"/>
    <dgm:cxn modelId="{832132DF-2CC5-4DCA-AEF6-E8D5AFA5D4BE}" type="presParOf" srcId="{9E63A797-75A6-4E0B-8A11-E3CA817C71BE}" destId="{ABAE67B0-0E25-4C65-8048-DB07A555B238}" srcOrd="6" destOrd="0" presId="urn:microsoft.com/office/officeart/2005/8/layout/list1"/>
    <dgm:cxn modelId="{E4C20D95-4F64-41F4-BA8A-8E4E6A6A63EA}" type="presParOf" srcId="{9E63A797-75A6-4E0B-8A11-E3CA817C71BE}" destId="{FEBF7135-185A-430C-9E7C-4932CC2FB2D2}" srcOrd="7" destOrd="0" presId="urn:microsoft.com/office/officeart/2005/8/layout/list1"/>
    <dgm:cxn modelId="{226EDB49-2E52-470B-AB69-B0E35E2BB777}" type="presParOf" srcId="{9E63A797-75A6-4E0B-8A11-E3CA817C71BE}" destId="{A5B8F26E-DA69-4582-81E4-37EFBE54EB57}" srcOrd="8" destOrd="0" presId="urn:microsoft.com/office/officeart/2005/8/layout/list1"/>
    <dgm:cxn modelId="{2740146B-C9A1-4937-9057-DC0A85F978D2}" type="presParOf" srcId="{A5B8F26E-DA69-4582-81E4-37EFBE54EB57}" destId="{244D20B4-5E97-48AD-8D37-06C69EBE744E}" srcOrd="0" destOrd="0" presId="urn:microsoft.com/office/officeart/2005/8/layout/list1"/>
    <dgm:cxn modelId="{FDBAB7CD-4D87-44A7-B3C4-74E5B77285CB}" type="presParOf" srcId="{A5B8F26E-DA69-4582-81E4-37EFBE54EB57}" destId="{7D42AA4D-99C4-45BE-9430-F1823176BA75}" srcOrd="1" destOrd="0" presId="urn:microsoft.com/office/officeart/2005/8/layout/list1"/>
    <dgm:cxn modelId="{203E09C3-5BD8-482B-AFC1-448702BE598C}" type="presParOf" srcId="{9E63A797-75A6-4E0B-8A11-E3CA817C71BE}" destId="{CADBE670-D28A-4253-AFBC-B587CE40E600}" srcOrd="9" destOrd="0" presId="urn:microsoft.com/office/officeart/2005/8/layout/list1"/>
    <dgm:cxn modelId="{EB437D07-F8AA-4513-A479-D27F3B832C67}" type="presParOf" srcId="{9E63A797-75A6-4E0B-8A11-E3CA817C71BE}" destId="{B882B2C4-24E8-4889-8AC9-26BC47F395A3}" srcOrd="10" destOrd="0" presId="urn:microsoft.com/office/officeart/2005/8/layout/list1"/>
    <dgm:cxn modelId="{7C48F8EC-5DC5-4517-A23E-3D301589D090}" type="presParOf" srcId="{9E63A797-75A6-4E0B-8A11-E3CA817C71BE}" destId="{0F23A285-3741-420E-A163-4777EFBD7FE9}" srcOrd="11" destOrd="0" presId="urn:microsoft.com/office/officeart/2005/8/layout/list1"/>
    <dgm:cxn modelId="{2E12C3C1-D26D-4372-942F-1948219B0D81}" type="presParOf" srcId="{9E63A797-75A6-4E0B-8A11-E3CA817C71BE}" destId="{94F4AF53-E8FD-4E08-A003-636916083C49}" srcOrd="12" destOrd="0" presId="urn:microsoft.com/office/officeart/2005/8/layout/list1"/>
    <dgm:cxn modelId="{72399A12-C42A-4752-BBF3-02A5E37CD558}" type="presParOf" srcId="{94F4AF53-E8FD-4E08-A003-636916083C49}" destId="{79965234-22D8-4D8F-B659-2402A5B06E0C}" srcOrd="0" destOrd="0" presId="urn:microsoft.com/office/officeart/2005/8/layout/list1"/>
    <dgm:cxn modelId="{D108E28C-96CC-402B-95CF-BF09F7E9BDD8}" type="presParOf" srcId="{94F4AF53-E8FD-4E08-A003-636916083C49}" destId="{33A32C9A-780F-451D-9106-95EE4F3A872E}" srcOrd="1" destOrd="0" presId="urn:microsoft.com/office/officeart/2005/8/layout/list1"/>
    <dgm:cxn modelId="{F654D17A-7273-431C-A5CE-57365CB9F15A}" type="presParOf" srcId="{9E63A797-75A6-4E0B-8A11-E3CA817C71BE}" destId="{AC1F2129-64E0-4DB2-8808-78D81455378E}" srcOrd="13" destOrd="0" presId="urn:microsoft.com/office/officeart/2005/8/layout/list1"/>
    <dgm:cxn modelId="{2121C842-15A1-4C6B-8FA1-2F704734DEB6}" type="presParOf" srcId="{9E63A797-75A6-4E0B-8A11-E3CA817C71BE}" destId="{FD2AD403-E4B6-43B6-B814-BA2B05B6D0FB}" srcOrd="14" destOrd="0" presId="urn:microsoft.com/office/officeart/2005/8/layout/list1"/>
    <dgm:cxn modelId="{38201758-F3BE-4E38-AF81-E1EF49FF5C2C}" type="presParOf" srcId="{9E63A797-75A6-4E0B-8A11-E3CA817C71BE}" destId="{F4C924DD-D142-4BB9-9061-E59465D3B9AE}" srcOrd="15" destOrd="0" presId="urn:microsoft.com/office/officeart/2005/8/layout/list1"/>
    <dgm:cxn modelId="{B49ECA2C-C7E8-489A-9583-A5814DB2999A}" type="presParOf" srcId="{9E63A797-75A6-4E0B-8A11-E3CA817C71BE}" destId="{55491F57-8367-4BF8-A0A7-7BD8240C8D1C}" srcOrd="16" destOrd="0" presId="urn:microsoft.com/office/officeart/2005/8/layout/list1"/>
    <dgm:cxn modelId="{E9346233-DAC8-4C18-9898-A3C17121C2D3}" type="presParOf" srcId="{55491F57-8367-4BF8-A0A7-7BD8240C8D1C}" destId="{FD7E7DB5-B933-4CDD-988F-E8E2B760A770}" srcOrd="0" destOrd="0" presId="urn:microsoft.com/office/officeart/2005/8/layout/list1"/>
    <dgm:cxn modelId="{55E3A5C2-2DE1-4385-954F-1D7A1241BE9F}" type="presParOf" srcId="{55491F57-8367-4BF8-A0A7-7BD8240C8D1C}" destId="{D12A41DA-93D3-49C1-8CE8-1FA0E87BB37A}" srcOrd="1" destOrd="0" presId="urn:microsoft.com/office/officeart/2005/8/layout/list1"/>
    <dgm:cxn modelId="{4DD0F5F8-BF50-4EBC-A7AC-5F10261694A0}" type="presParOf" srcId="{9E63A797-75A6-4E0B-8A11-E3CA817C71BE}" destId="{C93D195B-16F6-4E17-9D6A-47F8F782E3B5}" srcOrd="17" destOrd="0" presId="urn:microsoft.com/office/officeart/2005/8/layout/list1"/>
    <dgm:cxn modelId="{3D4C897C-7290-4272-BD37-3AAD0BCDF43A}" type="presParOf" srcId="{9E63A797-75A6-4E0B-8A11-E3CA817C71BE}" destId="{FD2A088F-18D5-4BF9-919F-BA5DE7BCD28F}" srcOrd="18" destOrd="0" presId="urn:microsoft.com/office/officeart/2005/8/layout/list1"/>
    <dgm:cxn modelId="{BCA32560-F7C0-4207-9C40-A128559F766B}" type="presParOf" srcId="{9E63A797-75A6-4E0B-8A11-E3CA817C71BE}" destId="{5D37FAE7-23EC-4FCE-A46B-3E7C90FDB1CA}" srcOrd="19" destOrd="0" presId="urn:microsoft.com/office/officeart/2005/8/layout/list1"/>
    <dgm:cxn modelId="{0C637269-E0DC-48BB-84E6-EB7F7D51520B}" type="presParOf" srcId="{9E63A797-75A6-4E0B-8A11-E3CA817C71BE}" destId="{B93693EA-04A8-42E0-9CFC-71415922078B}" srcOrd="20" destOrd="0" presId="urn:microsoft.com/office/officeart/2005/8/layout/list1"/>
    <dgm:cxn modelId="{F1C5CA26-A8E1-4BDB-886D-87EB4D551383}" type="presParOf" srcId="{B93693EA-04A8-42E0-9CFC-71415922078B}" destId="{DAE3A898-029B-4A74-9310-B5D98D2F9348}" srcOrd="0" destOrd="0" presId="urn:microsoft.com/office/officeart/2005/8/layout/list1"/>
    <dgm:cxn modelId="{87EF663A-5E24-4689-87A1-7BB6E9EEDAAF}" type="presParOf" srcId="{B93693EA-04A8-42E0-9CFC-71415922078B}" destId="{922E4032-EA9D-4635-996D-4ACCD7279A8B}" srcOrd="1" destOrd="0" presId="urn:microsoft.com/office/officeart/2005/8/layout/list1"/>
    <dgm:cxn modelId="{44B3894A-5E8A-4B45-A11B-18B879CFB6CC}" type="presParOf" srcId="{9E63A797-75A6-4E0B-8A11-E3CA817C71BE}" destId="{28500AEA-A0A6-478D-A9C3-B53ACE689E7A}" srcOrd="21" destOrd="0" presId="urn:microsoft.com/office/officeart/2005/8/layout/list1"/>
    <dgm:cxn modelId="{8C119F27-1D52-4FBC-B9DA-6C0CB6660CC3}" type="presParOf" srcId="{9E63A797-75A6-4E0B-8A11-E3CA817C71BE}" destId="{4FC83F3F-D879-40A2-A062-6E497A38758E}" srcOrd="22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992C-D231-46B9-B17B-A31FE93130E9}" type="datetimeFigureOut">
              <a:rPr lang="ru-RU" smtClean="0"/>
              <a:pPr/>
              <a:t>15.10.2011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4D568-988D-425C-9699-36546C9F1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9E1C3-E1E0-4FE2-9870-730AE202C35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CBAC9-ED97-407D-877E-D55658D3C0C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45D2-E610-45C6-9A3A-BF16DF075850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AA387-399A-4DCF-84A7-06E7279B2094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00F33-511C-48C5-BD97-DADED5106DEF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6A6BD-BA9F-4312-ADBF-42990F53D4E8}" type="datetime1">
              <a:rPr lang="ru-RU" smtClean="0"/>
              <a:pPr>
                <a:defRPr/>
              </a:pPr>
              <a:t>15.10.2011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9F92C-8E69-4BE9-9D23-76E903AD3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FE405-6649-4F39-9BC3-9EEFABAFBDA1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BE853-0EF7-47DB-A5CE-1898BCE1119D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B3590-D2AE-42C2-A1CD-B982A7AD8231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51A11-7CD7-4E02-849B-CDBEF568E26F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1889-44D2-4C32-866B-D27312A1F59F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5746-24AA-4013-808D-52FDDAEA8A3B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E2E8E-D995-4459-AB48-7B3C6F04E4DC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7CF02-1D5F-47C8-9515-91E67039F36D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40FB8-9AE7-46D1-AA5A-0C2FECA28FE2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45;&#1083;&#1077;&#1085;&#1072;\Desktop\&#1041;&#1048;&#1053;&#1040;&#1056;&#1053;&#1067;&#1045;\&#1050;&#1080;&#1084;%20%20&#1045;.&#1055;.%20&#1050;&#1086;&#1085;&#1082;&#1091;&#1088;&#1089;&#1085;&#1072;&#1103;%20&#1088;&#1072;&#1073;&#1086;&#1090;&#1072;\&#1074;&#1086;&#1076;&#1072;-&#1082;&#1072;&#1090;&#1072;&#1083;&#1080;&#1079;&#1072;&#1090;&#1086;&#1088;.wmv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rpt=simage&amp;ed=1&amp;text=%D0%BF%D0%BE%D0%B2%D0%B0%D1%80%D0%B5%D0%BD%D0%BD%D0%B0%D1%8F%20%D1%81%D0%BE%D0%BB%D1%8C&amp;p=4&amp;img_url=www.krupdom.com.ua/data/image/interest/health_appeal/all_in_salt/salt_sea_end_povarennay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hyperlink" Target="http://images.yandex.ru/yandsearch?rpt=simage&amp;ed=1&amp;text=%D0%BF%D0%BE%D0%B2%D0%B0%D1%80%D0%B5%D0%BD%D0%BD%D0%B0%D1%8F%20%D1%81%D0%BE%D0%BB%D1%8C&amp;p=145&amp;img_url=www.utkonos.ru/images/it/001/001/009/1010198P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rpt=simage&amp;img_url=dic.academic.ru/pictures/wiki/files/67/Chlorid_draseln%C3%BD.JPG&amp;ed=1&amp;text=%D1%85%D0%BB%D0%BE%D1%80%D0%B8%D0%B4%20%D0%BD%D0%B0%D1%82%D1%80%D0%B8%D1%8F&amp;p=25" TargetMode="Externa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rpt=simage&amp;img_url=jowel.ru/wp-content/uploads/2010/08/Clipboard02.gif&amp;text=%D0%BF%D0%BE%D0%B2%D0%B0%D1%80%D0%B5%D0%BD%D0%BD%D0%B0%D1%8F%20%D1%81%D0%BE%D0%BB%D1%8C%20%D0%9A%D0%A0%D0%98%D0%A1%D0%A2%D0%90%D0%9B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rpt=simage&amp;img_url=wiki.pippkro.ru/images/Sol.jpg&amp;ed=1&amp;text=%D0%BF%D0%BE%D0%B2%D0%B0%D1%80%D0%B5%D0%BD%D0%BD%D0%B0%D1%8F%20%D1%81%D0%BE%D0%BB%D1%8C&amp;p=89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rpt=simage&amp;img_url=www.ool.ua/webroot/delivery/images/catalog/11224619-1-original.jpg&amp;ed=1&amp;text=%D0%BF%D0%BE%D0%B2%D0%B0%D1%80%D0%B5%D0%BD%D0%BD%D0%B0%D1%8F%20%D1%81%D0%BE%D0%BB%D1%8C&amp;p=7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72;" TargetMode="Externa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5;&#1083;&#1077;&#1085;&#1072;\Desktop\&#1041;&#1048;&#1053;&#1040;&#1056;&#1053;&#1067;&#1045;\&#1050;&#1080;&#1084;%20%20&#1045;.&#1055;.%20&#1050;&#1086;&#1085;&#1082;&#1091;&#1088;&#1089;&#1085;&#1072;&#1103;%20&#1088;&#1072;&#1073;&#1086;&#1090;&#1072;\&#1087;&#1088;&#1080;&#1084;&#1077;&#1085;&#1077;&#1085;&#1080;&#1077;%20&#1091;&#1075;&#1083;&#1077;&#1082;&#1080;&#1089;&#1083;&#1086;&#1075;&#1086;%20&#1075;&#1072;&#1079;&#1072;.wmv" TargetMode="External"/><Relationship Id="rId5" Type="http://schemas.openxmlformats.org/officeDocument/2006/relationships/slide" Target="slide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Data" Target="../diagrams/data1.xml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slide" Target="slide17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12.xml"/><Relationship Id="rId4" Type="http://schemas.openxmlformats.org/officeDocument/2006/relationships/diagramLayout" Target="../diagrams/layout1.xml"/><Relationship Id="rId9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&#1072;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guineaoye.files.wordpress.com/2010/01/guineablooddiamondruby.jp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http://www.rtvslo.si/_up/photos/2010/05/31/u43949-134140_sand_blogshow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eepochtimes.com/n2/images/stories/large/2010/05/09/USDA_Mineral_Quartz_Crystal_93c3951.jpg" TargetMode="External"/><Relationship Id="rId5" Type="http://schemas.openxmlformats.org/officeDocument/2006/relationships/image" Target="../media/image2.jpeg"/><Relationship Id="rId10" Type="http://schemas.openxmlformats.org/officeDocument/2006/relationships/slide" Target="slide2.xml"/><Relationship Id="rId4" Type="http://schemas.openxmlformats.org/officeDocument/2006/relationships/hyperlink" Target="http://pix.timeout.ru/216177.jpeg" TargetMode="External"/><Relationship Id="rId9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rpt=simage&amp;img_url=files.myopera.com/thoiyeudau/blog/HAT%20GONG%20TAM%20HON.jpg&amp;ed=1&amp;text=%D0%B2%D0%BE%D0%B4%D0%B0&amp;p=99" TargetMode="Externa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35716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2362200"/>
            <a:ext cx="65008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accent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Бинарные соединения </a:t>
            </a:r>
            <a:r>
              <a:rPr lang="ru-RU" sz="4800" spc="50" dirty="0" smtClean="0">
                <a:ln w="11430"/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(8 класс)</a:t>
            </a:r>
            <a:endParaRPr lang="ru-RU" sz="4800" spc="50" dirty="0">
              <a:ln w="11430"/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357166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Свойства воды</a:t>
            </a:r>
            <a:endParaRPr lang="ru-RU" sz="4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714488"/>
            <a:ext cx="43027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2Na + 2H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 = 2NaOH + H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214422"/>
            <a:ext cx="6985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Взаимодействие натрия с водой (вода – реагент)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8116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Взаимодействие алюминия с йодом (вода -  катализатор)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2643182"/>
            <a:ext cx="2685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2Al + 3I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= 2AlI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Текст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Содержимое 1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FB06-946E-4A2A-BC6F-57A49FD925D1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вода-катализатор.wmv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30682" y="2714620"/>
            <a:ext cx="4856160" cy="35719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762000" y="1752600"/>
          <a:ext cx="8001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357166"/>
            <a:ext cx="7715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Потребление воды человеком (л/сутки)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082F9-16FE-4B2C-85AC-B97DA52098D2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500042"/>
            <a:ext cx="29209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NaCl</a:t>
            </a:r>
            <a:endParaRPr lang="ru-RU" sz="9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hlinkClick r:id="rId2" tooltip="соль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85992"/>
            <a:ext cx="3476633" cy="3513229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4" tooltip="поваренная соль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24387" y="571480"/>
            <a:ext cx="3305265" cy="4469977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A093-CE5D-432A-9453-EAEE9B8E97BC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Хлорид натрия</a:t>
            </a:r>
          </a:p>
        </p:txBody>
      </p:sp>
      <p:graphicFrame>
        <p:nvGraphicFramePr>
          <p:cNvPr id="4130" name="Group 34"/>
          <p:cNvGraphicFramePr>
            <a:graphicFrameLocks noGrp="1"/>
          </p:cNvGraphicFramePr>
          <p:nvPr>
            <p:ph idx="1"/>
          </p:nvPr>
        </p:nvGraphicFramePr>
        <p:xfrm>
          <a:off x="4211638" y="1628775"/>
          <a:ext cx="4475162" cy="4613665"/>
        </p:xfrm>
        <a:graphic>
          <a:graphicData uri="http://schemas.openxmlformats.org/drawingml/2006/table">
            <a:tbl>
              <a:tblPr/>
              <a:tblGrid>
                <a:gridCol w="2238375"/>
                <a:gridCol w="2236787"/>
              </a:tblGrid>
              <a:tr h="1100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Поваренная соль,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каменная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02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00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Ионная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283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Твёрдое, белое, солёное, хорошо растворяется в воде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6588125" y="2852738"/>
            <a:ext cx="19446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800">
              <a:solidFill>
                <a:srgbClr val="FF0505"/>
              </a:solidFill>
            </a:endParaRPr>
          </a:p>
        </p:txBody>
      </p:sp>
      <p:sp>
        <p:nvSpPr>
          <p:cNvPr id="4138" name="Rectangle 4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877050" y="2852738"/>
            <a:ext cx="1655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4000">
                <a:solidFill>
                  <a:srgbClr val="FF0505"/>
                </a:solidFill>
                <a:latin typeface="Times New Roman" pitchFamily="18" charset="0"/>
              </a:rPr>
              <a:t>NaCl</a:t>
            </a:r>
            <a:endParaRPr lang="ru-RU" sz="4000">
              <a:solidFill>
                <a:srgbClr val="FF0505"/>
              </a:solidFill>
              <a:latin typeface="Times New Roman" pitchFamily="18" charset="0"/>
            </a:endParaRPr>
          </a:p>
        </p:txBody>
      </p:sp>
      <p:pic>
        <p:nvPicPr>
          <p:cNvPr id="4098" name="Picture 2">
            <a:hlinkClick r:id="rId2" tooltip="хлорид натрия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1177"/>
            <a:ext cx="3786214" cy="4219591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94C63-99B5-48CC-9BB1-954CA7FBF5CA}" type="datetime1">
              <a:rPr lang="ru-RU" smtClean="0"/>
              <a:pPr>
                <a:defRPr/>
              </a:pPr>
              <a:t>15.10.2011</a:t>
            </a:fld>
            <a:endParaRPr lang="ru-RU"/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</p:childTnLst>
        </p:cTn>
      </p:par>
    </p:tnLst>
    <p:bldLst>
      <p:bldP spid="4123" grpId="0" animBg="1" autoUpdateAnimBg="0"/>
      <p:bldP spid="41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34400" cy="9875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Схема образования хлорида натрия</a:t>
            </a:r>
            <a:b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(показан  внешний уровень атомов)</a:t>
            </a:r>
            <a:endParaRPr lang="ru-RU" sz="3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42976" y="4071942"/>
            <a:ext cx="121444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ольцо 6"/>
          <p:cNvSpPr/>
          <p:nvPr/>
        </p:nvSpPr>
        <p:spPr>
          <a:xfrm>
            <a:off x="642910" y="3571876"/>
            <a:ext cx="2286016" cy="2143140"/>
          </a:xfrm>
          <a:prstGeom prst="donut">
            <a:avLst>
              <a:gd name="adj" fmla="val 2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357950" y="4000504"/>
            <a:ext cx="1214446" cy="114300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ольцо 11"/>
          <p:cNvSpPr/>
          <p:nvPr/>
        </p:nvSpPr>
        <p:spPr>
          <a:xfrm>
            <a:off x="5857884" y="3500438"/>
            <a:ext cx="2286016" cy="2143140"/>
          </a:xfrm>
          <a:prstGeom prst="donut">
            <a:avLst>
              <a:gd name="adj" fmla="val 2954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58016" y="335756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929586" y="435769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15008" y="435769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786578" y="550070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000760" y="514351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143636" y="3571876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572396" y="514351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57422" y="3714752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1142976" y="2285992"/>
            <a:ext cx="1214446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286512" y="2285992"/>
            <a:ext cx="1214446" cy="92869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142976" y="171448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Натрий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9388" y="170234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Хлор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3B17-D983-4D5F-878F-572F450C3D36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26" name="Управляющая кнопка: домой 25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назад 27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C 0.00625 -0.00139 0.00868 -0.00394 0.01423 -0.00649 C 0.01718 -0.01204 0.01892 -0.01551 0.02378 -0.0176 C 0.02812 -0.02338 0.0335 -0.02662 0.03802 -0.03172 C 0.04305 -0.0375 0.04114 -0.03797 0.04635 -0.04121 C 0.05208 -0.04491 0.05763 -0.04885 0.06302 -0.05394 C 0.06961 -0.06019 0.07552 -0.06737 0.08333 -0.06991 C 0.09132 -0.07732 0.10138 -0.08473 0.11059 -0.08889 C 0.11823 -0.09908 0.12777 -0.10394 0.13802 -0.10787 C 0.14166 -0.11112 0.14461 -0.11598 0.14878 -0.1176 C 0.15156 -0.11875 0.15763 -0.12107 0.15937 -0.12223 C 0.16857 -0.12848 0.17795 -0.13635 0.18802 -0.13982 C 0.19305 -0.14399 0.19895 -0.14561 0.20468 -0.14769 C 0.21302 -0.1551 0.21961 -0.15857 0.22968 -0.16042 C 0.24444 -0.16991 0.26041 -0.17315 0.27604 -0.1794 C 0.28559 -0.18334 0.29513 -0.18797 0.30468 -0.19213 C 0.31354 -0.19607 0.32413 -0.19607 0.33333 -0.19838 C 0.34809 -0.20209 0.36215 -0.2051 0.37708 -0.20649 C 0.3868 -0.20857 0.39635 -0.21065 0.4059 -0.21274 C 0.41614 -0.2176 0.42621 -0.21574 0.4368 -0.21436 C 0.44774 -0.20949 0.44149 -0.21135 0.4559 -0.20949 C 0.46927 -0.20579 0.45295 -0.20996 0.47378 -0.20649 C 0.48055 -0.20533 0.48715 -0.20186 0.49392 -0.2 C 0.49791 -0.19723 0.50156 -0.19561 0.5059 -0.19375 C 0.51666 -0.1838 0.50225 -0.19792 0.5118 -0.18565 C 0.51388 -0.18311 0.51684 -0.18195 0.51892 -0.1794 C 0.52829 -0.16806 0.52239 -0.17153 0.52968 -0.16829 C 0.53055 -0.16667 0.5309 -0.16459 0.53211 -0.16343 C 0.53298 -0.1625 0.53472 -0.1632 0.53559 -0.16204 C 0.53767 -0.15926 0.54045 -0.14537 0.54166 -0.14283 C 0.546 -0.13403 0.54757 -0.12269 0.55 -0.11274 C 0.55052 -0.11088 0.55173 -0.10973 0.55225 -0.10787 C 0.55486 -0.1 0.55677 -0.09098 0.55833 -0.08264 C 0.55972 -0.06598 0.56354 -0.04977 0.56666 -0.03334 C 0.56701 -0.02477 0.5677 -0.00787 0.5677 -0.00787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14290"/>
            <a:ext cx="8235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Кристаллическая решетка хлорида натрия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hlinkClick r:id="rId2" tooltip="хлорид натрия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5978" y="1214422"/>
            <a:ext cx="6084980" cy="526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C2C8-A270-418C-AAB8-690499BFE1E1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85728"/>
            <a:ext cx="5992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en-US" sz="36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природе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1500174"/>
            <a:ext cx="1074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Галит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5786454"/>
            <a:ext cx="227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Морская соль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hlinkClick r:id="rId2" tooltip="галит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1312289"/>
            <a:ext cx="4214841" cy="304540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2052" name="Picture 4">
            <a:hlinkClick r:id="rId4" tooltip="морская соль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1989" y="2928934"/>
            <a:ext cx="4357729" cy="3286148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65984-DF74-4C89-9B15-70E9CF43CFD6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Углекислый газ</a:t>
            </a:r>
          </a:p>
        </p:txBody>
      </p:sp>
      <p:pic>
        <p:nvPicPr>
          <p:cNvPr id="5123" name="Picture 4">
            <a:hlinkClick r:id="rId2" action="ppaction://hlinkfile" tooltip="дыхание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700212"/>
            <a:ext cx="3349625" cy="4229117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graphicFrame>
        <p:nvGraphicFramePr>
          <p:cNvPr id="19565" name="Group 109"/>
          <p:cNvGraphicFramePr>
            <a:graphicFrameLocks noGrp="1"/>
          </p:cNvGraphicFramePr>
          <p:nvPr>
            <p:ph idx="1"/>
          </p:nvPr>
        </p:nvGraphicFramePr>
        <p:xfrm>
          <a:off x="3924300" y="1557338"/>
          <a:ext cx="4968875" cy="4651312"/>
        </p:xfrm>
        <a:graphic>
          <a:graphicData uri="http://schemas.openxmlformats.org/drawingml/2006/table">
            <a:tbl>
              <a:tblPr/>
              <a:tblGrid>
                <a:gridCol w="2484438"/>
                <a:gridCol w="2484437"/>
              </a:tblGrid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Оксид углерода(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IV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), диоксид углерода, сухой лёд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5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Газ без цвета, запаха и вкуса, не поддерживает горение, в 1,5 раза тяжелее воздуха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9552" name="Rectangle 96"/>
          <p:cNvSpPr>
            <a:spLocks noChangeArrowheads="1"/>
          </p:cNvSpPr>
          <p:nvPr/>
        </p:nvSpPr>
        <p:spPr bwMode="auto">
          <a:xfrm>
            <a:off x="6588125" y="2924175"/>
            <a:ext cx="216058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49" name="Rectangle 93"/>
          <p:cNvSpPr>
            <a:spLocks noChangeArrowheads="1"/>
          </p:cNvSpPr>
          <p:nvPr/>
        </p:nvSpPr>
        <p:spPr bwMode="auto">
          <a:xfrm>
            <a:off x="7092950" y="2997200"/>
            <a:ext cx="106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4000">
                <a:solidFill>
                  <a:srgbClr val="FF0505"/>
                </a:solidFill>
                <a:latin typeface="Times New Roman" pitchFamily="18" charset="0"/>
              </a:rPr>
              <a:t>СО</a:t>
            </a:r>
            <a:r>
              <a:rPr lang="ru-RU" sz="4000" baseline="-25000">
                <a:solidFill>
                  <a:srgbClr val="FF0505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9551" name="Rectangle 95"/>
          <p:cNvSpPr>
            <a:spLocks noChangeArrowheads="1"/>
          </p:cNvSpPr>
          <p:nvPr/>
        </p:nvSpPr>
        <p:spPr bwMode="auto">
          <a:xfrm>
            <a:off x="6588125" y="4076700"/>
            <a:ext cx="216058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50" name="Rectangle 94"/>
          <p:cNvSpPr>
            <a:spLocks noChangeArrowheads="1"/>
          </p:cNvSpPr>
          <p:nvPr/>
        </p:nvSpPr>
        <p:spPr bwMode="auto">
          <a:xfrm>
            <a:off x="6804025" y="4005263"/>
            <a:ext cx="184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 sz="2400">
                <a:solidFill>
                  <a:srgbClr val="FF0505"/>
                </a:solidFill>
                <a:latin typeface="Times New Roman" pitchFamily="18" charset="0"/>
              </a:rPr>
              <a:t>Ковалентная</a:t>
            </a:r>
          </a:p>
          <a:p>
            <a:pPr algn="l">
              <a:spcBef>
                <a:spcPct val="20000"/>
              </a:spcBef>
            </a:pPr>
            <a:r>
              <a:rPr lang="ru-RU" sz="2400">
                <a:solidFill>
                  <a:srgbClr val="FF0505"/>
                </a:solidFill>
                <a:latin typeface="Times New Roman" pitchFamily="18" charset="0"/>
              </a:rPr>
              <a:t> полярная</a:t>
            </a: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DF2D4B-1823-4A82-808E-5B836FECF561}" type="datetime1">
              <a:rPr lang="ru-RU" smtClean="0"/>
              <a:pPr>
                <a:defRPr/>
              </a:pPr>
              <a:t>15.10.2011</a:t>
            </a:fld>
            <a:endParaRPr lang="ru-RU"/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5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5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5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51"/>
                  </p:tgtEl>
                </p:cond>
              </p:nextCondLst>
            </p:seq>
          </p:childTnLst>
        </p:cTn>
      </p:par>
    </p:tnLst>
    <p:bldLst>
      <p:bldP spid="19552" grpId="0" animBg="1"/>
      <p:bldP spid="19549" grpId="0"/>
      <p:bldP spid="19551" grpId="0" animBg="1"/>
      <p:bldP spid="195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Обнаружение углекислого газа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500033" y="1844675"/>
            <a:ext cx="8072495" cy="4260850"/>
            <a:chOff x="971550" y="1844675"/>
            <a:chExt cx="7993063" cy="4260850"/>
          </a:xfrm>
        </p:grpSpPr>
        <p:sp>
          <p:nvSpPr>
            <p:cNvPr id="151" name="Прямоугольник 150"/>
            <p:cNvSpPr/>
            <p:nvPr/>
          </p:nvSpPr>
          <p:spPr>
            <a:xfrm>
              <a:off x="2987675" y="1844675"/>
              <a:ext cx="84138" cy="40719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1979613" y="5876925"/>
              <a:ext cx="1371600" cy="1524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7" name="Прямоугольник 146"/>
            <p:cNvSpPr>
              <a:spLocks noChangeArrowheads="1"/>
            </p:cNvSpPr>
            <p:nvPr/>
          </p:nvSpPr>
          <p:spPr bwMode="auto">
            <a:xfrm flipV="1">
              <a:off x="1116013" y="5876925"/>
              <a:ext cx="914400" cy="228600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2" name="Прямоугольник 146"/>
            <p:cNvSpPr>
              <a:spLocks noChangeArrowheads="1"/>
            </p:cNvSpPr>
            <p:nvPr/>
          </p:nvSpPr>
          <p:spPr bwMode="auto">
            <a:xfrm flipV="1">
              <a:off x="3276600" y="5876925"/>
              <a:ext cx="914400" cy="228600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6151" name="Rectangle 71"/>
            <p:cNvSpPr>
              <a:spLocks noChangeArrowheads="1"/>
            </p:cNvSpPr>
            <p:nvPr/>
          </p:nvSpPr>
          <p:spPr bwMode="auto">
            <a:xfrm rot="-1087923">
              <a:off x="2843213" y="2565400"/>
              <a:ext cx="381000" cy="7143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2" name="Rectangle 71"/>
            <p:cNvSpPr>
              <a:spLocks noChangeArrowheads="1"/>
            </p:cNvSpPr>
            <p:nvPr/>
          </p:nvSpPr>
          <p:spPr bwMode="auto">
            <a:xfrm rot="-1233513">
              <a:off x="2843213" y="3141663"/>
              <a:ext cx="381000" cy="7143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3" name="Прямоугольник с двумя скругленными соседними углами 6"/>
            <p:cNvSpPr>
              <a:spLocks noChangeArrowheads="1"/>
            </p:cNvSpPr>
            <p:nvPr/>
          </p:nvSpPr>
          <p:spPr bwMode="auto">
            <a:xfrm rot="-6472705">
              <a:off x="2548731" y="1131094"/>
              <a:ext cx="506413" cy="3660775"/>
            </a:xfrm>
            <a:custGeom>
              <a:avLst/>
              <a:gdLst>
                <a:gd name="T0" fmla="*/ 425557 w 756688"/>
                <a:gd name="T1" fmla="*/ 2136874 h 3135287"/>
                <a:gd name="T2" fmla="*/ 212778 w 756688"/>
                <a:gd name="T3" fmla="*/ 4273744 h 3135287"/>
                <a:gd name="T4" fmla="*/ 0 w 756688"/>
                <a:gd name="T5" fmla="*/ 2136874 h 3135287"/>
                <a:gd name="T6" fmla="*/ 212778 w 756688"/>
                <a:gd name="T7" fmla="*/ 0 h 313528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401 w 756688"/>
                <a:gd name="T13" fmla="*/ 38401 h 3135287"/>
                <a:gd name="T14" fmla="*/ 718287 w 756688"/>
                <a:gd name="T15" fmla="*/ 3135287 h 31352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6688" h="3135287">
                  <a:moveTo>
                    <a:pt x="131111" y="0"/>
                  </a:moveTo>
                  <a:lnTo>
                    <a:pt x="625577" y="0"/>
                  </a:lnTo>
                  <a:lnTo>
                    <a:pt x="625576" y="0"/>
                  </a:lnTo>
                  <a:cubicBezTo>
                    <a:pt x="697987" y="0"/>
                    <a:pt x="756688" y="58700"/>
                    <a:pt x="756688" y="131111"/>
                  </a:cubicBezTo>
                  <a:lnTo>
                    <a:pt x="756688" y="3135287"/>
                  </a:lnTo>
                  <a:lnTo>
                    <a:pt x="0" y="3135287"/>
                  </a:lnTo>
                  <a:lnTo>
                    <a:pt x="0" y="131111"/>
                  </a:lnTo>
                  <a:cubicBezTo>
                    <a:pt x="0" y="58700"/>
                    <a:pt x="58700" y="0"/>
                    <a:pt x="131110" y="0"/>
                  </a:cubicBezTo>
                  <a:close/>
                </a:path>
              </a:pathLst>
            </a:custGeom>
            <a:solidFill>
              <a:schemeClr val="bg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endParaRPr lang="ru-RU"/>
            </a:p>
          </p:txBody>
        </p:sp>
        <p:sp>
          <p:nvSpPr>
            <p:cNvPr id="6154" name="Freeform 27"/>
            <p:cNvSpPr>
              <a:spLocks/>
            </p:cNvSpPr>
            <p:nvPr/>
          </p:nvSpPr>
          <p:spPr bwMode="auto">
            <a:xfrm>
              <a:off x="1042988" y="3213100"/>
              <a:ext cx="1657350" cy="71438"/>
            </a:xfrm>
            <a:custGeom>
              <a:avLst/>
              <a:gdLst>
                <a:gd name="T0" fmla="*/ 0 w 862"/>
                <a:gd name="T1" fmla="*/ 46 h 54"/>
                <a:gd name="T2" fmla="*/ 91 w 862"/>
                <a:gd name="T3" fmla="*/ 0 h 54"/>
                <a:gd name="T4" fmla="*/ 182 w 862"/>
                <a:gd name="T5" fmla="*/ 46 h 54"/>
                <a:gd name="T6" fmla="*/ 273 w 862"/>
                <a:gd name="T7" fmla="*/ 0 h 54"/>
                <a:gd name="T8" fmla="*/ 363 w 862"/>
                <a:gd name="T9" fmla="*/ 46 h 54"/>
                <a:gd name="T10" fmla="*/ 499 w 862"/>
                <a:gd name="T11" fmla="*/ 0 h 54"/>
                <a:gd name="T12" fmla="*/ 590 w 862"/>
                <a:gd name="T13" fmla="*/ 46 h 54"/>
                <a:gd name="T14" fmla="*/ 726 w 862"/>
                <a:gd name="T15" fmla="*/ 0 h 54"/>
                <a:gd name="T16" fmla="*/ 817 w 862"/>
                <a:gd name="T17" fmla="*/ 46 h 54"/>
                <a:gd name="T18" fmla="*/ 862 w 862"/>
                <a:gd name="T19" fmla="*/ 46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62"/>
                <a:gd name="T31" fmla="*/ 0 h 54"/>
                <a:gd name="T32" fmla="*/ 862 w 862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62" h="54">
                  <a:moveTo>
                    <a:pt x="0" y="46"/>
                  </a:moveTo>
                  <a:cubicBezTo>
                    <a:pt x="30" y="23"/>
                    <a:pt x="61" y="0"/>
                    <a:pt x="91" y="0"/>
                  </a:cubicBezTo>
                  <a:cubicBezTo>
                    <a:pt x="121" y="0"/>
                    <a:pt x="152" y="46"/>
                    <a:pt x="182" y="46"/>
                  </a:cubicBezTo>
                  <a:cubicBezTo>
                    <a:pt x="212" y="46"/>
                    <a:pt x="243" y="0"/>
                    <a:pt x="273" y="0"/>
                  </a:cubicBezTo>
                  <a:cubicBezTo>
                    <a:pt x="303" y="0"/>
                    <a:pt x="325" y="46"/>
                    <a:pt x="363" y="46"/>
                  </a:cubicBezTo>
                  <a:cubicBezTo>
                    <a:pt x="401" y="46"/>
                    <a:pt x="461" y="0"/>
                    <a:pt x="499" y="0"/>
                  </a:cubicBezTo>
                  <a:cubicBezTo>
                    <a:pt x="537" y="0"/>
                    <a:pt x="552" y="46"/>
                    <a:pt x="590" y="46"/>
                  </a:cubicBezTo>
                  <a:cubicBezTo>
                    <a:pt x="628" y="46"/>
                    <a:pt x="688" y="0"/>
                    <a:pt x="726" y="0"/>
                  </a:cubicBezTo>
                  <a:cubicBezTo>
                    <a:pt x="764" y="0"/>
                    <a:pt x="794" y="38"/>
                    <a:pt x="817" y="46"/>
                  </a:cubicBezTo>
                  <a:cubicBezTo>
                    <a:pt x="840" y="54"/>
                    <a:pt x="855" y="46"/>
                    <a:pt x="862" y="4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5" name="AutoShape 29"/>
            <p:cNvSpPr>
              <a:spLocks noChangeArrowheads="1"/>
            </p:cNvSpPr>
            <p:nvPr/>
          </p:nvSpPr>
          <p:spPr bwMode="auto">
            <a:xfrm rot="4421262">
              <a:off x="4201319" y="2210594"/>
              <a:ext cx="655638" cy="349250"/>
            </a:xfrm>
            <a:custGeom>
              <a:avLst/>
              <a:gdLst>
                <a:gd name="T0" fmla="*/ 573683 w 21600"/>
                <a:gd name="T1" fmla="*/ 174625 h 21600"/>
                <a:gd name="T2" fmla="*/ 327819 w 21600"/>
                <a:gd name="T3" fmla="*/ 349250 h 21600"/>
                <a:gd name="T4" fmla="*/ 81955 w 21600"/>
                <a:gd name="T5" fmla="*/ 174625 h 21600"/>
                <a:gd name="T6" fmla="*/ 32781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9292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" name="Rectangle 78"/>
            <p:cNvSpPr>
              <a:spLocks noChangeArrowheads="1"/>
            </p:cNvSpPr>
            <p:nvPr/>
          </p:nvSpPr>
          <p:spPr bwMode="auto">
            <a:xfrm rot="-1052629">
              <a:off x="3851275" y="2420938"/>
              <a:ext cx="504825" cy="14287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7" name="Line 30"/>
            <p:cNvSpPr>
              <a:spLocks noChangeShapeType="1"/>
            </p:cNvSpPr>
            <p:nvPr/>
          </p:nvSpPr>
          <p:spPr bwMode="auto">
            <a:xfrm>
              <a:off x="4500563" y="2133600"/>
              <a:ext cx="142875" cy="5032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8" name="Блок-схема: магнитный диск 267"/>
            <p:cNvSpPr/>
            <p:nvPr/>
          </p:nvSpPr>
          <p:spPr>
            <a:xfrm>
              <a:off x="5292725" y="3933825"/>
              <a:ext cx="1439863" cy="2141538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7" name="Блок-схема: магнитный диск 276"/>
            <p:cNvSpPr/>
            <p:nvPr/>
          </p:nvSpPr>
          <p:spPr>
            <a:xfrm>
              <a:off x="5292725" y="4724400"/>
              <a:ext cx="1439863" cy="1368425"/>
            </a:xfrm>
            <a:prstGeom prst="flowChartMagneticDisk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2" name="Group 39"/>
            <p:cNvGrpSpPr>
              <a:grpSpLocks/>
            </p:cNvGrpSpPr>
            <p:nvPr/>
          </p:nvGrpSpPr>
          <p:grpSpPr bwMode="auto">
            <a:xfrm>
              <a:off x="4643438" y="2060575"/>
              <a:ext cx="1309687" cy="3263900"/>
              <a:chOff x="2925" y="1321"/>
              <a:chExt cx="825" cy="2056"/>
            </a:xfrm>
          </p:grpSpPr>
          <p:sp>
            <p:nvSpPr>
              <p:cNvPr id="6176" name="Freeform 34"/>
              <p:cNvSpPr>
                <a:spLocks/>
              </p:cNvSpPr>
              <p:nvPr/>
            </p:nvSpPr>
            <p:spPr bwMode="auto">
              <a:xfrm>
                <a:off x="2925" y="1321"/>
                <a:ext cx="825" cy="2033"/>
              </a:xfrm>
              <a:custGeom>
                <a:avLst/>
                <a:gdLst>
                  <a:gd name="T0" fmla="*/ 0 w 825"/>
                  <a:gd name="T1" fmla="*/ 113 h 2033"/>
                  <a:gd name="T2" fmla="*/ 273 w 825"/>
                  <a:gd name="T3" fmla="*/ 23 h 2033"/>
                  <a:gd name="T4" fmla="*/ 545 w 825"/>
                  <a:gd name="T5" fmla="*/ 23 h 2033"/>
                  <a:gd name="T6" fmla="*/ 771 w 825"/>
                  <a:gd name="T7" fmla="*/ 159 h 2033"/>
                  <a:gd name="T8" fmla="*/ 817 w 825"/>
                  <a:gd name="T9" fmla="*/ 476 h 2033"/>
                  <a:gd name="T10" fmla="*/ 817 w 825"/>
                  <a:gd name="T11" fmla="*/ 703 h 2033"/>
                  <a:gd name="T12" fmla="*/ 817 w 825"/>
                  <a:gd name="T13" fmla="*/ 1020 h 2033"/>
                  <a:gd name="T14" fmla="*/ 817 w 825"/>
                  <a:gd name="T15" fmla="*/ 1882 h 2033"/>
                  <a:gd name="T16" fmla="*/ 817 w 825"/>
                  <a:gd name="T17" fmla="*/ 1928 h 20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25"/>
                  <a:gd name="T28" fmla="*/ 0 h 2033"/>
                  <a:gd name="T29" fmla="*/ 825 w 825"/>
                  <a:gd name="T30" fmla="*/ 2033 h 20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25" h="2033">
                    <a:moveTo>
                      <a:pt x="0" y="113"/>
                    </a:moveTo>
                    <a:cubicBezTo>
                      <a:pt x="91" y="75"/>
                      <a:pt x="182" y="38"/>
                      <a:pt x="273" y="23"/>
                    </a:cubicBezTo>
                    <a:cubicBezTo>
                      <a:pt x="364" y="8"/>
                      <a:pt x="462" y="0"/>
                      <a:pt x="545" y="23"/>
                    </a:cubicBezTo>
                    <a:cubicBezTo>
                      <a:pt x="628" y="46"/>
                      <a:pt x="726" y="84"/>
                      <a:pt x="771" y="159"/>
                    </a:cubicBezTo>
                    <a:cubicBezTo>
                      <a:pt x="816" y="234"/>
                      <a:pt x="809" y="385"/>
                      <a:pt x="817" y="476"/>
                    </a:cubicBezTo>
                    <a:cubicBezTo>
                      <a:pt x="825" y="567"/>
                      <a:pt x="817" y="612"/>
                      <a:pt x="817" y="703"/>
                    </a:cubicBezTo>
                    <a:cubicBezTo>
                      <a:pt x="817" y="794"/>
                      <a:pt x="817" y="824"/>
                      <a:pt x="817" y="1020"/>
                    </a:cubicBezTo>
                    <a:cubicBezTo>
                      <a:pt x="817" y="1216"/>
                      <a:pt x="817" y="1731"/>
                      <a:pt x="817" y="1882"/>
                    </a:cubicBezTo>
                    <a:cubicBezTo>
                      <a:pt x="817" y="2033"/>
                      <a:pt x="817" y="1980"/>
                      <a:pt x="817" y="19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7" name="Freeform 35"/>
              <p:cNvSpPr>
                <a:spLocks/>
              </p:cNvSpPr>
              <p:nvPr/>
            </p:nvSpPr>
            <p:spPr bwMode="auto">
              <a:xfrm>
                <a:off x="2971" y="1389"/>
                <a:ext cx="725" cy="1988"/>
              </a:xfrm>
              <a:custGeom>
                <a:avLst/>
                <a:gdLst>
                  <a:gd name="T0" fmla="*/ 0 w 825"/>
                  <a:gd name="T1" fmla="*/ 113 h 2033"/>
                  <a:gd name="T2" fmla="*/ 273 w 825"/>
                  <a:gd name="T3" fmla="*/ 23 h 2033"/>
                  <a:gd name="T4" fmla="*/ 545 w 825"/>
                  <a:gd name="T5" fmla="*/ 23 h 2033"/>
                  <a:gd name="T6" fmla="*/ 771 w 825"/>
                  <a:gd name="T7" fmla="*/ 159 h 2033"/>
                  <a:gd name="T8" fmla="*/ 817 w 825"/>
                  <a:gd name="T9" fmla="*/ 476 h 2033"/>
                  <a:gd name="T10" fmla="*/ 817 w 825"/>
                  <a:gd name="T11" fmla="*/ 703 h 2033"/>
                  <a:gd name="T12" fmla="*/ 817 w 825"/>
                  <a:gd name="T13" fmla="*/ 1020 h 2033"/>
                  <a:gd name="T14" fmla="*/ 817 w 825"/>
                  <a:gd name="T15" fmla="*/ 1882 h 2033"/>
                  <a:gd name="T16" fmla="*/ 817 w 825"/>
                  <a:gd name="T17" fmla="*/ 1928 h 20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25"/>
                  <a:gd name="T28" fmla="*/ 0 h 2033"/>
                  <a:gd name="T29" fmla="*/ 825 w 825"/>
                  <a:gd name="T30" fmla="*/ 2033 h 20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25" h="2033">
                    <a:moveTo>
                      <a:pt x="0" y="113"/>
                    </a:moveTo>
                    <a:cubicBezTo>
                      <a:pt x="91" y="75"/>
                      <a:pt x="182" y="38"/>
                      <a:pt x="273" y="23"/>
                    </a:cubicBezTo>
                    <a:cubicBezTo>
                      <a:pt x="364" y="8"/>
                      <a:pt x="462" y="0"/>
                      <a:pt x="545" y="23"/>
                    </a:cubicBezTo>
                    <a:cubicBezTo>
                      <a:pt x="628" y="46"/>
                      <a:pt x="726" y="84"/>
                      <a:pt x="771" y="159"/>
                    </a:cubicBezTo>
                    <a:cubicBezTo>
                      <a:pt x="816" y="234"/>
                      <a:pt x="809" y="385"/>
                      <a:pt x="817" y="476"/>
                    </a:cubicBezTo>
                    <a:cubicBezTo>
                      <a:pt x="825" y="567"/>
                      <a:pt x="817" y="612"/>
                      <a:pt x="817" y="703"/>
                    </a:cubicBezTo>
                    <a:cubicBezTo>
                      <a:pt x="817" y="794"/>
                      <a:pt x="817" y="824"/>
                      <a:pt x="817" y="1020"/>
                    </a:cubicBezTo>
                    <a:cubicBezTo>
                      <a:pt x="817" y="1216"/>
                      <a:pt x="817" y="1731"/>
                      <a:pt x="817" y="1882"/>
                    </a:cubicBezTo>
                    <a:cubicBezTo>
                      <a:pt x="817" y="2033"/>
                      <a:pt x="817" y="1980"/>
                      <a:pt x="817" y="19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8" name="Line 37"/>
              <p:cNvSpPr>
                <a:spLocks noChangeShapeType="1"/>
              </p:cNvSpPr>
              <p:nvPr/>
            </p:nvSpPr>
            <p:spPr bwMode="auto">
              <a:xfrm>
                <a:off x="3696" y="3339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9" name="Line 38"/>
              <p:cNvSpPr>
                <a:spLocks noChangeShapeType="1"/>
              </p:cNvSpPr>
              <p:nvPr/>
            </p:nvSpPr>
            <p:spPr bwMode="auto">
              <a:xfrm>
                <a:off x="3742" y="3294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81" name="Овал 280"/>
            <p:cNvSpPr/>
            <p:nvPr/>
          </p:nvSpPr>
          <p:spPr>
            <a:xfrm>
              <a:off x="5580063" y="5589588"/>
              <a:ext cx="71437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" name="Овал 280"/>
            <p:cNvSpPr/>
            <p:nvPr/>
          </p:nvSpPr>
          <p:spPr>
            <a:xfrm>
              <a:off x="6300788" y="5516563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Овал 280"/>
            <p:cNvSpPr/>
            <p:nvPr/>
          </p:nvSpPr>
          <p:spPr>
            <a:xfrm>
              <a:off x="5940425" y="58054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Овал 280"/>
            <p:cNvSpPr/>
            <p:nvPr/>
          </p:nvSpPr>
          <p:spPr>
            <a:xfrm>
              <a:off x="5651500" y="5300663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Овал 280"/>
            <p:cNvSpPr/>
            <p:nvPr/>
          </p:nvSpPr>
          <p:spPr>
            <a:xfrm>
              <a:off x="6443663" y="51577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Овал 280"/>
            <p:cNvSpPr/>
            <p:nvPr/>
          </p:nvSpPr>
          <p:spPr>
            <a:xfrm>
              <a:off x="6443663" y="58054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0" name="Овал 299"/>
            <p:cNvSpPr>
              <a:spLocks noChangeArrowheads="1"/>
            </p:cNvSpPr>
            <p:nvPr/>
          </p:nvSpPr>
          <p:spPr bwMode="auto">
            <a:xfrm>
              <a:off x="1258888" y="3500438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8" name="Овал 299"/>
            <p:cNvSpPr>
              <a:spLocks noChangeArrowheads="1"/>
            </p:cNvSpPr>
            <p:nvPr/>
          </p:nvSpPr>
          <p:spPr bwMode="auto">
            <a:xfrm>
              <a:off x="1547813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9" name="Овал 299"/>
            <p:cNvSpPr>
              <a:spLocks noChangeArrowheads="1"/>
            </p:cNvSpPr>
            <p:nvPr/>
          </p:nvSpPr>
          <p:spPr bwMode="auto">
            <a:xfrm>
              <a:off x="1403350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0" name="Овал 299"/>
            <p:cNvSpPr>
              <a:spLocks noChangeArrowheads="1"/>
            </p:cNvSpPr>
            <p:nvPr/>
          </p:nvSpPr>
          <p:spPr bwMode="auto">
            <a:xfrm>
              <a:off x="1116013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1" name="Овал 299"/>
            <p:cNvSpPr>
              <a:spLocks noChangeArrowheads="1"/>
            </p:cNvSpPr>
            <p:nvPr/>
          </p:nvSpPr>
          <p:spPr bwMode="auto">
            <a:xfrm>
              <a:off x="1116013" y="3573463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6172" name="AutoShape 52"/>
            <p:cNvSpPr>
              <a:spLocks/>
            </p:cNvSpPr>
            <p:nvPr/>
          </p:nvSpPr>
          <p:spPr bwMode="auto">
            <a:xfrm>
              <a:off x="1763713" y="4005263"/>
              <a:ext cx="1008062" cy="431800"/>
            </a:xfrm>
            <a:prstGeom prst="borderCallout2">
              <a:avLst>
                <a:gd name="adj1" fmla="val 26472"/>
                <a:gd name="adj2" fmla="val 138"/>
                <a:gd name="adj3" fmla="val 26472"/>
                <a:gd name="adj4" fmla="val -32125"/>
                <a:gd name="adj5" fmla="val -73528"/>
                <a:gd name="adj6" fmla="val -57639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Мрамор</a:t>
              </a:r>
            </a:p>
          </p:txBody>
        </p:sp>
        <p:sp>
          <p:nvSpPr>
            <p:cNvPr id="6173" name="AutoShape 53"/>
            <p:cNvSpPr>
              <a:spLocks/>
            </p:cNvSpPr>
            <p:nvPr/>
          </p:nvSpPr>
          <p:spPr bwMode="auto">
            <a:xfrm>
              <a:off x="1536272" y="1922191"/>
              <a:ext cx="1231246" cy="609600"/>
            </a:xfrm>
            <a:prstGeom prst="borderCallout2">
              <a:avLst>
                <a:gd name="adj1" fmla="val 26183"/>
                <a:gd name="adj2" fmla="val -816"/>
                <a:gd name="adj3" fmla="val 18750"/>
                <a:gd name="adj4" fmla="val -21991"/>
                <a:gd name="adj5" fmla="val 231250"/>
                <a:gd name="adj6" fmla="val -38037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dirty="0">
                  <a:latin typeface="Times New Roman" pitchFamily="18" charset="0"/>
                </a:rPr>
                <a:t>Раствор </a:t>
              </a:r>
              <a:r>
                <a:rPr lang="en-US" dirty="0" err="1">
                  <a:latin typeface="Times New Roman" pitchFamily="18" charset="0"/>
                </a:rPr>
                <a:t>HCl</a:t>
              </a:r>
              <a:endParaRPr lang="ru-RU" dirty="0">
                <a:latin typeface="Times New Roman" pitchFamily="18" charset="0"/>
              </a:endParaRPr>
            </a:p>
          </p:txBody>
        </p:sp>
        <p:sp>
          <p:nvSpPr>
            <p:cNvPr id="6174" name="AutoShape 54"/>
            <p:cNvSpPr>
              <a:spLocks/>
            </p:cNvSpPr>
            <p:nvPr/>
          </p:nvSpPr>
          <p:spPr bwMode="auto">
            <a:xfrm>
              <a:off x="7451725" y="4322763"/>
              <a:ext cx="1512888" cy="609600"/>
            </a:xfrm>
            <a:prstGeom prst="borderCallout2">
              <a:avLst>
                <a:gd name="adj1" fmla="val 20893"/>
                <a:gd name="adj2" fmla="val -762"/>
                <a:gd name="adj3" fmla="val 18750"/>
                <a:gd name="adj4" fmla="val -30639"/>
                <a:gd name="adj5" fmla="val 184116"/>
                <a:gd name="adj6" fmla="val -57083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Известковая вода</a:t>
              </a:r>
              <a:endParaRPr lang="ru-RU"/>
            </a:p>
          </p:txBody>
        </p:sp>
        <p:sp>
          <p:nvSpPr>
            <p:cNvPr id="6175" name="AutoShape 55"/>
            <p:cNvSpPr>
              <a:spLocks/>
            </p:cNvSpPr>
            <p:nvPr/>
          </p:nvSpPr>
          <p:spPr bwMode="auto">
            <a:xfrm>
              <a:off x="3725863" y="4610100"/>
              <a:ext cx="914400" cy="403225"/>
            </a:xfrm>
            <a:prstGeom prst="borderCallout2">
              <a:avLst>
                <a:gd name="adj1" fmla="val 28347"/>
                <a:gd name="adj2" fmla="val 101260"/>
                <a:gd name="adj3" fmla="val 28347"/>
                <a:gd name="adj4" fmla="val 154690"/>
                <a:gd name="adj5" fmla="val 260630"/>
                <a:gd name="adj6" fmla="val 202778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СО</a:t>
              </a:r>
              <a:r>
                <a:rPr lang="ru-RU" baseline="-25000">
                  <a:latin typeface="Times New Roman" pitchFamily="18" charset="0"/>
                </a:rPr>
                <a:t>2</a:t>
              </a:r>
            </a:p>
          </p:txBody>
        </p:sp>
      </p:grpSp>
      <p:sp>
        <p:nvSpPr>
          <p:cNvPr id="36" name="Дата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DA98-7416-4C53-8E18-0DE741517358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40" name="Управляющая кнопка: домой 39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Управляющая кнопка: далее 4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далее 42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357166"/>
            <a:ext cx="6422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углекислого газа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1107266"/>
            <a:ext cx="6929485" cy="5250692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4" name="применение углекислого газ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5357827"/>
            <a:ext cx="881069" cy="714380"/>
          </a:xfrm>
          <a:prstGeom prst="rect">
            <a:avLst/>
          </a:prstGeo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02BD-6B0A-4C80-B2A0-17CB685174F3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Дата 33"/>
          <p:cNvSpPr>
            <a:spLocks noGrp="1"/>
          </p:cNvSpPr>
          <p:nvPr>
            <p:ph type="dt" sz="half" idx="10"/>
          </p:nvPr>
        </p:nvSpPr>
        <p:spPr>
          <a:xfrm>
            <a:off x="457200" y="6488702"/>
            <a:ext cx="2133600" cy="365125"/>
          </a:xfrm>
        </p:spPr>
        <p:txBody>
          <a:bodyPr/>
          <a:lstStyle/>
          <a:p>
            <a:fld id="{FE43CB11-F0BD-4E77-B8E7-F81CAC33B702}" type="datetime1">
              <a:rPr lang="ru-RU" smtClean="0">
                <a:solidFill>
                  <a:schemeClr val="tx1"/>
                </a:solidFill>
                <a:latin typeface="Cambria" pitchFamily="18" charset="0"/>
              </a:rPr>
              <a:pPr/>
              <a:t>15.10.2011</a:t>
            </a:fld>
            <a:endParaRPr lang="en-US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38" name="Схема 37"/>
          <p:cNvGraphicFramePr/>
          <p:nvPr/>
        </p:nvGraphicFramePr>
        <p:xfrm>
          <a:off x="609600" y="507960"/>
          <a:ext cx="7620000" cy="5769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538" y="642918"/>
            <a:ext cx="7034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7" action="ppaction://hlinksldjump" tooltip="определение"/>
              </a:rPr>
              <a:t>Бинарные соединения: определение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2571744"/>
            <a:ext cx="62595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Многообразие  природных бинарных соединений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3571876"/>
            <a:ext cx="1592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9" action="ppaction://hlinksldjump" tooltip="химическая связь, физические свойства, химические свойства, применение"/>
              </a:rPr>
              <a:t>Вода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500570"/>
            <a:ext cx="3135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0" action="ppaction://hlinksldjump" tooltip="химическая связь, кристаллическая решетка, физические свойства "/>
              </a:rPr>
              <a:t>Хлорид натрия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2976" y="5429264"/>
            <a:ext cx="269923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1" action="ppaction://hlinksldjump" tooltip="физические свойства, способ распознавания, тушение огня, фотосинтез"/>
              </a:rPr>
              <a:t>Углекислый газ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214290"/>
            <a:ext cx="8786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углекислого газа в природе</a:t>
            </a:r>
            <a:endParaRPr 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hlinkClick r:id="rId2" action="ppaction://hlinkfile" tooltip="фотосинтез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7072362" cy="4929222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C548-7F96-4178-B288-63BAFDCC4164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228600" y="457200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Бинарные вещества состоят из атомов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34200" y="609600"/>
            <a:ext cx="914400" cy="381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34200" y="457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двух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228600" y="914400"/>
            <a:ext cx="2079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элементов.</a:t>
            </a: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057400" y="914400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 Атом элемента, стоящего в формуле</a:t>
            </a: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228600" y="1371600"/>
            <a:ext cx="658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на первом месте, как правило, имеет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1905000"/>
            <a:ext cx="2895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4800" y="1828800"/>
            <a:ext cx="2994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положительную</a:t>
            </a:r>
          </a:p>
        </p:txBody>
      </p:sp>
      <p:sp>
        <p:nvSpPr>
          <p:cNvPr id="9226" name="TextBox 9"/>
          <p:cNvSpPr txBox="1">
            <a:spLocks noChangeArrowheads="1"/>
          </p:cNvSpPr>
          <p:nvPr/>
        </p:nvSpPr>
        <p:spPr bwMode="auto">
          <a:xfrm>
            <a:off x="3200400" y="1828800"/>
            <a:ext cx="4757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степень окисления, а атом</a:t>
            </a:r>
          </a:p>
        </p:txBody>
      </p:sp>
      <p:sp>
        <p:nvSpPr>
          <p:cNvPr id="9227" name="TextBox 10"/>
          <p:cNvSpPr txBox="1">
            <a:spLocks noChangeArrowheads="1"/>
          </p:cNvSpPr>
          <p:nvPr/>
        </p:nvSpPr>
        <p:spPr bwMode="auto">
          <a:xfrm>
            <a:off x="228600" y="2286000"/>
            <a:ext cx="868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элемента, стоящего в формуле на втором месте, -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4800" y="2819400"/>
            <a:ext cx="2819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" y="2743200"/>
            <a:ext cx="2871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отрицательную</a:t>
            </a:r>
          </a:p>
        </p:txBody>
      </p:sp>
      <p:sp>
        <p:nvSpPr>
          <p:cNvPr id="9230" name="TextBox 15"/>
          <p:cNvSpPr txBox="1">
            <a:spLocks noChangeArrowheads="1"/>
          </p:cNvSpPr>
          <p:nvPr/>
        </p:nvSpPr>
        <p:spPr bwMode="auto">
          <a:xfrm>
            <a:off x="3124200" y="2819400"/>
            <a:ext cx="7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231" name="TextBox 16"/>
          <p:cNvSpPr txBox="1">
            <a:spLocks noChangeArrowheads="1"/>
          </p:cNvSpPr>
          <p:nvPr/>
        </p:nvSpPr>
        <p:spPr bwMode="auto">
          <a:xfrm>
            <a:off x="3187700" y="2819400"/>
            <a:ext cx="5956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Если элемент имеет переменную</a:t>
            </a:r>
          </a:p>
        </p:txBody>
      </p:sp>
      <p:sp>
        <p:nvSpPr>
          <p:cNvPr id="9232" name="TextBox 17"/>
          <p:cNvSpPr txBox="1">
            <a:spLocks noChangeArrowheads="1"/>
          </p:cNvSpPr>
          <p:nvPr/>
        </p:nvSpPr>
        <p:spPr bwMode="auto">
          <a:xfrm>
            <a:off x="228600" y="3276600"/>
            <a:ext cx="9090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положительную степень окисления, то её значение</a:t>
            </a:r>
          </a:p>
        </p:txBody>
      </p:sp>
      <p:sp>
        <p:nvSpPr>
          <p:cNvPr id="9233" name="TextBox 18"/>
          <p:cNvSpPr txBox="1">
            <a:spLocks noChangeArrowheads="1"/>
          </p:cNvSpPr>
          <p:nvPr/>
        </p:nvSpPr>
        <p:spPr bwMode="auto">
          <a:xfrm>
            <a:off x="228600" y="3810000"/>
            <a:ext cx="5888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указывают в скобках с помощью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19800" y="3886200"/>
            <a:ext cx="1676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019800" y="373380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римской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4800" y="43434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04800" y="42672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цифры</a:t>
            </a:r>
          </a:p>
        </p:txBody>
      </p:sp>
      <p:sp>
        <p:nvSpPr>
          <p:cNvPr id="9238" name="TextBox 23"/>
          <p:cNvSpPr txBox="1">
            <a:spLocks noChangeArrowheads="1"/>
          </p:cNvSpPr>
          <p:nvPr/>
        </p:nvSpPr>
        <p:spPr bwMode="auto">
          <a:xfrm>
            <a:off x="1676400" y="4343400"/>
            <a:ext cx="287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239" name="TextBox 24"/>
          <p:cNvSpPr txBox="1">
            <a:spLocks noChangeArrowheads="1"/>
          </p:cNvSpPr>
          <p:nvPr/>
        </p:nvSpPr>
        <p:spPr bwMode="auto">
          <a:xfrm>
            <a:off x="1828800" y="4343400"/>
            <a:ext cx="32210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FeBr</a:t>
            </a:r>
            <a:r>
              <a:rPr lang="en-US" sz="3200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aseline="-2500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40" name="TextBox 25"/>
          <p:cNvSpPr txBox="1">
            <a:spLocks noChangeArrowheads="1"/>
          </p:cNvSpPr>
          <p:nvPr/>
        </p:nvSpPr>
        <p:spPr bwMode="auto">
          <a:xfrm>
            <a:off x="4800600" y="4267200"/>
            <a:ext cx="320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181600" y="44196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105400" y="4343400"/>
            <a:ext cx="1482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бромид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705600" y="44196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705600" y="4343400"/>
            <a:ext cx="1382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железа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229600" y="4419600"/>
            <a:ext cx="533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8153400" y="4343400"/>
            <a:ext cx="701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|||)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85852" y="5857892"/>
            <a:ext cx="6406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Вставьте пропущенные слова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Дата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FA17-ACB5-49BA-B2F7-F442CB3C204E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41" name="Управляющая кнопка: домой 40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2214554"/>
            <a:ext cx="26436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Mg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2214554"/>
            <a:ext cx="146226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1" y="3857628"/>
            <a:ext cx="571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378619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857232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2071678"/>
            <a:ext cx="7296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+2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2000240"/>
            <a:ext cx="740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- 3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143372" y="785794"/>
            <a:ext cx="1071570" cy="10715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28630" y="5357826"/>
            <a:ext cx="79296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Составьте молекулярную формулу</a:t>
            </a:r>
          </a:p>
          <a:p>
            <a:pPr algn="ctr"/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нитрида </a:t>
            </a: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магния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CD36D-DACE-48A1-BB8F-1D638F859635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лнце 12"/>
          <p:cNvSpPr/>
          <p:nvPr/>
        </p:nvSpPr>
        <p:spPr>
          <a:xfrm>
            <a:off x="3124200" y="2895600"/>
            <a:ext cx="2667000" cy="26670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14" name="Солнце 13"/>
          <p:cNvSpPr/>
          <p:nvPr/>
        </p:nvSpPr>
        <p:spPr>
          <a:xfrm>
            <a:off x="0" y="2819400"/>
            <a:ext cx="2743200" cy="2743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+5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15" name="Солнце 14"/>
          <p:cNvSpPr/>
          <p:nvPr/>
        </p:nvSpPr>
        <p:spPr>
          <a:xfrm>
            <a:off x="6477000" y="2571744"/>
            <a:ext cx="2667000" cy="26670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2286000" y="1295400"/>
            <a:ext cx="1905000" cy="12954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/>
          </a:p>
        </p:txBody>
      </p:sp>
      <p:sp>
        <p:nvSpPr>
          <p:cNvPr id="3" name="Облако 2"/>
          <p:cNvSpPr/>
          <p:nvPr/>
        </p:nvSpPr>
        <p:spPr>
          <a:xfrm>
            <a:off x="1143000" y="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/>
          </a:p>
        </p:txBody>
      </p:sp>
      <p:sp>
        <p:nvSpPr>
          <p:cNvPr id="9" name="Облако 8"/>
          <p:cNvSpPr/>
          <p:nvPr/>
        </p:nvSpPr>
        <p:spPr>
          <a:xfrm>
            <a:off x="6858000" y="2286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NCl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dirty="0"/>
          </a:p>
        </p:txBody>
      </p:sp>
      <p:sp>
        <p:nvSpPr>
          <p:cNvPr id="6" name="Облако 5"/>
          <p:cNvSpPr/>
          <p:nvPr/>
        </p:nvSpPr>
        <p:spPr>
          <a:xfrm>
            <a:off x="0" y="12192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NF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/>
          </a:p>
        </p:txBody>
      </p:sp>
      <p:sp>
        <p:nvSpPr>
          <p:cNvPr id="8" name="Облако 7"/>
          <p:cNvSpPr/>
          <p:nvPr/>
        </p:nvSpPr>
        <p:spPr>
          <a:xfrm>
            <a:off x="4648200" y="1676400"/>
            <a:ext cx="2057400" cy="12954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aseline="-25000" dirty="0"/>
          </a:p>
        </p:txBody>
      </p:sp>
      <p:sp>
        <p:nvSpPr>
          <p:cNvPr id="7" name="Облако 6"/>
          <p:cNvSpPr/>
          <p:nvPr/>
        </p:nvSpPr>
        <p:spPr>
          <a:xfrm>
            <a:off x="4191000" y="2286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5572140"/>
            <a:ext cx="9001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Распределите бинарные соединения на группы 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3F5FE-4D60-479E-9922-9501320CE538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20" name="Управляющая кнопка: домой 19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4027 C 0.01927 -0.05 0.01666 -0.05139 0.02656 -0.05532 C 0.02986 -0.05671 0.03611 -0.05972 0.03611 -0.05949 C 0.03732 -0.05972 0.05902 -0.06111 0.06684 -0.05532 C 0.07187 -0.05162 0.07656 -0.04699 0.08142 -0.04259 C 0.08298 -0.0412 0.08611 -0.03819 0.08611 -0.03796 C 0.11024 -0.03889 0.13455 -0.0375 0.15868 -0.04027 C 0.16041 -0.04051 0.15955 -0.04467 0.16041 -0.04676 C 0.16232 -0.05139 0.16475 -0.05532 0.16684 -0.05972 C 0.16909 -0.06435 0.17448 -0.06365 0.17812 -0.0662 C 0.19687 -0.06551 0.2158 -0.06689 0.23455 -0.06389 C 0.23836 -0.06319 0.24427 -0.05532 0.24427 -0.05509 C 0.25121 -0.04097 0.26493 -0.03426 0.27812 -0.03379 C 0.32378 -0.03194 0.36961 -0.0324 0.41527 -0.03171 C 0.44496 -0.03032 0.46423 -0.02986 0.49097 -0.02106 C 0.49791 -0.01643 0.50277 -0.0125 0.50711 -0.0037 C 0.5092 0.00741 0.51319 0.01736 0.5184 0.02639 C 0.52343 0.04514 0.52343 0.04607 0.52482 0.07153 C 0.5243 0.08148 0.525 0.0919 0.52326 0.10162 C 0.52239 0.10672 0.51684 0.11459 0.51684 0.11482 C 0.51389 0.12709 0.51771 0.11574 0.51041 0.12523 C 0.49878 0.14051 0.51597 0.12361 0.50225 0.13611 C 0.49774 0.14514 0.49531 0.14352 0.48784 0.14676 C 0.48385 0.15463 0.48073 0.16088 0.47482 0.16621 C 0.46944 0.17686 0.47465 0.16922 0.46684 0.17477 C 0.46632 0.175 0.46788 0.17477 0.4684 0.17477 " pathEditMode="relative" rAng="0" ptsTypes="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07 0.01759 C 0.06841 0.01829 0.07605 0.01412 0.07691 0.01967 C 0.0823 0.05671 0.08143 0.08171 0.07049 0.10995 C 0.06789 0.12407 0.06511 0.13241 0.0592 0.14444 C 0.05434 0.1544 0.05625 0.15903 0.04948 0.16805 C 0.04896 0.17014 0.04861 0.17245 0.04792 0.17454 C 0.04705 0.17685 0.04532 0.1787 0.04462 0.18102 C 0.04115 0.19167 0.03941 0.20417 0.03664 0.21551 C 0.03716 0.25139 0.03733 0.28704 0.0382 0.32292 C 0.03872 0.34213 0.03889 0.36088 0.05434 0.36597 C 0.06007 0.37083 0.06563 0.37176 0.07205 0.37454 C 0.10486 0.37384 0.13768 0.37523 0.17049 0.37245 C 0.1724 0.37222 0.1724 0.36782 0.17379 0.36597 C 0.17969 0.3581 0.18629 0.35463 0.19306 0.34884 C 0.1941 0.34676 0.1948 0.34398 0.19636 0.34236 C 0.20226 0.33611 0.20122 0.34444 0.20122 0.33588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85 0.04144 C 0.11719 0.0419 0.12569 0.04144 0.13385 0.04329 C 0.13576 0.04375 0.13698 0.04653 0.13872 0.04746 C 0.14063 0.04861 0.14288 0.04885 0.14497 0.04954 C 0.1474 0.05 0.15017 0.05047 0.1526 0.05139 C 0.1559 0.05255 0.16215 0.05556 0.16215 0.05579 C 0.16476 0.0588 0.16701 0.06273 0.16997 0.06574 C 0.17118 0.06713 0.17309 0.0669 0.17465 0.06783 C 0.17691 0.06968 0.17882 0.07153 0.1809 0.07385 C 0.19253 0.08658 0.17899 0.07408 0.19028 0.08426 C 0.19375 0.09074 0.19618 0.09699 0.19826 0.10463 C 0.19878 0.1338 0.19878 0.16297 0.19983 0.19213 C 0.2 0.19931 0.20278 0.19954 0.20608 0.2044 C 0.20938 0.20973 0.21545 0.22084 0.21545 0.22107 C 0.21684 0.22848 0.22344 0.24329 0.22951 0.24723 C 0.23715 0.25209 0.24618 0.25047 0.25469 0.25139 C 0.26389 0.25903 0.27431 0.26042 0.28455 0.26366 C 0.29583 0.27315 0.2901 0.27061 0.30035 0.27385 C 0.30885 0.28542 0.3 0.27593 0.31285 0.28172 C 0.32031 0.28542 0.3276 0.29306 0.33333 0.30047 C 0.3349 0.30695 0.33681 0.31459 0.33958 0.32061 C 0.34132 0.32477 0.34583 0.33264 0.34583 0.33287 C 0.34531 0.36436 0.34427 0.42709 0.34427 0.42709 " pathEditMode="relative" rAng="0" ptsTypes="ffffffffffffffffffffff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28 0.02731 C -0.15833 0.02986 -0.14549 0.01689 -0.16146 0.04467 C -0.16528 0.06018 -0.17274 0.07407 -0.17604 0.08981 C -0.18003 0.11064 -0.17951 0.13379 -0.18872 0.15208 C -0.19115 0.16458 -0.19201 0.16944 -0.20156 0.17361 C -0.2125 0.17291 -0.22309 0.17268 -0.23385 0.17152 C -0.24306 0.1706 -0.25382 0.1625 -0.26285 0.15856 C -0.27101 0.15949 -0.28038 0.15671 -0.28733 0.16296 C -0.29219 0.16759 -0.29167 0.17639 -0.29861 0.18217 C -0.30139 0.19791 -0.30469 0.2162 -0.31128 0.22963 C -0.31476 0.24398 -0.32222 0.24421 -0.33247 0.24676 C -0.34184 0.25532 -0.35243 0.25023 -0.36302 0.24676 C -0.36927 0.24097 -0.375 0.24004 -0.38229 0.23819 C -0.40833 0.24097 -0.39583 0.23727 -0.41146 0.25115 C -0.41615 0.26088 -0.41615 0.27152 -0.42101 0.28125 C -0.42465 0.29514 -0.42604 0.30486 -0.43403 0.31551 C -0.44566 0.31458 -0.45764 0.31597 -0.46927 0.31342 C -0.47153 0.31296 -0.47205 0.3081 -0.47413 0.30694 C -0.47899 0.30324 -0.4849 0.30277 -0.49028 0.30046 C -0.49514 0.29814 -0.49618 0.29375 -0.50017 0.28981 C -0.50677 0.28287 -0.51337 0.27893 -0.52101 0.27477 C -0.52569 0.27222 -0.53559 0.26828 -0.53559 0.26828 C -0.55017 0.25509 -0.5651 0.25648 -0.58229 0.25532 C -0.59028 0.25602 -0.59896 0.25347 -0.6066 0.25764 C -0.60955 0.25926 -0.6066 0.26898 -0.6099 0.27037 C -0.61285 0.27152 -0.61615 0.27338 -0.61927 0.27477 C -0.62083 0.27546 -0.62413 0.27685 -0.62413 0.27685 C -0.65556 0.27592 -0.75521 0.27245 -0.79358 0.27685 C -0.79705 0.27731 -0.79826 0.28402 -0.80156 0.28541 C -0.81285 0.30764 -0.8092 0.3368 -0.79844 0.35856 C -0.79358 0.36828 -0.80069 0.36319 -0.79201 0.36713 C -0.7908 0.37176 -0.78715 0.37754 -0.78715 0.38217 " pathEditMode="relative" ptsTypes="fffffffffffffffffffffffffffffff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5232 C 0.0151 0.05301 0.03212 0.05 0.04844 0.0544 C 0.05226 0.05533 0.05503 0.06736 0.05503 0.06759 C 0.05556 0.09306 0.0559 0.11898 0.0566 0.14468 C 0.05799 0.18889 0.06354 0.17477 0.10174 0.17708 C 0.1099 0.21111 0.10556 0.25093 0.1066 0.28449 C 0.10694 0.29375 0.11094 0.31458 0.11146 0.31458 C 0.12743 0.31736 0.14375 0.3162 0.1599 0.3169 C 0.16753 0.32037 0.16597 0.32384 0.16788 0.33403 C 0.1684 0.3669 0.1684 0.4 0.16944 0.43287 C 0.16962 0.4412 0.17396 0.4456 0.17917 0.44792 C 0.20851 0.47384 0.30503 0.4588 0.31458 0.4588 " pathEditMode="relative" rAng="0" ptsTypes="fffffffffff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5787 C 0.00191 0.05856 0.00677 0.05879 0.01164 0.06018 C 0.01493 0.06111 0.02118 0.06435 0.02118 0.06458 C 0.02848 0.07893 0.02865 0.0956 0.03264 0.1118 C 0.03212 0.1368 0.03351 0.16227 0.03108 0.18703 C 0.03021 0.19652 0.01789 0.19791 0.01302 0.19977 C -0.0052 0.20694 -0.02222 0.21041 -0.04149 0.21273 C -0.0434 0.2199 -0.04496 0.22685 -0.04652 0.23426 C -0.046 0.25578 -0.04496 0.27731 -0.04496 0.29884 C -0.04496 0.34699 -0.03593 0.36157 -0.06423 0.36759 C -0.08246 0.36689 -0.10069 0.36736 -0.11892 0.36551 C -0.12239 0.36527 -0.12882 0.36111 -0.12882 0.36134 C -0.14705 0.36319 -0.14809 0.35787 -0.15295 0.37615 C -0.15312 0.37777 -0.15486 0.40393 -0.15607 0.40856 C -0.15764 0.41504 -0.16892 0.41921 -0.16892 0.41944 C -0.17847 0.42777 -0.18194 0.44074 -0.19149 0.4493 C -0.20625 0.44791 -0.21389 0.44606 -0.22708 0.44282 C -0.24323 0.44421 -0.25416 0.44606 -0.26909 0.4493 C -0.27795 0.46666 -0.26632 0.4456 -0.27708 0.46018 C -0.28142 0.46597 -0.2835 0.475 -0.2868 0.48148 C -0.29184 0.50926 -0.28402 0.47453 -0.29323 0.49444 C -0.29566 0.49953 -0.29635 0.50995 -0.29809 0.51597 C -0.30052 0.52477 -0.30816 0.53865 -0.31423 0.54398 C -0.32934 0.55764 -0.35069 0.54745 -0.36892 0.54814 C -0.37083 0.55509 -0.37708 0.56759 -0.37708 0.56782 C -0.38073 0.5824 -0.37569 0.56435 -0.3835 0.58264 C -0.38455 0.58472 -0.38455 0.58703 -0.38507 0.58912 C -0.38593 0.59143 -0.38732 0.59352 -0.38836 0.5956 C -0.39149 0.60833 -0.39288 0.6081 -0.39982 0.61713 C -0.40503 0.6243 -0.40625 0.62824 -0.41423 0.63217 C -0.42934 0.63148 -0.44444 0.63171 -0.45937 0.62986 C -0.46441 0.62916 -0.46892 0.62569 -0.47378 0.62361 C -0.47708 0.62222 -0.4835 0.61921 -0.4835 0.61944 C -0.49097 0.6125 -0.48663 0.61342 -0.49149 0.60625 " pathEditMode="relative" rAng="0" ptsTypes="fffffffffffffffffffffffffffffffff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9" grpId="0" animBg="1"/>
      <p:bldP spid="6" grpId="0" animBg="1"/>
      <p:bldP spid="8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Укажите формулу вещества, название которого:</a:t>
            </a:r>
          </a:p>
        </p:txBody>
      </p:sp>
      <p:sp>
        <p:nvSpPr>
          <p:cNvPr id="2051" name="Rectangle 12">
            <a:hlinkClick r:id="" action="ppaction://noaction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6718300" y="3444875"/>
            <a:ext cx="19685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FeCl</a:t>
            </a:r>
            <a:r>
              <a:rPr lang="en-US" sz="4000" baseline="-25000">
                <a:latin typeface="Times New Roman" pitchFamily="18" charset="0"/>
              </a:rPr>
              <a:t>3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2" name="Rectangle 11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4686300" y="3444875"/>
            <a:ext cx="20320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FeCl</a:t>
            </a:r>
            <a:r>
              <a:rPr lang="en-US" sz="4000" baseline="-25000">
                <a:latin typeface="Times New Roman" pitchFamily="18" charset="0"/>
              </a:rPr>
              <a:t>2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3" name="Rectangle 10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2727325" y="3444875"/>
            <a:ext cx="1958975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FeS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2054" name="Rectangle 9"/>
          <p:cNvSpPr>
            <a:spLocks noChangeArrowheads="1"/>
          </p:cNvSpPr>
          <p:nvPr/>
        </p:nvSpPr>
        <p:spPr bwMode="auto">
          <a:xfrm>
            <a:off x="395288" y="3444875"/>
            <a:ext cx="2332037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ru-RU" sz="3200"/>
          </a:p>
          <a:p>
            <a:pPr algn="l">
              <a:spcBef>
                <a:spcPct val="20000"/>
              </a:spcBef>
            </a:pPr>
            <a:r>
              <a:rPr lang="ru-RU" sz="3200">
                <a:latin typeface="Times New Roman" pitchFamily="18" charset="0"/>
              </a:rPr>
              <a:t>Хлорид железа(</a:t>
            </a:r>
            <a:r>
              <a:rPr lang="en-US" sz="3200">
                <a:latin typeface="Times New Roman" pitchFamily="18" charset="0"/>
              </a:rPr>
              <a:t>III</a:t>
            </a:r>
            <a:r>
              <a:rPr lang="ru-RU" sz="3200">
                <a:latin typeface="Times New Roman" pitchFamily="18" charset="0"/>
              </a:rPr>
              <a:t>)</a:t>
            </a:r>
          </a:p>
        </p:txBody>
      </p:sp>
      <p:sp>
        <p:nvSpPr>
          <p:cNvPr id="2055" name="Rectangle 8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6718300" y="1484313"/>
            <a:ext cx="196850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H</a:t>
            </a:r>
            <a:r>
              <a:rPr lang="en-US" sz="4000" baseline="-25000">
                <a:latin typeface="Times New Roman" pitchFamily="18" charset="0"/>
              </a:rPr>
              <a:t>2</a:t>
            </a:r>
            <a:r>
              <a:rPr lang="en-US" sz="4000">
                <a:latin typeface="Times New Roman" pitchFamily="18" charset="0"/>
              </a:rPr>
              <a:t>S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2056" name="Rectangle 7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4686300" y="1484313"/>
            <a:ext cx="203200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SO</a:t>
            </a:r>
            <a:r>
              <a:rPr lang="en-US" sz="4000" baseline="-25000">
                <a:latin typeface="Times New Roman" pitchFamily="18" charset="0"/>
              </a:rPr>
              <a:t>3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7" name="Rectangle 6">
            <a:hlinkClick r:id="" action="ppaction://noaction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2727325" y="1484313"/>
            <a:ext cx="1958975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SO</a:t>
            </a:r>
            <a:r>
              <a:rPr lang="en-US" sz="4000" baseline="-25000">
                <a:latin typeface="Times New Roman" pitchFamily="18" charset="0"/>
              </a:rPr>
              <a:t>2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395288" y="1484313"/>
            <a:ext cx="2332037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ru-RU" sz="3200" dirty="0"/>
          </a:p>
          <a:p>
            <a:pPr algn="l">
              <a:spcBef>
                <a:spcPct val="20000"/>
              </a:spcBef>
            </a:pPr>
            <a:r>
              <a:rPr lang="ru-RU" sz="3200" dirty="0">
                <a:latin typeface="Times New Roman" pitchFamily="18" charset="0"/>
              </a:rPr>
              <a:t>Оксид серы(IV)</a:t>
            </a:r>
          </a:p>
        </p:txBody>
      </p:sp>
      <p:sp>
        <p:nvSpPr>
          <p:cNvPr id="2059" name="Line 13"/>
          <p:cNvSpPr>
            <a:spLocks noChangeShapeType="1"/>
          </p:cNvSpPr>
          <p:nvPr/>
        </p:nvSpPr>
        <p:spPr bwMode="auto">
          <a:xfrm>
            <a:off x="395288" y="1484313"/>
            <a:ext cx="23320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0" name="Line 14"/>
          <p:cNvSpPr>
            <a:spLocks noChangeShapeType="1"/>
          </p:cNvSpPr>
          <p:nvPr/>
        </p:nvSpPr>
        <p:spPr bwMode="auto">
          <a:xfrm>
            <a:off x="395288" y="3444875"/>
            <a:ext cx="82915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1" name="Line 15"/>
          <p:cNvSpPr>
            <a:spLocks noChangeShapeType="1"/>
          </p:cNvSpPr>
          <p:nvPr/>
        </p:nvSpPr>
        <p:spPr bwMode="auto">
          <a:xfrm>
            <a:off x="395288" y="5834063"/>
            <a:ext cx="8291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Line 16"/>
          <p:cNvSpPr>
            <a:spLocks noChangeShapeType="1"/>
          </p:cNvSpPr>
          <p:nvPr/>
        </p:nvSpPr>
        <p:spPr bwMode="auto">
          <a:xfrm>
            <a:off x="395288" y="1484313"/>
            <a:ext cx="0" cy="4349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3" name="Line 17"/>
          <p:cNvSpPr>
            <a:spLocks noChangeShapeType="1"/>
          </p:cNvSpPr>
          <p:nvPr/>
        </p:nvSpPr>
        <p:spPr bwMode="auto">
          <a:xfrm>
            <a:off x="2727325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Line 18"/>
          <p:cNvSpPr>
            <a:spLocks noChangeShapeType="1"/>
          </p:cNvSpPr>
          <p:nvPr/>
        </p:nvSpPr>
        <p:spPr bwMode="auto">
          <a:xfrm>
            <a:off x="4686300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Line 19"/>
          <p:cNvSpPr>
            <a:spLocks noChangeShapeType="1"/>
          </p:cNvSpPr>
          <p:nvPr/>
        </p:nvSpPr>
        <p:spPr bwMode="auto">
          <a:xfrm>
            <a:off x="6718300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Line 20"/>
          <p:cNvSpPr>
            <a:spLocks noChangeShapeType="1"/>
          </p:cNvSpPr>
          <p:nvPr/>
        </p:nvSpPr>
        <p:spPr bwMode="auto">
          <a:xfrm>
            <a:off x="8686800" y="1484313"/>
            <a:ext cx="0" cy="434975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7" name="Line 53"/>
          <p:cNvSpPr>
            <a:spLocks noChangeShapeType="1"/>
          </p:cNvSpPr>
          <p:nvPr/>
        </p:nvSpPr>
        <p:spPr bwMode="auto">
          <a:xfrm>
            <a:off x="395288" y="1484313"/>
            <a:ext cx="8291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A262-1233-407B-948C-D399ECF8D286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24" name="Управляющая кнопка: домой 23">
            <a:hlinkClick r:id="rId4" action="ppaction://hlinksldjump" highlightClick="1"/>
          </p:cNvPr>
          <p:cNvSpPr/>
          <p:nvPr/>
        </p:nvSpPr>
        <p:spPr>
          <a:xfrm>
            <a:off x="8215338" y="6357958"/>
            <a:ext cx="45719" cy="4571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домой 24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зад 25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Многообразие</a:t>
            </a:r>
            <a:b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бинарных соединений в природе</a:t>
            </a:r>
          </a:p>
        </p:txBody>
      </p:sp>
      <p:pic>
        <p:nvPicPr>
          <p:cNvPr id="7171" name="Picture 11" descr="u43949-134140_sand_blogshow">
            <a:hlinkClick r:id="rId2" tooltip="Песок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315" y="4214818"/>
            <a:ext cx="3257305" cy="2238369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2" name="Picture 15" descr="216177">
            <a:hlinkClick r:id="rId4" tooltip="Сапфир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149726"/>
            <a:ext cx="3143272" cy="207334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3" name="Picture 17" descr="USDA_Mineral_Quartz_Crystal_93c3951">
            <a:hlinkClick r:id="rId6" tooltip="Кварц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1500174"/>
            <a:ext cx="3455987" cy="24479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4" name="Picture 19" descr="guineablooddiamondruby">
            <a:hlinkClick r:id="rId8" tooltip="Рубин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43372" y="1557338"/>
            <a:ext cx="3600450" cy="243840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7DF8A-1565-45D8-B6B6-8CDCB8BE6405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9" name="Управляющая кнопка: домой 8">
            <a:hlinkClick r:id="rId10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Вода</a:t>
            </a:r>
          </a:p>
        </p:txBody>
      </p:sp>
      <p:graphicFrame>
        <p:nvGraphicFramePr>
          <p:cNvPr id="17450" name="Group 42"/>
          <p:cNvGraphicFramePr>
            <a:graphicFrameLocks noGrp="1"/>
          </p:cNvGraphicFramePr>
          <p:nvPr>
            <p:ph idx="1"/>
          </p:nvPr>
        </p:nvGraphicFramePr>
        <p:xfrm>
          <a:off x="4284663" y="857233"/>
          <a:ext cx="4679950" cy="5429288"/>
        </p:xfrm>
        <a:graphic>
          <a:graphicData uri="http://schemas.openxmlformats.org/drawingml/2006/table">
            <a:tbl>
              <a:tblPr/>
              <a:tblGrid>
                <a:gridCol w="2339975"/>
                <a:gridCol w="2339975"/>
              </a:tblGrid>
              <a:tr h="1315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Оксид водорода,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гидроксид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водорода, лёд,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009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011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093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 обычных условиях – жидкость без цвета, запаха и вкуса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пл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=0°С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кип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=100°С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6786578" y="3214687"/>
            <a:ext cx="2106597" cy="92869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8" name="Rectangle 28"/>
          <p:cNvSpPr>
            <a:spLocks noChangeArrowheads="1"/>
          </p:cNvSpPr>
          <p:nvPr/>
        </p:nvSpPr>
        <p:spPr bwMode="auto">
          <a:xfrm>
            <a:off x="7380288" y="263683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800"/>
              <a:t>H</a:t>
            </a:r>
            <a:r>
              <a:rPr lang="en-US" sz="2800" baseline="-25000"/>
              <a:t>2</a:t>
            </a:r>
            <a:r>
              <a:rPr lang="en-US" sz="2800"/>
              <a:t>O</a:t>
            </a:r>
            <a:endParaRPr lang="ru-RU" sz="2800"/>
          </a:p>
        </p:txBody>
      </p:sp>
      <p:sp>
        <p:nvSpPr>
          <p:cNvPr id="17438" name="Rectangle 30"/>
          <p:cNvSpPr>
            <a:spLocks noChangeArrowheads="1"/>
          </p:cNvSpPr>
          <p:nvPr/>
        </p:nvSpPr>
        <p:spPr bwMode="auto">
          <a:xfrm>
            <a:off x="6929454" y="3214686"/>
            <a:ext cx="1860534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 sz="2400" dirty="0">
                <a:solidFill>
                  <a:srgbClr val="FF0505"/>
                </a:solidFill>
                <a:latin typeface="Times New Roman" pitchFamily="18" charset="0"/>
              </a:rPr>
              <a:t>Ковалентная</a:t>
            </a:r>
          </a:p>
          <a:p>
            <a:pPr algn="l">
              <a:spcBef>
                <a:spcPct val="20000"/>
              </a:spcBef>
            </a:pPr>
            <a:r>
              <a:rPr lang="ru-RU" sz="2400" dirty="0">
                <a:solidFill>
                  <a:srgbClr val="FF0505"/>
                </a:solidFill>
                <a:latin typeface="Times New Roman" pitchFamily="18" charset="0"/>
              </a:rPr>
              <a:t> полярная</a:t>
            </a:r>
          </a:p>
        </p:txBody>
      </p:sp>
      <p:pic>
        <p:nvPicPr>
          <p:cNvPr id="3074" name="Picture 2">
            <a:hlinkClick r:id="rId2" tooltip="вода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852629"/>
            <a:ext cx="4000528" cy="39338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D1F4F1-AA21-4ECB-AAD1-6AEDF1D2674E}" type="datetime1">
              <a:rPr lang="ru-RU" smtClean="0"/>
              <a:pPr>
                <a:defRPr/>
              </a:pPr>
              <a:t>15.10.2011</a:t>
            </a:fld>
            <a:endParaRPr lang="ru-RU"/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5"/>
                  </p:tgtEl>
                </p:cond>
              </p:nextCondLst>
            </p:seq>
          </p:childTnLst>
        </p:cTn>
      </p:par>
    </p:tnLst>
    <p:bldLst>
      <p:bldP spid="17435" grpId="0" animBg="1"/>
      <p:bldP spid="174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1857364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1142984"/>
            <a:ext cx="6110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..</a:t>
            </a:r>
            <a:endParaRPr lang="ru-RU" sz="66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1428736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643050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232" y="1928802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1500174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86182" y="1857364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1500174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57356" y="3929066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3000372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0100" y="357166"/>
            <a:ext cx="7621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Химическая связь в молекуле воды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E217-ADDF-4C47-B6B4-CEA04E51F2F0}" type="datetime1">
              <a:rPr lang="ru-RU" smtClean="0"/>
              <a:pPr/>
              <a:t>15.10.2011</a:t>
            </a:fld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0.00092 L 0.05504 0.0009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-0.05416 0.0009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-0.00035 0.07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-4.16667E-6 -0.0525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27" presetClass="emph" presetSubtype="0" repeatCount="indefinite" fill="remov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6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65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66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70" presetID="27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71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72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3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76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77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8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build="allAtOnce"/>
      <p:bldP spid="8" grpId="1" build="allAtOnce"/>
      <p:bldP spid="9" grpId="0"/>
      <p:bldP spid="9" grpId="1"/>
      <p:bldP spid="9" grpId="2"/>
      <p:bldP spid="10" grpId="0"/>
      <p:bldP spid="11" grpId="0" build="allAtOnce"/>
      <p:bldP spid="11" grpId="1" build="allAtOnce"/>
      <p:bldP spid="12" grpId="0"/>
      <p:bldP spid="13" grpId="0" build="allAtOnce"/>
      <p:bldP spid="13" grpId="1" build="allAtOnce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363</Words>
  <Application>Microsoft Office PowerPoint</Application>
  <PresentationFormat>Экран (4:3)</PresentationFormat>
  <Paragraphs>154</Paragraphs>
  <Slides>20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Укажите формулу вещества, название которого:</vt:lpstr>
      <vt:lpstr>Многообразие бинарных соединений в природе</vt:lpstr>
      <vt:lpstr>Вода</vt:lpstr>
      <vt:lpstr>Слайд 9</vt:lpstr>
      <vt:lpstr>Слайд 10</vt:lpstr>
      <vt:lpstr>Слайд 11</vt:lpstr>
      <vt:lpstr>Слайд 12</vt:lpstr>
      <vt:lpstr>Хлорид натрия</vt:lpstr>
      <vt:lpstr>Схема образования хлорида натрия (показан  внешний уровень атомов)</vt:lpstr>
      <vt:lpstr>Слайд 15</vt:lpstr>
      <vt:lpstr>Слайд 16</vt:lpstr>
      <vt:lpstr>Углекислый газ</vt:lpstr>
      <vt:lpstr>Обнаружение углекислого газа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COMP</cp:lastModifiedBy>
  <cp:revision>99</cp:revision>
  <dcterms:created xsi:type="dcterms:W3CDTF">2010-12-22T11:29:16Z</dcterms:created>
  <dcterms:modified xsi:type="dcterms:W3CDTF">2011-10-15T07:50:05Z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490178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