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7" r:id="rId2"/>
    <p:sldId id="289" r:id="rId3"/>
    <p:sldId id="292" r:id="rId4"/>
    <p:sldId id="266" r:id="rId5"/>
    <p:sldId id="278" r:id="rId6"/>
    <p:sldId id="263" r:id="rId7"/>
    <p:sldId id="271" r:id="rId8"/>
    <p:sldId id="274" r:id="rId9"/>
    <p:sldId id="276" r:id="rId10"/>
    <p:sldId id="277" r:id="rId11"/>
    <p:sldId id="275" r:id="rId12"/>
    <p:sldId id="282" r:id="rId13"/>
    <p:sldId id="285" r:id="rId14"/>
    <p:sldId id="283" r:id="rId15"/>
    <p:sldId id="284" r:id="rId16"/>
    <p:sldId id="286" r:id="rId17"/>
    <p:sldId id="287" r:id="rId18"/>
    <p:sldId id="288" r:id="rId19"/>
  </p:sldIdLst>
  <p:sldSz cx="9144000" cy="6858000" type="screen4x3"/>
  <p:notesSz cx="6858000" cy="9144000"/>
  <p:defaultTextStyle>
    <a:defPPr>
      <a:defRPr lang="ru-RU"/>
    </a:defPPr>
    <a:lvl1pPr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008000"/>
    <a:srgbClr val="0066CC"/>
    <a:srgbClr val="0033CC"/>
    <a:srgbClr val="0000FF"/>
    <a:srgbClr val="660033"/>
    <a:srgbClr val="FFFFFF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458" autoAdjust="0"/>
    <p:restoredTop sz="94885" autoAdjust="0"/>
  </p:normalViewPr>
  <p:slideViewPr>
    <p:cSldViewPr>
      <p:cViewPr varScale="1">
        <p:scale>
          <a:sx n="70" d="100"/>
          <a:sy n="70" d="100"/>
        </p:scale>
        <p:origin x="-58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0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48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501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01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fld id="{9983BA04-CAD6-47B4-BA61-64584F2A85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A33ED52-2339-4DC4-85FC-B80DBFCD0382}" type="slidenum">
              <a:rPr lang="ru-RU" smtClean="0"/>
              <a:pPr/>
              <a:t>18</a:t>
            </a:fld>
            <a:endParaRPr lang="ru-RU" smtClean="0"/>
          </a:p>
        </p:txBody>
      </p:sp>
      <p:sp>
        <p:nvSpPr>
          <p:cNvPr id="2150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Образовательный портал "Мой университет" - www.moi-universitet.ru Факультет "Реформа образования" - www.edu-reforma.ru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Образовательный портал "Мой университет" - www.moi-universitet.ru Факультет "Реформа образования" - www.edu-reforma.ru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Образовательный портал "Мой университет" - www.moi-universitet.ru Факультет "Реформа образования" - www.edu-reforma.ru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Образовательный портал "Мой университет" - www.moi-universitet.ru Факультет "Реформа образования" - www.edu-reforma.ru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Образовательный портал "Мой университет" - www.moi-universitet.ru Факультет "Реформа образования" - www.edu-reforma.ru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Образовательный портал "Мой университет" - www.moi-universitet.ru Факультет "Реформа образования" - www.edu-reforma.ru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Образовательный портал "Мой университет" - www.moi-universitet.ru Факультет "Реформа образования" - www.edu-reforma.ru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Образовательный портал "Мой университет" - www.moi-universitet.ru Факультет "Реформа образования" - www.edu-reforma.ru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Образовательный портал "Мой университет" - www.moi-universitet.ru Факультет "Реформа образования" - www.edu-reforma.ru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Образовательный портал "Мой университет" - www.moi-universitet.ru Факультет "Реформа образования" - www.edu-reforma.ru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Образовательный портал "Мой университет" - www.moi-universitet.ru Факультет "Реформа образования" - www.edu-reforma.ru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Образовательный портал "Мой университет" - www.moi-universitet.ru Факультет "Реформа образования" - www.edu-reforma.ru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582738" y="6337300"/>
            <a:ext cx="608488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r>
              <a:rPr lang="ru-RU"/>
              <a:t>Образовательный портал "Мой университет" - www.moi-universitet.ru Факультет "Реформа образования" - www.edu-reforma.ru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6.bin"/><Relationship Id="rId5" Type="http://schemas.openxmlformats.org/officeDocument/2006/relationships/oleObject" Target="../embeddings/oleObject15.bin"/><Relationship Id="rId4" Type="http://schemas.openxmlformats.org/officeDocument/2006/relationships/oleObject" Target="../embeddings/oleObject14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9.bin"/><Relationship Id="rId5" Type="http://schemas.openxmlformats.org/officeDocument/2006/relationships/oleObject" Target="../embeddings/oleObject18.bin"/><Relationship Id="rId4" Type="http://schemas.openxmlformats.org/officeDocument/2006/relationships/oleObject" Target="../embeddings/oleObject17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oleObject" Target="../embeddings/oleObject24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3.bin"/><Relationship Id="rId5" Type="http://schemas.openxmlformats.org/officeDocument/2006/relationships/oleObject" Target="../embeddings/oleObject22.bin"/><Relationship Id="rId4" Type="http://schemas.openxmlformats.org/officeDocument/2006/relationships/oleObject" Target="../embeddings/oleObject21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8.bin"/><Relationship Id="rId5" Type="http://schemas.openxmlformats.org/officeDocument/2006/relationships/oleObject" Target="../embeddings/oleObject27.bin"/><Relationship Id="rId4" Type="http://schemas.openxmlformats.org/officeDocument/2006/relationships/oleObject" Target="../embeddings/oleObject26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2.bin"/><Relationship Id="rId5" Type="http://schemas.openxmlformats.org/officeDocument/2006/relationships/oleObject" Target="../embeddings/oleObject31.bin"/><Relationship Id="rId4" Type="http://schemas.openxmlformats.org/officeDocument/2006/relationships/oleObject" Target="../embeddings/oleObject30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36.bin"/><Relationship Id="rId5" Type="http://schemas.openxmlformats.org/officeDocument/2006/relationships/oleObject" Target="../embeddings/oleObject35.bin"/><Relationship Id="rId4" Type="http://schemas.openxmlformats.org/officeDocument/2006/relationships/oleObject" Target="../embeddings/oleObject34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40.bin"/><Relationship Id="rId5" Type="http://schemas.openxmlformats.org/officeDocument/2006/relationships/oleObject" Target="../embeddings/oleObject39.bin"/><Relationship Id="rId4" Type="http://schemas.openxmlformats.org/officeDocument/2006/relationships/oleObject" Target="../embeddings/oleObject38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44.bin"/><Relationship Id="rId5" Type="http://schemas.openxmlformats.org/officeDocument/2006/relationships/oleObject" Target="../embeddings/oleObject43.bin"/><Relationship Id="rId4" Type="http://schemas.openxmlformats.org/officeDocument/2006/relationships/oleObject" Target="../embeddings/oleObject42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7.bin"/><Relationship Id="rId3" Type="http://schemas.openxmlformats.org/officeDocument/2006/relationships/slideLayout" Target="../slideLayouts/slideLayout12.xml"/><Relationship Id="rId7" Type="http://schemas.openxmlformats.org/officeDocument/2006/relationships/oleObject" Target="../embeddings/oleObject46.bin"/><Relationship Id="rId2" Type="http://schemas.openxmlformats.org/officeDocument/2006/relationships/audio" Target="file:///C:\WINDOWS\Media\tada.wav" TargetMode="Externa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45.bin"/><Relationship Id="rId5" Type="http://schemas.openxmlformats.org/officeDocument/2006/relationships/image" Target="../media/image9.png"/><Relationship Id="rId10" Type="http://schemas.openxmlformats.org/officeDocument/2006/relationships/image" Target="../media/image8.png"/><Relationship Id="rId4" Type="http://schemas.openxmlformats.org/officeDocument/2006/relationships/notesSlide" Target="../notesSlides/notesSlide1.xml"/><Relationship Id="rId9" Type="http://schemas.openxmlformats.org/officeDocument/2006/relationships/oleObject" Target="../embeddings/oleObject48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hyperlink" Target="&#1046;&#1080;&#1079;&#1085;&#1077;&#1085;&#1085;&#1099;&#1081;%20&#1087;&#1091;&#1090;&#1100;%20&#1043;&#1102;&#1081;&#1075;&#1077;&#1085;&#1089;&#1072;.doc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5" Type="http://schemas.openxmlformats.org/officeDocument/2006/relationships/oleObject" Target="../embeddings/oleObject7.bin"/><Relationship Id="rId4" Type="http://schemas.openxmlformats.org/officeDocument/2006/relationships/oleObject" Target="../embeddings/oleObject6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2.bin"/><Relationship Id="rId5" Type="http://schemas.openxmlformats.org/officeDocument/2006/relationships/oleObject" Target="../embeddings/oleObject11.bin"/><Relationship Id="rId4" Type="http://schemas.openxmlformats.org/officeDocument/2006/relationships/oleObject" Target="../embeddings/oleObject1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3" descr="BD21322_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703263" cy="6858000"/>
          </a:xfrm>
        </p:spPr>
      </p:pic>
      <p:sp>
        <p:nvSpPr>
          <p:cNvPr id="3096" name="Text Box 24"/>
          <p:cNvSpPr txBox="1">
            <a:spLocks noChangeArrowheads="1"/>
          </p:cNvSpPr>
          <p:nvPr/>
        </p:nvSpPr>
        <p:spPr bwMode="auto">
          <a:xfrm>
            <a:off x="755650" y="549275"/>
            <a:ext cx="8388350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8000" b="1">
                <a:solidFill>
                  <a:srgbClr val="A603AB"/>
                </a:solidFill>
                <a:effectDag name="">
                  <a:cont type="tree" name="">
                    <a:effect ref="fillLine"/>
                    <a:outerShdw dist="38100" dir="13500000" algn="br">
                      <a:srgbClr val="FB58FF"/>
                    </a:outerShdw>
                  </a:cont>
                  <a:cont type="tree" name="">
                    <a:effect ref="fillLine"/>
                    <a:outerShdw dist="38100" dir="2700000" algn="tl">
                      <a:srgbClr val="630166"/>
                    </a:outerShdw>
                  </a:cont>
                  <a:effect ref="fillLine"/>
                </a:effectDag>
                <a:latin typeface="Garamond" pitchFamily="18" charset="0"/>
              </a:rPr>
              <a:t>Принцип Гюйгенса.   Закон  отражения света.</a:t>
            </a:r>
          </a:p>
        </p:txBody>
      </p:sp>
    </p:spTree>
  </p:cSld>
  <p:clrMapOvr>
    <a:masterClrMapping/>
  </p:clrMapOvr>
  <p:transition spd="slow" advClick="0" advTm="5000">
    <p:comb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03" name="Group 23"/>
          <p:cNvGrpSpPr>
            <a:grpSpLocks/>
          </p:cNvGrpSpPr>
          <p:nvPr/>
        </p:nvGrpSpPr>
        <p:grpSpPr bwMode="auto">
          <a:xfrm>
            <a:off x="0" y="6021388"/>
            <a:ext cx="8999538" cy="287337"/>
            <a:chOff x="0" y="3793"/>
            <a:chExt cx="5669" cy="181"/>
          </a:xfrm>
        </p:grpSpPr>
        <p:grpSp>
          <p:nvGrpSpPr>
            <p:cNvPr id="4154" name="Group 24"/>
            <p:cNvGrpSpPr>
              <a:grpSpLocks/>
            </p:cNvGrpSpPr>
            <p:nvPr/>
          </p:nvGrpSpPr>
          <p:grpSpPr bwMode="auto">
            <a:xfrm>
              <a:off x="0" y="3793"/>
              <a:ext cx="4739" cy="181"/>
              <a:chOff x="0" y="3793"/>
              <a:chExt cx="4739" cy="181"/>
            </a:xfrm>
          </p:grpSpPr>
          <p:graphicFrame>
            <p:nvGraphicFramePr>
              <p:cNvPr id="4100" name="Object 25"/>
              <p:cNvGraphicFramePr>
                <a:graphicFrameLocks noChangeAspect="1"/>
              </p:cNvGraphicFramePr>
              <p:nvPr/>
            </p:nvGraphicFramePr>
            <p:xfrm>
              <a:off x="1156" y="3811"/>
              <a:ext cx="3583" cy="163"/>
            </p:xfrm>
            <a:graphic>
              <a:graphicData uri="http://schemas.openxmlformats.org/presentationml/2006/ole">
                <p:oleObj spid="_x0000_s4100" name="Точечный рисунок" r:id="rId3" imgW="3134162" imgH="142933" progId="Paint.Picture">
                  <p:embed/>
                </p:oleObj>
              </a:graphicData>
            </a:graphic>
          </p:graphicFrame>
          <p:graphicFrame>
            <p:nvGraphicFramePr>
              <p:cNvPr id="4101" name="Object 26"/>
              <p:cNvGraphicFramePr>
                <a:graphicFrameLocks noChangeAspect="1"/>
              </p:cNvGraphicFramePr>
              <p:nvPr/>
            </p:nvGraphicFramePr>
            <p:xfrm>
              <a:off x="0" y="3793"/>
              <a:ext cx="3424" cy="181"/>
            </p:xfrm>
            <a:graphic>
              <a:graphicData uri="http://schemas.openxmlformats.org/presentationml/2006/ole">
                <p:oleObj spid="_x0000_s4101" name="Точечный рисунок" r:id="rId4" imgW="3134162" imgH="142933" progId="Paint.Picture">
                  <p:embed/>
                </p:oleObj>
              </a:graphicData>
            </a:graphic>
          </p:graphicFrame>
        </p:grpSp>
        <p:grpSp>
          <p:nvGrpSpPr>
            <p:cNvPr id="4155" name="Group 27"/>
            <p:cNvGrpSpPr>
              <a:grpSpLocks/>
            </p:cNvGrpSpPr>
            <p:nvPr/>
          </p:nvGrpSpPr>
          <p:grpSpPr bwMode="auto">
            <a:xfrm>
              <a:off x="930" y="3793"/>
              <a:ext cx="4739" cy="181"/>
              <a:chOff x="0" y="3793"/>
              <a:chExt cx="4739" cy="181"/>
            </a:xfrm>
          </p:grpSpPr>
          <p:graphicFrame>
            <p:nvGraphicFramePr>
              <p:cNvPr id="4098" name="Object 28"/>
              <p:cNvGraphicFramePr>
                <a:graphicFrameLocks noChangeAspect="1"/>
              </p:cNvGraphicFramePr>
              <p:nvPr/>
            </p:nvGraphicFramePr>
            <p:xfrm>
              <a:off x="1156" y="3811"/>
              <a:ext cx="3583" cy="163"/>
            </p:xfrm>
            <a:graphic>
              <a:graphicData uri="http://schemas.openxmlformats.org/presentationml/2006/ole">
                <p:oleObj spid="_x0000_s4098" name="Точечный рисунок" r:id="rId5" imgW="3134162" imgH="142933" progId="Paint.Picture">
                  <p:embed/>
                </p:oleObj>
              </a:graphicData>
            </a:graphic>
          </p:graphicFrame>
          <p:graphicFrame>
            <p:nvGraphicFramePr>
              <p:cNvPr id="4099" name="Object 29"/>
              <p:cNvGraphicFramePr>
                <a:graphicFrameLocks noChangeAspect="1"/>
              </p:cNvGraphicFramePr>
              <p:nvPr/>
            </p:nvGraphicFramePr>
            <p:xfrm>
              <a:off x="0" y="3793"/>
              <a:ext cx="3424" cy="181"/>
            </p:xfrm>
            <a:graphic>
              <a:graphicData uri="http://schemas.openxmlformats.org/presentationml/2006/ole">
                <p:oleObj spid="_x0000_s4099" name="Точечный рисунок" r:id="rId6" imgW="3134162" imgH="142933" progId="Paint.Picture">
                  <p:embed/>
                </p:oleObj>
              </a:graphicData>
            </a:graphic>
          </p:graphicFrame>
        </p:grpSp>
      </p:grpSp>
      <p:grpSp>
        <p:nvGrpSpPr>
          <p:cNvPr id="4104" name="Group 2"/>
          <p:cNvGrpSpPr>
            <a:grpSpLocks/>
          </p:cNvGrpSpPr>
          <p:nvPr/>
        </p:nvGrpSpPr>
        <p:grpSpPr bwMode="auto">
          <a:xfrm>
            <a:off x="1835150" y="5013325"/>
            <a:ext cx="431800" cy="1008063"/>
            <a:chOff x="1565" y="3113"/>
            <a:chExt cx="272" cy="635"/>
          </a:xfrm>
        </p:grpSpPr>
        <p:sp>
          <p:nvSpPr>
            <p:cNvPr id="4152" name="Arc 3"/>
            <p:cNvSpPr>
              <a:spLocks/>
            </p:cNvSpPr>
            <p:nvPr/>
          </p:nvSpPr>
          <p:spPr bwMode="auto">
            <a:xfrm flipH="1">
              <a:off x="1565" y="3113"/>
              <a:ext cx="272" cy="181"/>
            </a:xfrm>
            <a:custGeom>
              <a:avLst/>
              <a:gdLst>
                <a:gd name="T0" fmla="*/ 0 w 21600"/>
                <a:gd name="T1" fmla="*/ 0 h 21600"/>
                <a:gd name="T2" fmla="*/ 3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66FFFF"/>
            </a:solidFill>
            <a:ln w="9525">
              <a:solidFill>
                <a:srgbClr val="66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53" name="AutoShape 4"/>
            <p:cNvSpPr>
              <a:spLocks noChangeArrowheads="1"/>
            </p:cNvSpPr>
            <p:nvPr/>
          </p:nvSpPr>
          <p:spPr bwMode="auto">
            <a:xfrm rot="10800000">
              <a:off x="1565" y="3294"/>
              <a:ext cx="271" cy="454"/>
            </a:xfrm>
            <a:prstGeom prst="rtTriangle">
              <a:avLst/>
            </a:prstGeom>
            <a:solidFill>
              <a:srgbClr val="66FFFF"/>
            </a:solidFill>
            <a:ln w="9525">
              <a:solidFill>
                <a:srgbClr val="66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105" name="Text Box 5"/>
          <p:cNvSpPr txBox="1">
            <a:spLocks noChangeArrowheads="1"/>
          </p:cNvSpPr>
          <p:nvPr/>
        </p:nvSpPr>
        <p:spPr bwMode="auto">
          <a:xfrm>
            <a:off x="5292725" y="3908425"/>
            <a:ext cx="43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  <a:latin typeface="Times New Roman" pitchFamily="18" charset="0"/>
              </a:rPr>
              <a:t>C</a:t>
            </a:r>
            <a:endParaRPr lang="ru-RU" sz="2400" b="1" baseline="-2500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32774" name="Line 6"/>
          <p:cNvSpPr>
            <a:spLocks noChangeShapeType="1"/>
          </p:cNvSpPr>
          <p:nvPr/>
        </p:nvSpPr>
        <p:spPr bwMode="auto">
          <a:xfrm>
            <a:off x="2700338" y="1989138"/>
            <a:ext cx="1511300" cy="2879725"/>
          </a:xfrm>
          <a:prstGeom prst="line">
            <a:avLst/>
          </a:prstGeom>
          <a:noFill/>
          <a:ln w="38100" cmpd="dbl">
            <a:solidFill>
              <a:srgbClr val="FF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32775" name="Line 7"/>
          <p:cNvSpPr>
            <a:spLocks noChangeShapeType="1"/>
          </p:cNvSpPr>
          <p:nvPr/>
        </p:nvSpPr>
        <p:spPr bwMode="auto">
          <a:xfrm>
            <a:off x="1692275" y="2349500"/>
            <a:ext cx="1584325" cy="3095625"/>
          </a:xfrm>
          <a:prstGeom prst="line">
            <a:avLst/>
          </a:prstGeom>
          <a:noFill/>
          <a:ln w="38100" cmpd="dbl">
            <a:solidFill>
              <a:srgbClr val="FF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4108" name="Line 8"/>
          <p:cNvSpPr>
            <a:spLocks noChangeShapeType="1"/>
          </p:cNvSpPr>
          <p:nvPr/>
        </p:nvSpPr>
        <p:spPr bwMode="auto">
          <a:xfrm flipV="1">
            <a:off x="2268538" y="4292600"/>
            <a:ext cx="3024187" cy="1800225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9" name="Line 9"/>
          <p:cNvSpPr>
            <a:spLocks noChangeShapeType="1"/>
          </p:cNvSpPr>
          <p:nvPr/>
        </p:nvSpPr>
        <p:spPr bwMode="auto">
          <a:xfrm flipV="1">
            <a:off x="2268538" y="4581525"/>
            <a:ext cx="0" cy="1439863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10" name="Text Box 10"/>
          <p:cNvSpPr txBox="1">
            <a:spLocks noChangeArrowheads="1"/>
          </p:cNvSpPr>
          <p:nvPr/>
        </p:nvSpPr>
        <p:spPr bwMode="auto">
          <a:xfrm>
            <a:off x="1908175" y="5084763"/>
            <a:ext cx="3587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l-GR">
                <a:latin typeface="Times New Roman" pitchFamily="18" charset="0"/>
                <a:cs typeface="Times New Roman" pitchFamily="18" charset="0"/>
              </a:rPr>
              <a:t>α</a:t>
            </a:r>
          </a:p>
        </p:txBody>
      </p:sp>
      <p:grpSp>
        <p:nvGrpSpPr>
          <p:cNvPr id="6" name="Group 11"/>
          <p:cNvGrpSpPr>
            <a:grpSpLocks/>
          </p:cNvGrpSpPr>
          <p:nvPr/>
        </p:nvGrpSpPr>
        <p:grpSpPr bwMode="auto">
          <a:xfrm rot="-5400000">
            <a:off x="1405731" y="3285332"/>
            <a:ext cx="1870075" cy="3598862"/>
            <a:chOff x="793" y="2886"/>
            <a:chExt cx="227" cy="362"/>
          </a:xfrm>
        </p:grpSpPr>
        <p:sp>
          <p:nvSpPr>
            <p:cNvPr id="4150" name="Arc 12"/>
            <p:cNvSpPr>
              <a:spLocks/>
            </p:cNvSpPr>
            <p:nvPr/>
          </p:nvSpPr>
          <p:spPr bwMode="auto">
            <a:xfrm flipV="1">
              <a:off x="793" y="3067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51" name="Arc 13"/>
            <p:cNvSpPr>
              <a:spLocks/>
            </p:cNvSpPr>
            <p:nvPr/>
          </p:nvSpPr>
          <p:spPr bwMode="auto">
            <a:xfrm>
              <a:off x="793" y="2886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" name="Group 14"/>
          <p:cNvGrpSpPr>
            <a:grpSpLocks/>
          </p:cNvGrpSpPr>
          <p:nvPr/>
        </p:nvGrpSpPr>
        <p:grpSpPr bwMode="auto">
          <a:xfrm rot="-5400000">
            <a:off x="2950369" y="4258469"/>
            <a:ext cx="1225550" cy="2303462"/>
            <a:chOff x="793" y="2886"/>
            <a:chExt cx="227" cy="362"/>
          </a:xfrm>
        </p:grpSpPr>
        <p:sp>
          <p:nvSpPr>
            <p:cNvPr id="4148" name="Arc 15"/>
            <p:cNvSpPr>
              <a:spLocks/>
            </p:cNvSpPr>
            <p:nvPr/>
          </p:nvSpPr>
          <p:spPr bwMode="auto">
            <a:xfrm flipV="1">
              <a:off x="793" y="3067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49" name="Arc 16"/>
            <p:cNvSpPr>
              <a:spLocks/>
            </p:cNvSpPr>
            <p:nvPr/>
          </p:nvSpPr>
          <p:spPr bwMode="auto">
            <a:xfrm>
              <a:off x="793" y="2886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" name="Group 17"/>
          <p:cNvGrpSpPr>
            <a:grpSpLocks/>
          </p:cNvGrpSpPr>
          <p:nvPr/>
        </p:nvGrpSpPr>
        <p:grpSpPr bwMode="auto">
          <a:xfrm rot="-5400000">
            <a:off x="4499769" y="5156994"/>
            <a:ext cx="576263" cy="1152525"/>
            <a:chOff x="793" y="2886"/>
            <a:chExt cx="227" cy="362"/>
          </a:xfrm>
        </p:grpSpPr>
        <p:sp>
          <p:nvSpPr>
            <p:cNvPr id="4146" name="Arc 18"/>
            <p:cNvSpPr>
              <a:spLocks/>
            </p:cNvSpPr>
            <p:nvPr/>
          </p:nvSpPr>
          <p:spPr bwMode="auto">
            <a:xfrm flipV="1">
              <a:off x="793" y="3067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47" name="Arc 19"/>
            <p:cNvSpPr>
              <a:spLocks/>
            </p:cNvSpPr>
            <p:nvPr/>
          </p:nvSpPr>
          <p:spPr bwMode="auto">
            <a:xfrm>
              <a:off x="793" y="2886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2789" name="Line 21"/>
          <p:cNvSpPr>
            <a:spLocks noChangeShapeType="1"/>
          </p:cNvSpPr>
          <p:nvPr/>
        </p:nvSpPr>
        <p:spPr bwMode="auto">
          <a:xfrm>
            <a:off x="3276600" y="5445125"/>
            <a:ext cx="287338" cy="576263"/>
          </a:xfrm>
          <a:prstGeom prst="line">
            <a:avLst/>
          </a:prstGeom>
          <a:noFill/>
          <a:ln w="38100" cmpd="dbl">
            <a:solidFill>
              <a:srgbClr val="FF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32799" name="Text Box 31"/>
          <p:cNvSpPr txBox="1">
            <a:spLocks noChangeArrowheads="1"/>
          </p:cNvSpPr>
          <p:nvPr/>
        </p:nvSpPr>
        <p:spPr bwMode="auto">
          <a:xfrm>
            <a:off x="2052638" y="6092825"/>
            <a:ext cx="647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  <a:latin typeface="Times New Roman" pitchFamily="18" charset="0"/>
              </a:rPr>
              <a:t>A</a:t>
            </a:r>
            <a:endParaRPr lang="ru-RU" sz="24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4116" name="Text Box 32"/>
          <p:cNvSpPr txBox="1">
            <a:spLocks noChangeArrowheads="1"/>
          </p:cNvSpPr>
          <p:nvPr/>
        </p:nvSpPr>
        <p:spPr bwMode="auto">
          <a:xfrm>
            <a:off x="179388" y="2852738"/>
            <a:ext cx="755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rgbClr val="0000FF"/>
                </a:solidFill>
                <a:latin typeface="Times New Roman" pitchFamily="18" charset="0"/>
              </a:rPr>
              <a:t>А</a:t>
            </a:r>
            <a:r>
              <a:rPr lang="ru-RU" sz="2400" b="1" baseline="-25000">
                <a:solidFill>
                  <a:srgbClr val="0000FF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32801" name="Line 33"/>
          <p:cNvSpPr>
            <a:spLocks noChangeShapeType="1"/>
          </p:cNvSpPr>
          <p:nvPr/>
        </p:nvSpPr>
        <p:spPr bwMode="auto">
          <a:xfrm>
            <a:off x="3708400" y="1366838"/>
            <a:ext cx="1584325" cy="2925762"/>
          </a:xfrm>
          <a:prstGeom prst="line">
            <a:avLst/>
          </a:prstGeom>
          <a:noFill/>
          <a:ln w="38100" cmpd="dbl">
            <a:solidFill>
              <a:srgbClr val="FF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4118" name="Line 34"/>
          <p:cNvSpPr>
            <a:spLocks noChangeShapeType="1"/>
          </p:cNvSpPr>
          <p:nvPr/>
        </p:nvSpPr>
        <p:spPr bwMode="auto">
          <a:xfrm>
            <a:off x="539750" y="2924175"/>
            <a:ext cx="1763713" cy="3168650"/>
          </a:xfrm>
          <a:prstGeom prst="line">
            <a:avLst/>
          </a:prstGeom>
          <a:noFill/>
          <a:ln w="38100" cmpd="dbl">
            <a:solidFill>
              <a:srgbClr val="FF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32803" name="Text Box 35"/>
          <p:cNvSpPr txBox="1">
            <a:spLocks noChangeArrowheads="1"/>
          </p:cNvSpPr>
          <p:nvPr/>
        </p:nvSpPr>
        <p:spPr bwMode="auto">
          <a:xfrm>
            <a:off x="0" y="260350"/>
            <a:ext cx="914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800" i="1">
                <a:latin typeface="Bookman Old Style" pitchFamily="18" charset="0"/>
              </a:rPr>
              <a:t>По мере достижения отражающей поверхности</a:t>
            </a:r>
          </a:p>
        </p:txBody>
      </p:sp>
      <p:sp>
        <p:nvSpPr>
          <p:cNvPr id="32804" name="Text Box 36"/>
          <p:cNvSpPr txBox="1">
            <a:spLocks noChangeArrowheads="1"/>
          </p:cNvSpPr>
          <p:nvPr/>
        </p:nvSpPr>
        <p:spPr bwMode="auto">
          <a:xfrm>
            <a:off x="180975" y="1341438"/>
            <a:ext cx="856773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i="1">
                <a:latin typeface="Bookman Old Style" pitchFamily="18" charset="0"/>
              </a:rPr>
              <a:t>также становится источником</a:t>
            </a:r>
            <a:r>
              <a:rPr lang="ru-RU" sz="3600" i="1">
                <a:solidFill>
                  <a:srgbClr val="FF3300"/>
                </a:solidFill>
                <a:latin typeface="Bookman Old Style" pitchFamily="18" charset="0"/>
              </a:rPr>
              <a:t> вторичных волн.</a:t>
            </a:r>
          </a:p>
        </p:txBody>
      </p:sp>
      <p:grpSp>
        <p:nvGrpSpPr>
          <p:cNvPr id="9" name="Group 38"/>
          <p:cNvGrpSpPr>
            <a:grpSpLocks/>
          </p:cNvGrpSpPr>
          <p:nvPr/>
        </p:nvGrpSpPr>
        <p:grpSpPr bwMode="auto">
          <a:xfrm rot="-5400000">
            <a:off x="1727994" y="4258469"/>
            <a:ext cx="1225550" cy="2303462"/>
            <a:chOff x="793" y="2886"/>
            <a:chExt cx="227" cy="362"/>
          </a:xfrm>
        </p:grpSpPr>
        <p:sp>
          <p:nvSpPr>
            <p:cNvPr id="4144" name="Arc 39"/>
            <p:cNvSpPr>
              <a:spLocks/>
            </p:cNvSpPr>
            <p:nvPr/>
          </p:nvSpPr>
          <p:spPr bwMode="auto">
            <a:xfrm flipV="1">
              <a:off x="793" y="3067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45" name="Arc 40"/>
            <p:cNvSpPr>
              <a:spLocks/>
            </p:cNvSpPr>
            <p:nvPr/>
          </p:nvSpPr>
          <p:spPr bwMode="auto">
            <a:xfrm>
              <a:off x="793" y="2886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0" name="Group 41"/>
          <p:cNvGrpSpPr>
            <a:grpSpLocks/>
          </p:cNvGrpSpPr>
          <p:nvPr/>
        </p:nvGrpSpPr>
        <p:grpSpPr bwMode="auto">
          <a:xfrm rot="-5400000">
            <a:off x="2051844" y="5156994"/>
            <a:ext cx="576263" cy="1152525"/>
            <a:chOff x="793" y="2886"/>
            <a:chExt cx="227" cy="362"/>
          </a:xfrm>
        </p:grpSpPr>
        <p:sp>
          <p:nvSpPr>
            <p:cNvPr id="4142" name="Arc 42"/>
            <p:cNvSpPr>
              <a:spLocks/>
            </p:cNvSpPr>
            <p:nvPr/>
          </p:nvSpPr>
          <p:spPr bwMode="auto">
            <a:xfrm flipV="1">
              <a:off x="793" y="3067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43" name="Arc 43"/>
            <p:cNvSpPr>
              <a:spLocks/>
            </p:cNvSpPr>
            <p:nvPr/>
          </p:nvSpPr>
          <p:spPr bwMode="auto">
            <a:xfrm>
              <a:off x="793" y="2886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" name="Group 44"/>
          <p:cNvGrpSpPr>
            <a:grpSpLocks/>
          </p:cNvGrpSpPr>
          <p:nvPr/>
        </p:nvGrpSpPr>
        <p:grpSpPr bwMode="auto">
          <a:xfrm rot="-5400000">
            <a:off x="3275806" y="5156994"/>
            <a:ext cx="576263" cy="1152525"/>
            <a:chOff x="793" y="2886"/>
            <a:chExt cx="227" cy="362"/>
          </a:xfrm>
        </p:grpSpPr>
        <p:sp>
          <p:nvSpPr>
            <p:cNvPr id="4140" name="Arc 45"/>
            <p:cNvSpPr>
              <a:spLocks/>
            </p:cNvSpPr>
            <p:nvPr/>
          </p:nvSpPr>
          <p:spPr bwMode="auto">
            <a:xfrm flipV="1">
              <a:off x="793" y="3067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41" name="Arc 46"/>
            <p:cNvSpPr>
              <a:spLocks/>
            </p:cNvSpPr>
            <p:nvPr/>
          </p:nvSpPr>
          <p:spPr bwMode="auto">
            <a:xfrm>
              <a:off x="793" y="2886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2815" name="Line 47"/>
          <p:cNvSpPr>
            <a:spLocks noChangeShapeType="1"/>
          </p:cNvSpPr>
          <p:nvPr/>
        </p:nvSpPr>
        <p:spPr bwMode="auto">
          <a:xfrm>
            <a:off x="4211638" y="4868863"/>
            <a:ext cx="360362" cy="647700"/>
          </a:xfrm>
          <a:prstGeom prst="line">
            <a:avLst/>
          </a:prstGeom>
          <a:noFill/>
          <a:ln w="38100" cmpd="dbl">
            <a:solidFill>
              <a:srgbClr val="FF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32816" name="Line 48"/>
          <p:cNvSpPr>
            <a:spLocks noChangeShapeType="1"/>
          </p:cNvSpPr>
          <p:nvPr/>
        </p:nvSpPr>
        <p:spPr bwMode="auto">
          <a:xfrm>
            <a:off x="5292725" y="4292600"/>
            <a:ext cx="358775" cy="649288"/>
          </a:xfrm>
          <a:prstGeom prst="line">
            <a:avLst/>
          </a:prstGeom>
          <a:noFill/>
          <a:ln w="38100" cmpd="dbl">
            <a:solidFill>
              <a:srgbClr val="FF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32817" name="Line 49"/>
          <p:cNvSpPr>
            <a:spLocks noChangeShapeType="1"/>
          </p:cNvSpPr>
          <p:nvPr/>
        </p:nvSpPr>
        <p:spPr bwMode="auto">
          <a:xfrm>
            <a:off x="1692275" y="2349500"/>
            <a:ext cx="1584325" cy="3095625"/>
          </a:xfrm>
          <a:prstGeom prst="line">
            <a:avLst/>
          </a:prstGeom>
          <a:noFill/>
          <a:ln w="38100" cmpd="dbl">
            <a:solidFill>
              <a:srgbClr val="FFFF00"/>
            </a:solidFill>
            <a:round/>
            <a:headEnd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32818" name="Line 50"/>
          <p:cNvSpPr>
            <a:spLocks noChangeShapeType="1"/>
          </p:cNvSpPr>
          <p:nvPr/>
        </p:nvSpPr>
        <p:spPr bwMode="auto">
          <a:xfrm>
            <a:off x="2627313" y="1844675"/>
            <a:ext cx="1584325" cy="3024188"/>
          </a:xfrm>
          <a:prstGeom prst="line">
            <a:avLst/>
          </a:prstGeom>
          <a:noFill/>
          <a:ln w="38100" cmpd="dbl">
            <a:solidFill>
              <a:srgbClr val="FFFF00"/>
            </a:solidFill>
            <a:round/>
            <a:headEnd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32819" name="Line 51"/>
          <p:cNvSpPr>
            <a:spLocks noChangeShapeType="1"/>
          </p:cNvSpPr>
          <p:nvPr/>
        </p:nvSpPr>
        <p:spPr bwMode="auto">
          <a:xfrm>
            <a:off x="3708400" y="1341438"/>
            <a:ext cx="1584325" cy="2952750"/>
          </a:xfrm>
          <a:prstGeom prst="line">
            <a:avLst/>
          </a:prstGeom>
          <a:noFill/>
          <a:ln w="38100" cmpd="dbl">
            <a:solidFill>
              <a:srgbClr val="FFFF00"/>
            </a:solidFill>
            <a:round/>
            <a:headEnd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32821" name="Line 53"/>
          <p:cNvSpPr>
            <a:spLocks noChangeShapeType="1"/>
          </p:cNvSpPr>
          <p:nvPr/>
        </p:nvSpPr>
        <p:spPr bwMode="auto">
          <a:xfrm>
            <a:off x="4572000" y="5516563"/>
            <a:ext cx="287338" cy="504825"/>
          </a:xfrm>
          <a:prstGeom prst="line">
            <a:avLst/>
          </a:prstGeom>
          <a:noFill/>
          <a:ln w="38100" cmpd="dbl">
            <a:solidFill>
              <a:srgbClr val="FF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32822" name="Line 54"/>
          <p:cNvSpPr>
            <a:spLocks noChangeShapeType="1"/>
          </p:cNvSpPr>
          <p:nvPr/>
        </p:nvSpPr>
        <p:spPr bwMode="auto">
          <a:xfrm>
            <a:off x="4211638" y="4868863"/>
            <a:ext cx="360362" cy="647700"/>
          </a:xfrm>
          <a:prstGeom prst="line">
            <a:avLst/>
          </a:prstGeom>
          <a:noFill/>
          <a:ln w="38100" cmpd="dbl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823" name="Line 55"/>
          <p:cNvSpPr>
            <a:spLocks noChangeShapeType="1"/>
          </p:cNvSpPr>
          <p:nvPr/>
        </p:nvSpPr>
        <p:spPr bwMode="auto">
          <a:xfrm>
            <a:off x="5292725" y="4292600"/>
            <a:ext cx="358775" cy="649288"/>
          </a:xfrm>
          <a:prstGeom prst="line">
            <a:avLst/>
          </a:prstGeom>
          <a:noFill/>
          <a:ln w="38100" cmpd="dbl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824" name="Line 56"/>
          <p:cNvSpPr>
            <a:spLocks noChangeShapeType="1"/>
          </p:cNvSpPr>
          <p:nvPr/>
        </p:nvSpPr>
        <p:spPr bwMode="auto">
          <a:xfrm>
            <a:off x="5651500" y="4941888"/>
            <a:ext cx="288925" cy="503237"/>
          </a:xfrm>
          <a:prstGeom prst="line">
            <a:avLst/>
          </a:prstGeom>
          <a:noFill/>
          <a:ln w="38100" cmpd="dbl">
            <a:solidFill>
              <a:srgbClr val="FF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32825" name="Line 57"/>
          <p:cNvSpPr>
            <a:spLocks noChangeShapeType="1"/>
          </p:cNvSpPr>
          <p:nvPr/>
        </p:nvSpPr>
        <p:spPr bwMode="auto">
          <a:xfrm>
            <a:off x="5651500" y="4941888"/>
            <a:ext cx="288925" cy="503237"/>
          </a:xfrm>
          <a:prstGeom prst="line">
            <a:avLst/>
          </a:prstGeom>
          <a:noFill/>
          <a:ln w="38100" cmpd="dbl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826" name="Line 58"/>
          <p:cNvSpPr>
            <a:spLocks noChangeShapeType="1"/>
          </p:cNvSpPr>
          <p:nvPr/>
        </p:nvSpPr>
        <p:spPr bwMode="auto">
          <a:xfrm>
            <a:off x="5940425" y="5445125"/>
            <a:ext cx="360363" cy="647700"/>
          </a:xfrm>
          <a:prstGeom prst="line">
            <a:avLst/>
          </a:prstGeom>
          <a:noFill/>
          <a:ln w="38100" cmpd="dbl">
            <a:solidFill>
              <a:srgbClr val="FF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32827" name="Text Box 59"/>
          <p:cNvSpPr txBox="1">
            <a:spLocks noChangeArrowheads="1"/>
          </p:cNvSpPr>
          <p:nvPr/>
        </p:nvSpPr>
        <p:spPr bwMode="auto">
          <a:xfrm>
            <a:off x="719138" y="765175"/>
            <a:ext cx="82454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3000">
                <a:latin typeface="Bookman Old Style" pitchFamily="18" charset="0"/>
              </a:rPr>
              <a:t>каждая  точка  среды  на  отрезке  АВ</a:t>
            </a:r>
          </a:p>
        </p:txBody>
      </p:sp>
      <p:sp>
        <p:nvSpPr>
          <p:cNvPr id="32828" name="Text Box 60"/>
          <p:cNvSpPr txBox="1">
            <a:spLocks noChangeArrowheads="1"/>
          </p:cNvSpPr>
          <p:nvPr/>
        </p:nvSpPr>
        <p:spPr bwMode="auto">
          <a:xfrm>
            <a:off x="6227763" y="6092825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rgbClr val="0000FF"/>
                </a:solidFill>
                <a:latin typeface="Times New Roman" pitchFamily="18" charset="0"/>
              </a:rPr>
              <a:t>В</a:t>
            </a:r>
          </a:p>
        </p:txBody>
      </p:sp>
      <p:sp>
        <p:nvSpPr>
          <p:cNvPr id="32829" name="Line 61"/>
          <p:cNvSpPr>
            <a:spLocks noChangeShapeType="1"/>
          </p:cNvSpPr>
          <p:nvPr/>
        </p:nvSpPr>
        <p:spPr bwMode="auto">
          <a:xfrm>
            <a:off x="2339975" y="6092825"/>
            <a:ext cx="3960813" cy="0"/>
          </a:xfrm>
          <a:prstGeom prst="line">
            <a:avLst/>
          </a:prstGeom>
          <a:noFill/>
          <a:ln w="76200" cmpd="tri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831" name="Text Box 63"/>
          <p:cNvSpPr txBox="1">
            <a:spLocks noChangeArrowheads="1"/>
          </p:cNvSpPr>
          <p:nvPr/>
        </p:nvSpPr>
        <p:spPr bwMode="auto">
          <a:xfrm>
            <a:off x="6192838" y="4221163"/>
            <a:ext cx="2951162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i="1">
                <a:latin typeface="Monotype Corsiva" pitchFamily="66" charset="0"/>
              </a:rPr>
              <a:t>Последним коснулся поверхности луч </a:t>
            </a:r>
            <a:r>
              <a:rPr lang="ru-RU" sz="2800" b="1" i="1">
                <a:latin typeface="Monotype Corsiva" pitchFamily="66" charset="0"/>
              </a:rPr>
              <a:t>В</a:t>
            </a:r>
            <a:r>
              <a:rPr lang="ru-RU" sz="2800" b="1" i="1" baseline="-25000">
                <a:latin typeface="Monotype Corsiva" pitchFamily="66" charset="0"/>
              </a:rPr>
              <a:t>1</a:t>
            </a:r>
            <a:r>
              <a:rPr lang="ru-RU" sz="2800" b="1" i="1">
                <a:latin typeface="Monotype Corsiva" pitchFamily="66" charset="0"/>
              </a:rPr>
              <a:t>В</a:t>
            </a:r>
          </a:p>
        </p:txBody>
      </p:sp>
      <p:sp>
        <p:nvSpPr>
          <p:cNvPr id="32832" name="Text Box 64"/>
          <p:cNvSpPr txBox="1">
            <a:spLocks noChangeArrowheads="1"/>
          </p:cNvSpPr>
          <p:nvPr/>
        </p:nvSpPr>
        <p:spPr bwMode="auto">
          <a:xfrm>
            <a:off x="4248150" y="2827338"/>
            <a:ext cx="9001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rgbClr val="0000FF"/>
                </a:solidFill>
                <a:latin typeface="Times New Roman" pitchFamily="18" charset="0"/>
              </a:rPr>
              <a:t>В</a:t>
            </a:r>
            <a:r>
              <a:rPr lang="ru-RU" sz="2400" b="1" baseline="-25000">
                <a:solidFill>
                  <a:srgbClr val="0000FF"/>
                </a:solidFill>
                <a:latin typeface="Times New Roman" pitchFamily="18" charset="0"/>
              </a:rPr>
              <a:t>1</a:t>
            </a:r>
          </a:p>
        </p:txBody>
      </p:sp>
    </p:spTree>
  </p:cSld>
  <p:clrMapOvr>
    <a:masterClrMapping/>
  </p:clrMapOvr>
  <p:transition advClick="0" advTm="3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8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2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28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28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2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23" presetClass="emph" presetSubtype="0" repeatCount="2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" dur="2000" fill="hold"/>
                                        <p:tgtEl>
                                          <p:spTgt spid="327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2000" fill="hold"/>
                                        <p:tgtEl>
                                          <p:spTgt spid="327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2000" fill="hold"/>
                                        <p:tgtEl>
                                          <p:spTgt spid="3279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327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279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2" presetID="23" presetClass="emph" presetSubtype="0" repeatCount="2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3" dur="2000" fill="hold"/>
                                        <p:tgtEl>
                                          <p:spTgt spid="328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2000" fill="hold"/>
                                        <p:tgtEl>
                                          <p:spTgt spid="328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5" dur="2000" fill="hold"/>
                                        <p:tgtEl>
                                          <p:spTgt spid="328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6" dur="2000" fill="hold"/>
                                        <p:tgtEl>
                                          <p:spTgt spid="328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282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50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8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8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3000"/>
                                        <p:tgtEl>
                                          <p:spTgt spid="32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3000"/>
                                        <p:tgtEl>
                                          <p:spTgt spid="32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3000"/>
                                        <p:tgtEl>
                                          <p:spTgt spid="32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3000"/>
                            </p:stCondLst>
                            <p:childTnLst>
                              <p:par>
                                <p:cTn id="6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3000"/>
                                        <p:tgtEl>
                                          <p:spTgt spid="32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3000"/>
                                        <p:tgtEl>
                                          <p:spTgt spid="32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6000"/>
                            </p:stCondLst>
                            <p:childTnLst>
                              <p:par>
                                <p:cTn id="9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2000"/>
                                        <p:tgtEl>
                                          <p:spTgt spid="32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8000"/>
                            </p:stCondLst>
                            <p:childTnLst>
                              <p:par>
                                <p:cTn id="123" presetID="47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000"/>
                                        <p:tgtEl>
                                          <p:spTgt spid="328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2000" fill="hold"/>
                                        <p:tgtEl>
                                          <p:spTgt spid="32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0" fill="hold"/>
                                        <p:tgtEl>
                                          <p:spTgt spid="32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2000"/>
                            </p:stCondLst>
                            <p:childTnLst>
                              <p:par>
                                <p:cTn id="12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2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4" grpId="0" animBg="1"/>
      <p:bldP spid="32775" grpId="0" animBg="1"/>
      <p:bldP spid="32789" grpId="0" animBg="1"/>
      <p:bldP spid="32799" grpId="0"/>
      <p:bldP spid="32801" grpId="0" animBg="1"/>
      <p:bldP spid="32803" grpId="0"/>
      <p:bldP spid="32804" grpId="0"/>
      <p:bldP spid="32815" grpId="0" animBg="1"/>
      <p:bldP spid="32815" grpId="1" animBg="1"/>
      <p:bldP spid="32816" grpId="0" animBg="1"/>
      <p:bldP spid="32816" grpId="1" animBg="1"/>
      <p:bldP spid="32817" grpId="0" animBg="1"/>
      <p:bldP spid="32818" grpId="0" animBg="1"/>
      <p:bldP spid="32819" grpId="0" animBg="1"/>
      <p:bldP spid="32821" grpId="0" animBg="1"/>
      <p:bldP spid="32822" grpId="0" animBg="1"/>
      <p:bldP spid="32823" grpId="0" animBg="1"/>
      <p:bldP spid="32824" grpId="0" animBg="1"/>
      <p:bldP spid="32824" grpId="1" animBg="1"/>
      <p:bldP spid="32825" grpId="0" animBg="1"/>
      <p:bldP spid="32826" grpId="0" animBg="1"/>
      <p:bldP spid="32827" grpId="0"/>
      <p:bldP spid="32828" grpId="0"/>
      <p:bldP spid="32829" grpId="0" animBg="1"/>
      <p:bldP spid="32831" grpId="0"/>
      <p:bldP spid="328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0" name="Picture 70"/>
          <p:cNvPicPr>
            <a:picLocks noChangeAspect="1" noChangeArrowheads="1"/>
          </p:cNvPicPr>
          <p:nvPr/>
        </p:nvPicPr>
        <p:blipFill>
          <a:blip r:embed="rId3">
            <a:lum bright="12000" contrast="36000"/>
          </a:blip>
          <a:srcRect l="7040" r="4010" b="3307"/>
          <a:stretch>
            <a:fillRect/>
          </a:stretch>
        </p:blipFill>
        <p:spPr bwMode="auto">
          <a:xfrm>
            <a:off x="38100" y="44450"/>
            <a:ext cx="1725613" cy="2276475"/>
          </a:xfrm>
          <a:prstGeom prst="rect">
            <a:avLst/>
          </a:prstGeom>
          <a:noFill/>
          <a:ln w="38100" cmpd="dbl">
            <a:solidFill>
              <a:srgbClr val="3366FF"/>
            </a:solidFill>
            <a:miter lim="800000"/>
            <a:headEnd/>
            <a:tailEnd/>
          </a:ln>
        </p:spPr>
      </p:pic>
      <p:grpSp>
        <p:nvGrpSpPr>
          <p:cNvPr id="5128" name="Group 2"/>
          <p:cNvGrpSpPr>
            <a:grpSpLocks/>
          </p:cNvGrpSpPr>
          <p:nvPr/>
        </p:nvGrpSpPr>
        <p:grpSpPr bwMode="auto">
          <a:xfrm>
            <a:off x="1835150" y="5013325"/>
            <a:ext cx="431800" cy="1008063"/>
            <a:chOff x="1565" y="3113"/>
            <a:chExt cx="272" cy="635"/>
          </a:xfrm>
        </p:grpSpPr>
        <p:sp>
          <p:nvSpPr>
            <p:cNvPr id="5160" name="Arc 3"/>
            <p:cNvSpPr>
              <a:spLocks/>
            </p:cNvSpPr>
            <p:nvPr/>
          </p:nvSpPr>
          <p:spPr bwMode="auto">
            <a:xfrm flipH="1">
              <a:off x="1565" y="3113"/>
              <a:ext cx="272" cy="181"/>
            </a:xfrm>
            <a:custGeom>
              <a:avLst/>
              <a:gdLst>
                <a:gd name="T0" fmla="*/ 0 w 21600"/>
                <a:gd name="T1" fmla="*/ 0 h 21600"/>
                <a:gd name="T2" fmla="*/ 3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66FFFF"/>
            </a:solidFill>
            <a:ln w="9525">
              <a:solidFill>
                <a:srgbClr val="66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61" name="AutoShape 4"/>
            <p:cNvSpPr>
              <a:spLocks noChangeArrowheads="1"/>
            </p:cNvSpPr>
            <p:nvPr/>
          </p:nvSpPr>
          <p:spPr bwMode="auto">
            <a:xfrm rot="10800000">
              <a:off x="1565" y="3294"/>
              <a:ext cx="271" cy="454"/>
            </a:xfrm>
            <a:prstGeom prst="rtTriangle">
              <a:avLst/>
            </a:prstGeom>
            <a:solidFill>
              <a:srgbClr val="66FFFF"/>
            </a:solidFill>
            <a:ln w="9525">
              <a:solidFill>
                <a:srgbClr val="66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5129" name="Text Box 6"/>
          <p:cNvSpPr txBox="1">
            <a:spLocks noChangeArrowheads="1"/>
          </p:cNvSpPr>
          <p:nvPr/>
        </p:nvSpPr>
        <p:spPr bwMode="auto">
          <a:xfrm>
            <a:off x="5219700" y="3908425"/>
            <a:ext cx="27368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  <a:latin typeface="Times New Roman" pitchFamily="18" charset="0"/>
              </a:rPr>
              <a:t>C</a:t>
            </a:r>
            <a:endParaRPr lang="ru-RU" sz="2400" b="1" baseline="-2500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5130" name="Line 10"/>
          <p:cNvSpPr>
            <a:spLocks noChangeShapeType="1"/>
          </p:cNvSpPr>
          <p:nvPr/>
        </p:nvSpPr>
        <p:spPr bwMode="auto">
          <a:xfrm flipV="1">
            <a:off x="2268538" y="4581525"/>
            <a:ext cx="0" cy="1439863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1908175" y="5084763"/>
            <a:ext cx="3587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l-GR">
                <a:latin typeface="Times New Roman" pitchFamily="18" charset="0"/>
                <a:cs typeface="Times New Roman" pitchFamily="18" charset="0"/>
              </a:rPr>
              <a:t>α</a:t>
            </a:r>
          </a:p>
        </p:txBody>
      </p:sp>
      <p:grpSp>
        <p:nvGrpSpPr>
          <p:cNvPr id="5132" name="Group 12"/>
          <p:cNvGrpSpPr>
            <a:grpSpLocks/>
          </p:cNvGrpSpPr>
          <p:nvPr/>
        </p:nvGrpSpPr>
        <p:grpSpPr bwMode="auto">
          <a:xfrm rot="-5400000">
            <a:off x="1405731" y="3285332"/>
            <a:ext cx="1870075" cy="3598862"/>
            <a:chOff x="793" y="2886"/>
            <a:chExt cx="227" cy="362"/>
          </a:xfrm>
        </p:grpSpPr>
        <p:sp>
          <p:nvSpPr>
            <p:cNvPr id="5158" name="Arc 13"/>
            <p:cNvSpPr>
              <a:spLocks/>
            </p:cNvSpPr>
            <p:nvPr/>
          </p:nvSpPr>
          <p:spPr bwMode="auto">
            <a:xfrm flipV="1">
              <a:off x="793" y="3067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FF00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59" name="Arc 14"/>
            <p:cNvSpPr>
              <a:spLocks/>
            </p:cNvSpPr>
            <p:nvPr/>
          </p:nvSpPr>
          <p:spPr bwMode="auto">
            <a:xfrm>
              <a:off x="793" y="2886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FF00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133" name="Group 15"/>
          <p:cNvGrpSpPr>
            <a:grpSpLocks/>
          </p:cNvGrpSpPr>
          <p:nvPr/>
        </p:nvGrpSpPr>
        <p:grpSpPr bwMode="auto">
          <a:xfrm rot="-5400000">
            <a:off x="3023394" y="4258469"/>
            <a:ext cx="1225550" cy="2303462"/>
            <a:chOff x="793" y="2886"/>
            <a:chExt cx="227" cy="362"/>
          </a:xfrm>
        </p:grpSpPr>
        <p:sp>
          <p:nvSpPr>
            <p:cNvPr id="5156" name="Arc 16"/>
            <p:cNvSpPr>
              <a:spLocks/>
            </p:cNvSpPr>
            <p:nvPr/>
          </p:nvSpPr>
          <p:spPr bwMode="auto">
            <a:xfrm flipV="1">
              <a:off x="793" y="3067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FF00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57" name="Arc 17"/>
            <p:cNvSpPr>
              <a:spLocks/>
            </p:cNvSpPr>
            <p:nvPr/>
          </p:nvSpPr>
          <p:spPr bwMode="auto">
            <a:xfrm>
              <a:off x="793" y="2886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FF00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134" name="Group 18"/>
          <p:cNvGrpSpPr>
            <a:grpSpLocks/>
          </p:cNvGrpSpPr>
          <p:nvPr/>
        </p:nvGrpSpPr>
        <p:grpSpPr bwMode="auto">
          <a:xfrm rot="-5400000">
            <a:off x="4644231" y="5156994"/>
            <a:ext cx="576263" cy="1152525"/>
            <a:chOff x="793" y="2886"/>
            <a:chExt cx="227" cy="362"/>
          </a:xfrm>
        </p:grpSpPr>
        <p:sp>
          <p:nvSpPr>
            <p:cNvPr id="5154" name="Arc 19"/>
            <p:cNvSpPr>
              <a:spLocks/>
            </p:cNvSpPr>
            <p:nvPr/>
          </p:nvSpPr>
          <p:spPr bwMode="auto">
            <a:xfrm flipV="1">
              <a:off x="793" y="3067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FF00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55" name="Arc 20"/>
            <p:cNvSpPr>
              <a:spLocks/>
            </p:cNvSpPr>
            <p:nvPr/>
          </p:nvSpPr>
          <p:spPr bwMode="auto">
            <a:xfrm>
              <a:off x="793" y="2886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FF00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0742" name="Line 22"/>
          <p:cNvSpPr>
            <a:spLocks noChangeShapeType="1"/>
          </p:cNvSpPr>
          <p:nvPr/>
        </p:nvSpPr>
        <p:spPr bwMode="auto">
          <a:xfrm flipH="1" flipV="1">
            <a:off x="3203575" y="4365625"/>
            <a:ext cx="2954338" cy="1655763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6" name="Line 24"/>
          <p:cNvSpPr>
            <a:spLocks noChangeShapeType="1"/>
          </p:cNvSpPr>
          <p:nvPr/>
        </p:nvSpPr>
        <p:spPr bwMode="auto">
          <a:xfrm>
            <a:off x="4140200" y="2349500"/>
            <a:ext cx="2016125" cy="3671888"/>
          </a:xfrm>
          <a:prstGeom prst="line">
            <a:avLst/>
          </a:prstGeom>
          <a:noFill/>
          <a:ln w="38100" cmpd="dbl">
            <a:solidFill>
              <a:srgbClr val="FF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30749" name="Text Box 29"/>
          <p:cNvSpPr txBox="1">
            <a:spLocks noChangeArrowheads="1"/>
          </p:cNvSpPr>
          <p:nvPr/>
        </p:nvSpPr>
        <p:spPr bwMode="auto">
          <a:xfrm>
            <a:off x="2916238" y="3860800"/>
            <a:ext cx="576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  <a:latin typeface="Times New Roman" pitchFamily="18" charset="0"/>
              </a:rPr>
              <a:t>D</a:t>
            </a:r>
            <a:endParaRPr lang="ru-RU" sz="2400" b="1">
              <a:solidFill>
                <a:srgbClr val="0000FF"/>
              </a:solidFill>
              <a:latin typeface="Times New Roman" pitchFamily="18" charset="0"/>
            </a:endParaRPr>
          </a:p>
        </p:txBody>
      </p:sp>
      <p:grpSp>
        <p:nvGrpSpPr>
          <p:cNvPr id="5138" name="Group 30"/>
          <p:cNvGrpSpPr>
            <a:grpSpLocks/>
          </p:cNvGrpSpPr>
          <p:nvPr/>
        </p:nvGrpSpPr>
        <p:grpSpPr bwMode="auto">
          <a:xfrm>
            <a:off x="0" y="6021388"/>
            <a:ext cx="8999538" cy="287337"/>
            <a:chOff x="0" y="3793"/>
            <a:chExt cx="5669" cy="181"/>
          </a:xfrm>
        </p:grpSpPr>
        <p:grpSp>
          <p:nvGrpSpPr>
            <p:cNvPr id="5152" name="Group 31"/>
            <p:cNvGrpSpPr>
              <a:grpSpLocks/>
            </p:cNvGrpSpPr>
            <p:nvPr/>
          </p:nvGrpSpPr>
          <p:grpSpPr bwMode="auto">
            <a:xfrm>
              <a:off x="0" y="3793"/>
              <a:ext cx="4739" cy="181"/>
              <a:chOff x="0" y="3793"/>
              <a:chExt cx="4739" cy="181"/>
            </a:xfrm>
          </p:grpSpPr>
          <p:graphicFrame>
            <p:nvGraphicFramePr>
              <p:cNvPr id="5124" name="Object 32"/>
              <p:cNvGraphicFramePr>
                <a:graphicFrameLocks noChangeAspect="1"/>
              </p:cNvGraphicFramePr>
              <p:nvPr/>
            </p:nvGraphicFramePr>
            <p:xfrm>
              <a:off x="1156" y="3811"/>
              <a:ext cx="3583" cy="163"/>
            </p:xfrm>
            <a:graphic>
              <a:graphicData uri="http://schemas.openxmlformats.org/presentationml/2006/ole">
                <p:oleObj spid="_x0000_s5124" name="Точечный рисунок" r:id="rId4" imgW="3134162" imgH="142933" progId="Paint.Picture">
                  <p:embed/>
                </p:oleObj>
              </a:graphicData>
            </a:graphic>
          </p:graphicFrame>
          <p:graphicFrame>
            <p:nvGraphicFramePr>
              <p:cNvPr id="5125" name="Object 33"/>
              <p:cNvGraphicFramePr>
                <a:graphicFrameLocks noChangeAspect="1"/>
              </p:cNvGraphicFramePr>
              <p:nvPr/>
            </p:nvGraphicFramePr>
            <p:xfrm>
              <a:off x="0" y="3793"/>
              <a:ext cx="3424" cy="181"/>
            </p:xfrm>
            <a:graphic>
              <a:graphicData uri="http://schemas.openxmlformats.org/presentationml/2006/ole">
                <p:oleObj spid="_x0000_s5125" name="Точечный рисунок" r:id="rId5" imgW="3134162" imgH="142933" progId="Paint.Picture">
                  <p:embed/>
                </p:oleObj>
              </a:graphicData>
            </a:graphic>
          </p:graphicFrame>
        </p:grpSp>
        <p:grpSp>
          <p:nvGrpSpPr>
            <p:cNvPr id="5153" name="Group 34"/>
            <p:cNvGrpSpPr>
              <a:grpSpLocks/>
            </p:cNvGrpSpPr>
            <p:nvPr/>
          </p:nvGrpSpPr>
          <p:grpSpPr bwMode="auto">
            <a:xfrm>
              <a:off x="930" y="3793"/>
              <a:ext cx="4739" cy="181"/>
              <a:chOff x="0" y="3793"/>
              <a:chExt cx="4739" cy="181"/>
            </a:xfrm>
          </p:grpSpPr>
          <p:graphicFrame>
            <p:nvGraphicFramePr>
              <p:cNvPr id="5122" name="Object 35"/>
              <p:cNvGraphicFramePr>
                <a:graphicFrameLocks noChangeAspect="1"/>
              </p:cNvGraphicFramePr>
              <p:nvPr/>
            </p:nvGraphicFramePr>
            <p:xfrm>
              <a:off x="1156" y="3811"/>
              <a:ext cx="3583" cy="163"/>
            </p:xfrm>
            <a:graphic>
              <a:graphicData uri="http://schemas.openxmlformats.org/presentationml/2006/ole">
                <p:oleObj spid="_x0000_s5122" name="Точечный рисунок" r:id="rId6" imgW="3134162" imgH="142933" progId="Paint.Picture">
                  <p:embed/>
                </p:oleObj>
              </a:graphicData>
            </a:graphic>
          </p:graphicFrame>
          <p:graphicFrame>
            <p:nvGraphicFramePr>
              <p:cNvPr id="5123" name="Object 36"/>
              <p:cNvGraphicFramePr>
                <a:graphicFrameLocks noChangeAspect="1"/>
              </p:cNvGraphicFramePr>
              <p:nvPr/>
            </p:nvGraphicFramePr>
            <p:xfrm>
              <a:off x="0" y="3793"/>
              <a:ext cx="3424" cy="181"/>
            </p:xfrm>
            <a:graphic>
              <a:graphicData uri="http://schemas.openxmlformats.org/presentationml/2006/ole">
                <p:oleObj spid="_x0000_s5123" name="Точечный рисунок" r:id="rId7" imgW="3134162" imgH="142933" progId="Paint.Picture">
                  <p:embed/>
                </p:oleObj>
              </a:graphicData>
            </a:graphic>
          </p:graphicFrame>
        </p:grpSp>
      </p:grpSp>
      <p:sp>
        <p:nvSpPr>
          <p:cNvPr id="5139" name="Text Box 37"/>
          <p:cNvSpPr txBox="1">
            <a:spLocks noChangeArrowheads="1"/>
          </p:cNvSpPr>
          <p:nvPr/>
        </p:nvSpPr>
        <p:spPr bwMode="auto">
          <a:xfrm>
            <a:off x="6156325" y="5995988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rgbClr val="0000FF"/>
                </a:solidFill>
                <a:latin typeface="Times New Roman" pitchFamily="18" charset="0"/>
              </a:rPr>
              <a:t>В</a:t>
            </a:r>
          </a:p>
        </p:txBody>
      </p:sp>
      <p:sp>
        <p:nvSpPr>
          <p:cNvPr id="5140" name="Text Box 38"/>
          <p:cNvSpPr txBox="1">
            <a:spLocks noChangeArrowheads="1"/>
          </p:cNvSpPr>
          <p:nvPr/>
        </p:nvSpPr>
        <p:spPr bwMode="auto">
          <a:xfrm>
            <a:off x="1979613" y="6092825"/>
            <a:ext cx="647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  <a:latin typeface="Times New Roman" pitchFamily="18" charset="0"/>
              </a:rPr>
              <a:t>A</a:t>
            </a:r>
            <a:endParaRPr lang="ru-RU" sz="24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5141" name="Line 44"/>
          <p:cNvSpPr>
            <a:spLocks noChangeShapeType="1"/>
          </p:cNvSpPr>
          <p:nvPr/>
        </p:nvSpPr>
        <p:spPr bwMode="auto">
          <a:xfrm>
            <a:off x="179388" y="2276475"/>
            <a:ext cx="2089150" cy="3744913"/>
          </a:xfrm>
          <a:prstGeom prst="line">
            <a:avLst/>
          </a:prstGeom>
          <a:noFill/>
          <a:ln w="38100" cmpd="dbl">
            <a:solidFill>
              <a:srgbClr val="FF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142" name="Text Box 51"/>
          <p:cNvSpPr txBox="1">
            <a:spLocks noChangeArrowheads="1"/>
          </p:cNvSpPr>
          <p:nvPr/>
        </p:nvSpPr>
        <p:spPr bwMode="auto">
          <a:xfrm>
            <a:off x="4500563" y="2395538"/>
            <a:ext cx="9001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rgbClr val="FFFF00"/>
                </a:solidFill>
                <a:latin typeface="Times New Roman" pitchFamily="18" charset="0"/>
              </a:rPr>
              <a:t>В</a:t>
            </a:r>
            <a:r>
              <a:rPr lang="ru-RU" sz="2400" b="1" baseline="-25000">
                <a:solidFill>
                  <a:srgbClr val="FFFF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5143" name="Text Box 52"/>
          <p:cNvSpPr txBox="1">
            <a:spLocks noChangeArrowheads="1"/>
          </p:cNvSpPr>
          <p:nvPr/>
        </p:nvSpPr>
        <p:spPr bwMode="auto">
          <a:xfrm>
            <a:off x="431800" y="2395538"/>
            <a:ext cx="755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rgbClr val="FFFF00"/>
                </a:solidFill>
                <a:latin typeface="Times New Roman" pitchFamily="18" charset="0"/>
              </a:rPr>
              <a:t>А</a:t>
            </a:r>
            <a:r>
              <a:rPr lang="ru-RU" sz="2400" b="1" baseline="-25000">
                <a:solidFill>
                  <a:srgbClr val="FFFF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30774" name="AutoShape 54"/>
          <p:cNvSpPr>
            <a:spLocks noChangeArrowheads="1"/>
          </p:cNvSpPr>
          <p:nvPr/>
        </p:nvSpPr>
        <p:spPr bwMode="auto">
          <a:xfrm>
            <a:off x="2484438" y="188913"/>
            <a:ext cx="6264275" cy="1727200"/>
          </a:xfrm>
          <a:prstGeom prst="wedgeRoundRectCallout">
            <a:avLst>
              <a:gd name="adj1" fmla="val -62898"/>
              <a:gd name="adj2" fmla="val 12778"/>
              <a:gd name="adj3" fmla="val 16667"/>
            </a:avLst>
          </a:prstGeom>
          <a:gradFill rotWithShape="1">
            <a:gsLst>
              <a:gs pos="0">
                <a:srgbClr val="66FFFF"/>
              </a:gs>
              <a:gs pos="50000">
                <a:schemeClr val="bg1">
                  <a:alpha val="48000"/>
                </a:schemeClr>
              </a:gs>
              <a:gs pos="100000">
                <a:srgbClr val="66FFFF"/>
              </a:gs>
            </a:gsLst>
            <a:lin ang="5400000" scaled="1"/>
          </a:gradFill>
          <a:ln w="25400" cmpd="dbl">
            <a:solidFill>
              <a:srgbClr val="0099FF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/>
          </a:p>
        </p:txBody>
      </p:sp>
      <p:sp>
        <p:nvSpPr>
          <p:cNvPr id="30775" name="Text Box 55"/>
          <p:cNvSpPr txBox="1">
            <a:spLocks noChangeArrowheads="1"/>
          </p:cNvSpPr>
          <p:nvPr/>
        </p:nvSpPr>
        <p:spPr bwMode="auto">
          <a:xfrm>
            <a:off x="3563938" y="260350"/>
            <a:ext cx="40322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i="1">
                <a:solidFill>
                  <a:srgbClr val="0000FF"/>
                </a:solidFill>
                <a:latin typeface="Times New Roman" pitchFamily="18" charset="0"/>
              </a:rPr>
              <a:t>Поверхность</a:t>
            </a:r>
            <a:r>
              <a:rPr lang="ru-RU" sz="2400" b="1" i="1">
                <a:solidFill>
                  <a:srgbClr val="663300"/>
                </a:solidFill>
                <a:latin typeface="Times New Roman" pitchFamily="18" charset="0"/>
              </a:rPr>
              <a:t>, </a:t>
            </a:r>
            <a:r>
              <a:rPr lang="ru-RU" sz="2400" b="1" i="1">
                <a:latin typeface="Times New Roman" pitchFamily="18" charset="0"/>
              </a:rPr>
              <a:t>касательная</a:t>
            </a:r>
            <a:r>
              <a:rPr lang="ru-RU" sz="2400" b="1" i="1">
                <a:solidFill>
                  <a:srgbClr val="663300"/>
                </a:solidFill>
                <a:latin typeface="Times New Roman" pitchFamily="18" charset="0"/>
              </a:rPr>
              <a:t> </a:t>
            </a:r>
            <a:r>
              <a:rPr lang="ru-RU" sz="2400" b="1" i="1">
                <a:latin typeface="Times New Roman" pitchFamily="18" charset="0"/>
              </a:rPr>
              <a:t>ко всем </a:t>
            </a:r>
            <a:r>
              <a:rPr lang="ru-RU" sz="2400" b="1" i="1">
                <a:solidFill>
                  <a:srgbClr val="FF0066"/>
                </a:solidFill>
                <a:latin typeface="Times New Roman" pitchFamily="18" charset="0"/>
              </a:rPr>
              <a:t>вторичным</a:t>
            </a:r>
            <a:r>
              <a:rPr lang="ru-RU" sz="2400" b="1" i="1">
                <a:latin typeface="Times New Roman" pitchFamily="18" charset="0"/>
              </a:rPr>
              <a:t> </a:t>
            </a:r>
            <a:r>
              <a:rPr lang="ru-RU" sz="2400" b="1" i="1">
                <a:solidFill>
                  <a:srgbClr val="FF0066"/>
                </a:solidFill>
                <a:latin typeface="Times New Roman" pitchFamily="18" charset="0"/>
              </a:rPr>
              <a:t>волнам,</a:t>
            </a:r>
          </a:p>
        </p:txBody>
      </p:sp>
      <p:sp>
        <p:nvSpPr>
          <p:cNvPr id="30779" name="Text Box 59"/>
          <p:cNvSpPr txBox="1">
            <a:spLocks noChangeArrowheads="1"/>
          </p:cNvSpPr>
          <p:nvPr/>
        </p:nvSpPr>
        <p:spPr bwMode="auto">
          <a:xfrm>
            <a:off x="3149600" y="981075"/>
            <a:ext cx="48783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i="1">
                <a:solidFill>
                  <a:srgbClr val="3333FF"/>
                </a:solidFill>
                <a:latin typeface="Times New Roman" pitchFamily="18" charset="0"/>
              </a:rPr>
              <a:t>является волновой поверхностью</a:t>
            </a:r>
            <a:r>
              <a:rPr lang="ru-RU" sz="2400" b="1" i="1">
                <a:solidFill>
                  <a:srgbClr val="663300"/>
                </a:solidFill>
                <a:latin typeface="Times New Roman" pitchFamily="18" charset="0"/>
              </a:rPr>
              <a:t> </a:t>
            </a:r>
            <a:r>
              <a:rPr lang="ru-RU" sz="2400" b="1" i="1" u="sng">
                <a:solidFill>
                  <a:srgbClr val="3333FF"/>
                </a:solidFill>
                <a:latin typeface="Times New Roman" pitchFamily="18" charset="0"/>
              </a:rPr>
              <a:t>в следующий</a:t>
            </a:r>
            <a:r>
              <a:rPr lang="ru-RU" sz="2400" b="1" i="1">
                <a:solidFill>
                  <a:srgbClr val="3333FF"/>
                </a:solidFill>
                <a:latin typeface="Times New Roman" pitchFamily="18" charset="0"/>
              </a:rPr>
              <a:t> момент времени</a:t>
            </a:r>
            <a:r>
              <a:rPr lang="ru-RU" sz="2400" b="1" i="1">
                <a:solidFill>
                  <a:srgbClr val="663300"/>
                </a:solidFill>
                <a:latin typeface="Times New Roman" pitchFamily="18" charset="0"/>
              </a:rPr>
              <a:t>.</a:t>
            </a:r>
          </a:p>
        </p:txBody>
      </p:sp>
      <p:sp>
        <p:nvSpPr>
          <p:cNvPr id="30783" name="AutoShape 63"/>
          <p:cNvSpPr>
            <a:spLocks noChangeArrowheads="1"/>
          </p:cNvSpPr>
          <p:nvPr/>
        </p:nvSpPr>
        <p:spPr bwMode="auto">
          <a:xfrm>
            <a:off x="2771775" y="0"/>
            <a:ext cx="5543550" cy="2565400"/>
          </a:xfrm>
          <a:prstGeom prst="cloudCallout">
            <a:avLst>
              <a:gd name="adj1" fmla="val -67898"/>
              <a:gd name="adj2" fmla="val -806"/>
            </a:avLst>
          </a:prstGeom>
          <a:gradFill rotWithShape="1">
            <a:gsLst>
              <a:gs pos="0">
                <a:srgbClr val="669900"/>
              </a:gs>
              <a:gs pos="50000">
                <a:srgbClr val="99FF66"/>
              </a:gs>
              <a:gs pos="100000">
                <a:srgbClr val="669900"/>
              </a:gs>
            </a:gsLst>
            <a:lin ang="5400000" scaled="1"/>
          </a:gradFill>
          <a:ln w="254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30784" name="Text Box 64"/>
          <p:cNvSpPr txBox="1">
            <a:spLocks noChangeArrowheads="1"/>
          </p:cNvSpPr>
          <p:nvPr/>
        </p:nvSpPr>
        <p:spPr bwMode="auto">
          <a:xfrm>
            <a:off x="3419475" y="163513"/>
            <a:ext cx="4681538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>
                <a:solidFill>
                  <a:schemeClr val="hlink"/>
                </a:solidFill>
                <a:latin typeface="Monotype Corsiva" pitchFamily="66" charset="0"/>
              </a:rPr>
              <a:t>Таким образом,</a:t>
            </a:r>
            <a:r>
              <a:rPr lang="ru-RU" sz="3200">
                <a:latin typeface="Monotype Corsiva" pitchFamily="66" charset="0"/>
              </a:rPr>
              <a:t>    плоскость </a:t>
            </a:r>
            <a:r>
              <a:rPr lang="en-US" sz="2400" b="1">
                <a:solidFill>
                  <a:srgbClr val="0000FF"/>
                </a:solidFill>
                <a:latin typeface="Times New Roman" pitchFamily="18" charset="0"/>
              </a:rPr>
              <a:t>DB</a:t>
            </a:r>
            <a:r>
              <a:rPr lang="ru-RU" sz="3200">
                <a:latin typeface="Monotype Corsiva" pitchFamily="66" charset="0"/>
              </a:rPr>
              <a:t> является волновой поверхностью </a:t>
            </a:r>
            <a:r>
              <a:rPr lang="ru-RU" sz="3200" b="1">
                <a:solidFill>
                  <a:srgbClr val="FFFF00"/>
                </a:solidFill>
                <a:latin typeface="Monotype Corsiva" pitchFamily="66" charset="0"/>
              </a:rPr>
              <a:t>отражённой волны</a:t>
            </a:r>
            <a:r>
              <a:rPr lang="ru-RU" sz="3200">
                <a:latin typeface="Monotype Corsiva" pitchFamily="66" charset="0"/>
              </a:rPr>
              <a:t>!</a:t>
            </a:r>
          </a:p>
        </p:txBody>
      </p:sp>
      <p:sp>
        <p:nvSpPr>
          <p:cNvPr id="5151" name="Line 9"/>
          <p:cNvSpPr>
            <a:spLocks noChangeShapeType="1"/>
          </p:cNvSpPr>
          <p:nvPr/>
        </p:nvSpPr>
        <p:spPr bwMode="auto">
          <a:xfrm flipV="1">
            <a:off x="2268538" y="4365625"/>
            <a:ext cx="2951162" cy="1654175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 advTm="3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30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7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307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0066FF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66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307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307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84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2000"/>
                                        <p:tgtEl>
                                          <p:spTgt spid="30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84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30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840"/>
                            </p:stCondLst>
                            <p:childTnLst>
                              <p:par>
                                <p:cTn id="27" presetID="27" presetClass="entr" presetSubtype="0" fill="hold" grpId="0" nodeType="afterEffect">
                                  <p:stCondLst>
                                    <p:cond delay="3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307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0066FF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66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307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307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6960"/>
                            </p:stCondLst>
                            <p:childTnLst>
                              <p:par>
                                <p:cTn id="33" presetID="1" presetClass="exit" presetSubtype="0" fill="hold" grpId="1" nodeType="afterEffect">
                                  <p:stCondLst>
                                    <p:cond delay="50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50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30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7" presetClass="entr" presetSubtype="0" fill="hold" grpId="0" nodeType="withEffect">
                                  <p:stCondLst>
                                    <p:cond delay="6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307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307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307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2" grpId="0" animBg="1"/>
      <p:bldP spid="30749" grpId="0"/>
      <p:bldP spid="30775" grpId="0"/>
      <p:bldP spid="30775" grpId="1"/>
      <p:bldP spid="30779" grpId="0"/>
      <p:bldP spid="30779" grpId="1"/>
      <p:bldP spid="30783" grpId="0" animBg="1"/>
      <p:bldP spid="3078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1" name="Picture 48"/>
          <p:cNvPicPr>
            <a:picLocks noChangeAspect="1" noChangeArrowheads="1"/>
          </p:cNvPicPr>
          <p:nvPr/>
        </p:nvPicPr>
        <p:blipFill>
          <a:blip r:embed="rId3">
            <a:lum bright="12000" contrast="36000"/>
          </a:blip>
          <a:srcRect l="7040" r="4010" b="3307"/>
          <a:stretch>
            <a:fillRect/>
          </a:stretch>
        </p:blipFill>
        <p:spPr bwMode="auto">
          <a:xfrm>
            <a:off x="38100" y="44450"/>
            <a:ext cx="1725613" cy="2276475"/>
          </a:xfrm>
          <a:prstGeom prst="rect">
            <a:avLst/>
          </a:prstGeom>
          <a:noFill/>
          <a:ln w="38100" cmpd="dbl">
            <a:solidFill>
              <a:srgbClr val="3366FF"/>
            </a:solidFill>
            <a:miter lim="800000"/>
            <a:headEnd/>
            <a:tailEnd/>
          </a:ln>
        </p:spPr>
      </p:pic>
      <p:grpSp>
        <p:nvGrpSpPr>
          <p:cNvPr id="6152" name="Group 2"/>
          <p:cNvGrpSpPr>
            <a:grpSpLocks/>
          </p:cNvGrpSpPr>
          <p:nvPr/>
        </p:nvGrpSpPr>
        <p:grpSpPr bwMode="auto">
          <a:xfrm>
            <a:off x="1835150" y="5013325"/>
            <a:ext cx="431800" cy="1008063"/>
            <a:chOff x="1565" y="3113"/>
            <a:chExt cx="272" cy="635"/>
          </a:xfrm>
        </p:grpSpPr>
        <p:sp>
          <p:nvSpPr>
            <p:cNvPr id="6186" name="Arc 3"/>
            <p:cNvSpPr>
              <a:spLocks/>
            </p:cNvSpPr>
            <p:nvPr/>
          </p:nvSpPr>
          <p:spPr bwMode="auto">
            <a:xfrm flipH="1">
              <a:off x="1565" y="3113"/>
              <a:ext cx="272" cy="181"/>
            </a:xfrm>
            <a:custGeom>
              <a:avLst/>
              <a:gdLst>
                <a:gd name="T0" fmla="*/ 0 w 21600"/>
                <a:gd name="T1" fmla="*/ 0 h 21600"/>
                <a:gd name="T2" fmla="*/ 3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66FFFF"/>
            </a:solidFill>
            <a:ln w="9525">
              <a:solidFill>
                <a:srgbClr val="66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87" name="AutoShape 4"/>
            <p:cNvSpPr>
              <a:spLocks noChangeArrowheads="1"/>
            </p:cNvSpPr>
            <p:nvPr/>
          </p:nvSpPr>
          <p:spPr bwMode="auto">
            <a:xfrm rot="10800000">
              <a:off x="1565" y="3294"/>
              <a:ext cx="271" cy="454"/>
            </a:xfrm>
            <a:prstGeom prst="rtTriangle">
              <a:avLst/>
            </a:prstGeom>
            <a:solidFill>
              <a:srgbClr val="66FFFF"/>
            </a:solidFill>
            <a:ln w="9525">
              <a:solidFill>
                <a:srgbClr val="66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6153" name="Text Box 5"/>
          <p:cNvSpPr txBox="1">
            <a:spLocks noChangeArrowheads="1"/>
          </p:cNvSpPr>
          <p:nvPr/>
        </p:nvSpPr>
        <p:spPr bwMode="auto">
          <a:xfrm>
            <a:off x="5219700" y="3908425"/>
            <a:ext cx="27368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  <a:latin typeface="Times New Roman" pitchFamily="18" charset="0"/>
              </a:rPr>
              <a:t>C</a:t>
            </a:r>
            <a:endParaRPr lang="ru-RU" sz="2400" b="1" baseline="-2500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6154" name="Line 7"/>
          <p:cNvSpPr>
            <a:spLocks noChangeShapeType="1"/>
          </p:cNvSpPr>
          <p:nvPr/>
        </p:nvSpPr>
        <p:spPr bwMode="auto">
          <a:xfrm flipV="1">
            <a:off x="2268538" y="4581525"/>
            <a:ext cx="0" cy="1439863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55" name="Text Box 8"/>
          <p:cNvSpPr txBox="1">
            <a:spLocks noChangeArrowheads="1"/>
          </p:cNvSpPr>
          <p:nvPr/>
        </p:nvSpPr>
        <p:spPr bwMode="auto">
          <a:xfrm>
            <a:off x="1908175" y="5084763"/>
            <a:ext cx="3587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l-GR">
                <a:latin typeface="Times New Roman" pitchFamily="18" charset="0"/>
                <a:cs typeface="Times New Roman" pitchFamily="18" charset="0"/>
              </a:rPr>
              <a:t>α</a:t>
            </a:r>
          </a:p>
        </p:txBody>
      </p:sp>
      <p:grpSp>
        <p:nvGrpSpPr>
          <p:cNvPr id="3" name="Group 9"/>
          <p:cNvGrpSpPr>
            <a:grpSpLocks/>
          </p:cNvGrpSpPr>
          <p:nvPr/>
        </p:nvGrpSpPr>
        <p:grpSpPr bwMode="auto">
          <a:xfrm rot="-5400000">
            <a:off x="1405731" y="3285332"/>
            <a:ext cx="1870075" cy="3598862"/>
            <a:chOff x="793" y="2886"/>
            <a:chExt cx="227" cy="362"/>
          </a:xfrm>
        </p:grpSpPr>
        <p:sp>
          <p:nvSpPr>
            <p:cNvPr id="6184" name="Arc 10"/>
            <p:cNvSpPr>
              <a:spLocks/>
            </p:cNvSpPr>
            <p:nvPr/>
          </p:nvSpPr>
          <p:spPr bwMode="auto">
            <a:xfrm flipV="1">
              <a:off x="793" y="3067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FF00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85" name="Arc 11"/>
            <p:cNvSpPr>
              <a:spLocks/>
            </p:cNvSpPr>
            <p:nvPr/>
          </p:nvSpPr>
          <p:spPr bwMode="auto">
            <a:xfrm>
              <a:off x="793" y="2886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FF00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" name="Group 12"/>
          <p:cNvGrpSpPr>
            <a:grpSpLocks/>
          </p:cNvGrpSpPr>
          <p:nvPr/>
        </p:nvGrpSpPr>
        <p:grpSpPr bwMode="auto">
          <a:xfrm rot="-5400000">
            <a:off x="3023394" y="4258469"/>
            <a:ext cx="1225550" cy="2303462"/>
            <a:chOff x="793" y="2886"/>
            <a:chExt cx="227" cy="362"/>
          </a:xfrm>
        </p:grpSpPr>
        <p:sp>
          <p:nvSpPr>
            <p:cNvPr id="6182" name="Arc 13"/>
            <p:cNvSpPr>
              <a:spLocks/>
            </p:cNvSpPr>
            <p:nvPr/>
          </p:nvSpPr>
          <p:spPr bwMode="auto">
            <a:xfrm flipV="1">
              <a:off x="793" y="3067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FF00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83" name="Arc 14"/>
            <p:cNvSpPr>
              <a:spLocks/>
            </p:cNvSpPr>
            <p:nvPr/>
          </p:nvSpPr>
          <p:spPr bwMode="auto">
            <a:xfrm>
              <a:off x="793" y="2886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FF00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" name="Group 15"/>
          <p:cNvGrpSpPr>
            <a:grpSpLocks/>
          </p:cNvGrpSpPr>
          <p:nvPr/>
        </p:nvGrpSpPr>
        <p:grpSpPr bwMode="auto">
          <a:xfrm rot="-5400000">
            <a:off x="4644231" y="5156994"/>
            <a:ext cx="576263" cy="1152525"/>
            <a:chOff x="793" y="2886"/>
            <a:chExt cx="227" cy="362"/>
          </a:xfrm>
        </p:grpSpPr>
        <p:sp>
          <p:nvSpPr>
            <p:cNvPr id="6180" name="Arc 16"/>
            <p:cNvSpPr>
              <a:spLocks/>
            </p:cNvSpPr>
            <p:nvPr/>
          </p:nvSpPr>
          <p:spPr bwMode="auto">
            <a:xfrm flipV="1">
              <a:off x="793" y="3067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FF00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81" name="Arc 17"/>
            <p:cNvSpPr>
              <a:spLocks/>
            </p:cNvSpPr>
            <p:nvPr/>
          </p:nvSpPr>
          <p:spPr bwMode="auto">
            <a:xfrm>
              <a:off x="793" y="2886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FF00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8930" name="Line 18"/>
          <p:cNvSpPr>
            <a:spLocks noChangeShapeType="1"/>
          </p:cNvSpPr>
          <p:nvPr/>
        </p:nvSpPr>
        <p:spPr bwMode="auto">
          <a:xfrm flipV="1">
            <a:off x="6156325" y="3141663"/>
            <a:ext cx="1655763" cy="2879725"/>
          </a:xfrm>
          <a:prstGeom prst="line">
            <a:avLst/>
          </a:prstGeom>
          <a:noFill/>
          <a:ln w="38100" cmpd="dbl">
            <a:solidFill>
              <a:srgbClr val="FCFF95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6160" name="Line 19"/>
          <p:cNvSpPr>
            <a:spLocks noChangeShapeType="1"/>
          </p:cNvSpPr>
          <p:nvPr/>
        </p:nvSpPr>
        <p:spPr bwMode="auto">
          <a:xfrm flipH="1" flipV="1">
            <a:off x="3203575" y="4365625"/>
            <a:ext cx="2952750" cy="1655763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61" name="Line 21"/>
          <p:cNvSpPr>
            <a:spLocks noChangeShapeType="1"/>
          </p:cNvSpPr>
          <p:nvPr/>
        </p:nvSpPr>
        <p:spPr bwMode="auto">
          <a:xfrm>
            <a:off x="4140200" y="2349500"/>
            <a:ext cx="2016125" cy="3671888"/>
          </a:xfrm>
          <a:prstGeom prst="line">
            <a:avLst/>
          </a:prstGeom>
          <a:noFill/>
          <a:ln w="38100" cmpd="dbl">
            <a:solidFill>
              <a:srgbClr val="FF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6162" name="Text Box 22"/>
          <p:cNvSpPr txBox="1">
            <a:spLocks noChangeArrowheads="1"/>
          </p:cNvSpPr>
          <p:nvPr/>
        </p:nvSpPr>
        <p:spPr bwMode="auto">
          <a:xfrm>
            <a:off x="2916238" y="3860800"/>
            <a:ext cx="576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  <a:latin typeface="Times New Roman" pitchFamily="18" charset="0"/>
              </a:rPr>
              <a:t>D</a:t>
            </a:r>
            <a:endParaRPr lang="ru-RU" sz="2400" b="1">
              <a:solidFill>
                <a:srgbClr val="0000FF"/>
              </a:solidFill>
              <a:latin typeface="Times New Roman" pitchFamily="18" charset="0"/>
            </a:endParaRPr>
          </a:p>
        </p:txBody>
      </p:sp>
      <p:grpSp>
        <p:nvGrpSpPr>
          <p:cNvPr id="6163" name="Group 23"/>
          <p:cNvGrpSpPr>
            <a:grpSpLocks/>
          </p:cNvGrpSpPr>
          <p:nvPr/>
        </p:nvGrpSpPr>
        <p:grpSpPr bwMode="auto">
          <a:xfrm>
            <a:off x="0" y="6021388"/>
            <a:ext cx="8999538" cy="287337"/>
            <a:chOff x="0" y="3793"/>
            <a:chExt cx="5669" cy="181"/>
          </a:xfrm>
        </p:grpSpPr>
        <p:grpSp>
          <p:nvGrpSpPr>
            <p:cNvPr id="6178" name="Group 24"/>
            <p:cNvGrpSpPr>
              <a:grpSpLocks/>
            </p:cNvGrpSpPr>
            <p:nvPr/>
          </p:nvGrpSpPr>
          <p:grpSpPr bwMode="auto">
            <a:xfrm>
              <a:off x="0" y="3793"/>
              <a:ext cx="4739" cy="181"/>
              <a:chOff x="0" y="3793"/>
              <a:chExt cx="4739" cy="181"/>
            </a:xfrm>
          </p:grpSpPr>
          <p:graphicFrame>
            <p:nvGraphicFramePr>
              <p:cNvPr id="6148" name="Object 25"/>
              <p:cNvGraphicFramePr>
                <a:graphicFrameLocks noChangeAspect="1"/>
              </p:cNvGraphicFramePr>
              <p:nvPr/>
            </p:nvGraphicFramePr>
            <p:xfrm>
              <a:off x="1156" y="3811"/>
              <a:ext cx="3583" cy="163"/>
            </p:xfrm>
            <a:graphic>
              <a:graphicData uri="http://schemas.openxmlformats.org/presentationml/2006/ole">
                <p:oleObj spid="_x0000_s6148" name="Точечный рисунок" r:id="rId4" imgW="3134162" imgH="142933" progId="Paint.Picture">
                  <p:embed/>
                </p:oleObj>
              </a:graphicData>
            </a:graphic>
          </p:graphicFrame>
          <p:graphicFrame>
            <p:nvGraphicFramePr>
              <p:cNvPr id="6149" name="Object 26"/>
              <p:cNvGraphicFramePr>
                <a:graphicFrameLocks noChangeAspect="1"/>
              </p:cNvGraphicFramePr>
              <p:nvPr/>
            </p:nvGraphicFramePr>
            <p:xfrm>
              <a:off x="0" y="3793"/>
              <a:ext cx="3424" cy="181"/>
            </p:xfrm>
            <a:graphic>
              <a:graphicData uri="http://schemas.openxmlformats.org/presentationml/2006/ole">
                <p:oleObj spid="_x0000_s6149" name="Точечный рисунок" r:id="rId5" imgW="3134162" imgH="142933" progId="Paint.Picture">
                  <p:embed/>
                </p:oleObj>
              </a:graphicData>
            </a:graphic>
          </p:graphicFrame>
        </p:grpSp>
        <p:grpSp>
          <p:nvGrpSpPr>
            <p:cNvPr id="6179" name="Group 27"/>
            <p:cNvGrpSpPr>
              <a:grpSpLocks/>
            </p:cNvGrpSpPr>
            <p:nvPr/>
          </p:nvGrpSpPr>
          <p:grpSpPr bwMode="auto">
            <a:xfrm>
              <a:off x="930" y="3793"/>
              <a:ext cx="4739" cy="181"/>
              <a:chOff x="0" y="3793"/>
              <a:chExt cx="4739" cy="181"/>
            </a:xfrm>
          </p:grpSpPr>
          <p:graphicFrame>
            <p:nvGraphicFramePr>
              <p:cNvPr id="6146" name="Object 28"/>
              <p:cNvGraphicFramePr>
                <a:graphicFrameLocks noChangeAspect="1"/>
              </p:cNvGraphicFramePr>
              <p:nvPr/>
            </p:nvGraphicFramePr>
            <p:xfrm>
              <a:off x="1156" y="3811"/>
              <a:ext cx="3583" cy="163"/>
            </p:xfrm>
            <a:graphic>
              <a:graphicData uri="http://schemas.openxmlformats.org/presentationml/2006/ole">
                <p:oleObj spid="_x0000_s6146" name="Точечный рисунок" r:id="rId6" imgW="3134162" imgH="142933" progId="Paint.Picture">
                  <p:embed/>
                </p:oleObj>
              </a:graphicData>
            </a:graphic>
          </p:graphicFrame>
          <p:graphicFrame>
            <p:nvGraphicFramePr>
              <p:cNvPr id="6147" name="Object 29"/>
              <p:cNvGraphicFramePr>
                <a:graphicFrameLocks noChangeAspect="1"/>
              </p:cNvGraphicFramePr>
              <p:nvPr/>
            </p:nvGraphicFramePr>
            <p:xfrm>
              <a:off x="0" y="3793"/>
              <a:ext cx="3424" cy="181"/>
            </p:xfrm>
            <a:graphic>
              <a:graphicData uri="http://schemas.openxmlformats.org/presentationml/2006/ole">
                <p:oleObj spid="_x0000_s6147" name="Точечный рисунок" r:id="rId7" imgW="3134162" imgH="142933" progId="Paint.Picture">
                  <p:embed/>
                </p:oleObj>
              </a:graphicData>
            </a:graphic>
          </p:graphicFrame>
        </p:grpSp>
      </p:grpSp>
      <p:sp>
        <p:nvSpPr>
          <p:cNvPr id="6164" name="Text Box 30"/>
          <p:cNvSpPr txBox="1">
            <a:spLocks noChangeArrowheads="1"/>
          </p:cNvSpPr>
          <p:nvPr/>
        </p:nvSpPr>
        <p:spPr bwMode="auto">
          <a:xfrm>
            <a:off x="6156325" y="5995988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rgbClr val="0000FF"/>
                </a:solidFill>
                <a:latin typeface="Bookman Old Style" pitchFamily="18" charset="0"/>
              </a:rPr>
              <a:t>В</a:t>
            </a:r>
          </a:p>
        </p:txBody>
      </p:sp>
      <p:sp>
        <p:nvSpPr>
          <p:cNvPr id="6165" name="Text Box 31"/>
          <p:cNvSpPr txBox="1">
            <a:spLocks noChangeArrowheads="1"/>
          </p:cNvSpPr>
          <p:nvPr/>
        </p:nvSpPr>
        <p:spPr bwMode="auto">
          <a:xfrm>
            <a:off x="1979613" y="6092825"/>
            <a:ext cx="647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  <a:latin typeface="Bookman Old Style" pitchFamily="18" charset="0"/>
              </a:rPr>
              <a:t>A</a:t>
            </a:r>
            <a:endParaRPr lang="ru-RU" sz="2400" b="1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38944" name="Text Box 32"/>
          <p:cNvSpPr txBox="1">
            <a:spLocks noChangeArrowheads="1"/>
          </p:cNvSpPr>
          <p:nvPr/>
        </p:nvSpPr>
        <p:spPr bwMode="auto">
          <a:xfrm>
            <a:off x="3708400" y="3116263"/>
            <a:ext cx="684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rgbClr val="FFFF00"/>
                </a:solidFill>
                <a:latin typeface="Times New Roman" pitchFamily="18" charset="0"/>
              </a:rPr>
              <a:t>А</a:t>
            </a:r>
            <a:r>
              <a:rPr lang="ru-RU" sz="2400" b="1" baseline="-25000">
                <a:solidFill>
                  <a:srgbClr val="FFFF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38945" name="Text Box 33"/>
          <p:cNvSpPr txBox="1">
            <a:spLocks noChangeArrowheads="1"/>
          </p:cNvSpPr>
          <p:nvPr/>
        </p:nvSpPr>
        <p:spPr bwMode="auto">
          <a:xfrm>
            <a:off x="7740650" y="3116263"/>
            <a:ext cx="576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rgbClr val="FFFF00"/>
                </a:solidFill>
                <a:latin typeface="Times New Roman" pitchFamily="18" charset="0"/>
              </a:rPr>
              <a:t>В</a:t>
            </a:r>
            <a:r>
              <a:rPr lang="ru-RU" sz="2400" b="1" baseline="-25000">
                <a:solidFill>
                  <a:srgbClr val="FFFF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6168" name="Line 34"/>
          <p:cNvSpPr>
            <a:spLocks noChangeShapeType="1"/>
          </p:cNvSpPr>
          <p:nvPr/>
        </p:nvSpPr>
        <p:spPr bwMode="auto">
          <a:xfrm>
            <a:off x="179388" y="2276475"/>
            <a:ext cx="2089150" cy="3744913"/>
          </a:xfrm>
          <a:prstGeom prst="line">
            <a:avLst/>
          </a:prstGeom>
          <a:noFill/>
          <a:ln w="38100" cmpd="dbl">
            <a:solidFill>
              <a:srgbClr val="FF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38949" name="AutoShape 37"/>
          <p:cNvSpPr>
            <a:spLocks noChangeArrowheads="1"/>
          </p:cNvSpPr>
          <p:nvPr/>
        </p:nvSpPr>
        <p:spPr bwMode="auto">
          <a:xfrm>
            <a:off x="2484438" y="188913"/>
            <a:ext cx="6264275" cy="2087562"/>
          </a:xfrm>
          <a:prstGeom prst="wedgeRoundRectCallout">
            <a:avLst>
              <a:gd name="adj1" fmla="val -63153"/>
              <a:gd name="adj2" fmla="val 10912"/>
              <a:gd name="adj3" fmla="val 16667"/>
            </a:avLst>
          </a:prstGeom>
          <a:gradFill rotWithShape="1">
            <a:gsLst>
              <a:gs pos="0">
                <a:srgbClr val="0099CC">
                  <a:alpha val="59000"/>
                </a:srgbClr>
              </a:gs>
              <a:gs pos="50000">
                <a:srgbClr val="00FFCC"/>
              </a:gs>
              <a:gs pos="100000">
                <a:srgbClr val="0099CC">
                  <a:alpha val="59000"/>
                </a:srgbClr>
              </a:gs>
            </a:gsLst>
            <a:lin ang="5400000" scaled="1"/>
          </a:gradFill>
          <a:ln w="25400" cmpd="dbl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/>
          </a:p>
        </p:txBody>
      </p:sp>
      <p:sp>
        <p:nvSpPr>
          <p:cNvPr id="38950" name="Text Box 38"/>
          <p:cNvSpPr txBox="1">
            <a:spLocks noChangeArrowheads="1"/>
          </p:cNvSpPr>
          <p:nvPr/>
        </p:nvSpPr>
        <p:spPr bwMode="auto">
          <a:xfrm>
            <a:off x="3563938" y="188913"/>
            <a:ext cx="3671887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i="1">
                <a:latin typeface="Times New Roman" pitchFamily="18" charset="0"/>
              </a:rPr>
              <a:t>Зная положение </a:t>
            </a:r>
            <a:r>
              <a:rPr lang="ru-RU" sz="2400" b="1" i="1">
                <a:solidFill>
                  <a:srgbClr val="0000FF"/>
                </a:solidFill>
                <a:latin typeface="Times New Roman" pitchFamily="18" charset="0"/>
              </a:rPr>
              <a:t>волновой поверхности</a:t>
            </a:r>
            <a:r>
              <a:rPr lang="ru-RU" sz="2400" b="1" i="1">
                <a:latin typeface="Times New Roman" pitchFamily="18" charset="0"/>
              </a:rPr>
              <a:t> </a:t>
            </a:r>
            <a:r>
              <a:rPr lang="en-US" sz="2400" b="1">
                <a:solidFill>
                  <a:srgbClr val="0000FF"/>
                </a:solidFill>
                <a:latin typeface="Times New Roman" pitchFamily="18" charset="0"/>
              </a:rPr>
              <a:t>DB</a:t>
            </a:r>
            <a:r>
              <a:rPr lang="ru-RU" sz="2400" b="1" i="1">
                <a:latin typeface="Times New Roman" pitchFamily="18" charset="0"/>
              </a:rPr>
              <a:t>, </a:t>
            </a:r>
          </a:p>
        </p:txBody>
      </p:sp>
      <p:sp>
        <p:nvSpPr>
          <p:cNvPr id="38951" name="Text Box 39"/>
          <p:cNvSpPr txBox="1">
            <a:spLocks noChangeArrowheads="1"/>
          </p:cNvSpPr>
          <p:nvPr/>
        </p:nvSpPr>
        <p:spPr bwMode="auto">
          <a:xfrm>
            <a:off x="3149600" y="1311275"/>
            <a:ext cx="48783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i="1">
                <a:latin typeface="Times New Roman" pitchFamily="18" charset="0"/>
              </a:rPr>
              <a:t>построим </a:t>
            </a:r>
            <a:r>
              <a:rPr lang="ru-RU" sz="2400" b="1" i="1" u="sng">
                <a:latin typeface="Times New Roman" pitchFamily="18" charset="0"/>
              </a:rPr>
              <a:t>перпендикулярно</a:t>
            </a:r>
            <a:r>
              <a:rPr lang="ru-RU" sz="2400" b="1" i="1">
                <a:latin typeface="Times New Roman" pitchFamily="18" charset="0"/>
              </a:rPr>
              <a:t> ей</a:t>
            </a:r>
            <a:r>
              <a:rPr lang="ru-RU" sz="2400" b="1" i="1">
                <a:solidFill>
                  <a:srgbClr val="3333FF"/>
                </a:solidFill>
                <a:latin typeface="Times New Roman" pitchFamily="18" charset="0"/>
              </a:rPr>
              <a:t> </a:t>
            </a:r>
            <a:r>
              <a:rPr lang="ru-RU" sz="2400" b="1" i="1">
                <a:solidFill>
                  <a:srgbClr val="FFFF00"/>
                </a:solidFill>
                <a:latin typeface="Times New Roman" pitchFamily="18" charset="0"/>
              </a:rPr>
              <a:t>отраженные лучи</a:t>
            </a:r>
            <a:r>
              <a:rPr lang="ru-RU" sz="2400" b="1" i="1">
                <a:solidFill>
                  <a:srgbClr val="3333FF"/>
                </a:solidFill>
                <a:latin typeface="Times New Roman" pitchFamily="18" charset="0"/>
              </a:rPr>
              <a:t>   </a:t>
            </a:r>
            <a:r>
              <a:rPr lang="ru-RU" sz="2400" b="1" i="1">
                <a:solidFill>
                  <a:srgbClr val="FFFF00"/>
                </a:solidFill>
                <a:latin typeface="Times New Roman" pitchFamily="18" charset="0"/>
              </a:rPr>
              <a:t>АА</a:t>
            </a:r>
            <a:r>
              <a:rPr lang="ru-RU" sz="2400" b="1" i="1" baseline="-25000">
                <a:solidFill>
                  <a:srgbClr val="FFFF00"/>
                </a:solidFill>
                <a:latin typeface="Times New Roman" pitchFamily="18" charset="0"/>
              </a:rPr>
              <a:t>2</a:t>
            </a:r>
            <a:r>
              <a:rPr lang="ru-RU" sz="2400" b="1" i="1">
                <a:solidFill>
                  <a:srgbClr val="3333FF"/>
                </a:solidFill>
                <a:latin typeface="Times New Roman" pitchFamily="18" charset="0"/>
              </a:rPr>
              <a:t>   </a:t>
            </a:r>
            <a:r>
              <a:rPr lang="ru-RU" sz="2400" b="1" i="1">
                <a:latin typeface="Times New Roman" pitchFamily="18" charset="0"/>
              </a:rPr>
              <a:t>и  </a:t>
            </a:r>
            <a:r>
              <a:rPr lang="ru-RU" sz="2400" b="1" i="1">
                <a:solidFill>
                  <a:srgbClr val="3333FF"/>
                </a:solidFill>
                <a:latin typeface="Times New Roman" pitchFamily="18" charset="0"/>
              </a:rPr>
              <a:t> </a:t>
            </a:r>
            <a:r>
              <a:rPr lang="ru-RU" sz="2400" b="1" i="1">
                <a:solidFill>
                  <a:srgbClr val="FFFF00"/>
                </a:solidFill>
                <a:latin typeface="Times New Roman" pitchFamily="18" charset="0"/>
              </a:rPr>
              <a:t>ВВ</a:t>
            </a:r>
            <a:r>
              <a:rPr lang="ru-RU" sz="2400" b="1" i="1" baseline="-25000">
                <a:solidFill>
                  <a:srgbClr val="FFFF00"/>
                </a:solidFill>
                <a:latin typeface="Times New Roman" pitchFamily="18" charset="0"/>
              </a:rPr>
              <a:t>2</a:t>
            </a:r>
            <a:endParaRPr lang="ru-RU" sz="2400" b="1" i="1">
              <a:solidFill>
                <a:srgbClr val="663300"/>
              </a:solidFill>
              <a:latin typeface="Times New Roman" pitchFamily="18" charset="0"/>
            </a:endParaRPr>
          </a:p>
        </p:txBody>
      </p:sp>
      <p:sp>
        <p:nvSpPr>
          <p:cNvPr id="6174" name="Text Box 42"/>
          <p:cNvSpPr txBox="1">
            <a:spLocks noChangeArrowheads="1"/>
          </p:cNvSpPr>
          <p:nvPr/>
        </p:nvSpPr>
        <p:spPr bwMode="auto">
          <a:xfrm>
            <a:off x="431800" y="2395538"/>
            <a:ext cx="755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rgbClr val="FFFF00"/>
                </a:solidFill>
                <a:latin typeface="Times New Roman" pitchFamily="18" charset="0"/>
              </a:rPr>
              <a:t>А</a:t>
            </a:r>
            <a:r>
              <a:rPr lang="ru-RU" sz="2400" b="1" baseline="-25000">
                <a:solidFill>
                  <a:srgbClr val="FFFF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6175" name="Text Box 43"/>
          <p:cNvSpPr txBox="1">
            <a:spLocks noChangeArrowheads="1"/>
          </p:cNvSpPr>
          <p:nvPr/>
        </p:nvSpPr>
        <p:spPr bwMode="auto">
          <a:xfrm>
            <a:off x="4500563" y="2395538"/>
            <a:ext cx="9001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rgbClr val="FFFF00"/>
                </a:solidFill>
                <a:latin typeface="Times New Roman" pitchFamily="18" charset="0"/>
              </a:rPr>
              <a:t>В</a:t>
            </a:r>
            <a:r>
              <a:rPr lang="ru-RU" sz="2400" b="1" baseline="-25000">
                <a:solidFill>
                  <a:srgbClr val="FFFF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38932" name="Line 20"/>
          <p:cNvSpPr>
            <a:spLocks noChangeShapeType="1"/>
          </p:cNvSpPr>
          <p:nvPr/>
        </p:nvSpPr>
        <p:spPr bwMode="auto">
          <a:xfrm flipV="1">
            <a:off x="2268538" y="3141663"/>
            <a:ext cx="1582737" cy="2951162"/>
          </a:xfrm>
          <a:prstGeom prst="line">
            <a:avLst/>
          </a:prstGeom>
          <a:noFill/>
          <a:ln w="38100" cmpd="dbl">
            <a:solidFill>
              <a:srgbClr val="FCFF95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6177" name="Line 6"/>
          <p:cNvSpPr>
            <a:spLocks noChangeShapeType="1"/>
          </p:cNvSpPr>
          <p:nvPr/>
        </p:nvSpPr>
        <p:spPr bwMode="auto">
          <a:xfrm flipV="1">
            <a:off x="2268538" y="4365625"/>
            <a:ext cx="2951162" cy="1655763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 advTm="1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42"/>
                                      </p:to>
                                    </p:set>
                                    <p:animEffect filter="image" prLst="opacity: 0.42">
                                      <p:cBhvr rctx="IE">
                                        <p:cTn id="7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42"/>
                                      </p:to>
                                    </p:set>
                                    <p:animEffect filter="image" prLst="opacity: 0.42">
                                      <p:cBhvr rctx="IE">
                                        <p:cTn id="10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42"/>
                                      </p:to>
                                    </p:set>
                                    <p:animEffect filter="image" prLst="opacity: 0.42">
                                      <p:cBhvr rctx="IE">
                                        <p:cTn id="13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4" presetID="3" presetClass="entr" presetSubtype="5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1000"/>
                                        <p:tgtEl>
                                          <p:spTgt spid="38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38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38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000"/>
                                        <p:tgtEl>
                                          <p:spTgt spid="38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000"/>
                                        <p:tgtEl>
                                          <p:spTgt spid="38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000"/>
                            </p:stCondLst>
                            <p:childTnLst>
                              <p:par>
                                <p:cTn id="34" presetID="5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70" decel="100000"/>
                                        <p:tgtEl>
                                          <p:spTgt spid="389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770" decel="100000"/>
                                        <p:tgtEl>
                                          <p:spTgt spid="3894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894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38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8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1" dur="770" fill="hold"/>
                                        <p:tgtEl>
                                          <p:spTgt spid="38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8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3" presetID="5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70" decel="100000"/>
                                        <p:tgtEl>
                                          <p:spTgt spid="389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770" decel="100000"/>
                                        <p:tgtEl>
                                          <p:spTgt spid="3894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894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8" dur="770" fill="hold"/>
                                        <p:tgtEl>
                                          <p:spTgt spid="38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8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0" dur="770" fill="hold"/>
                                        <p:tgtEl>
                                          <p:spTgt spid="38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8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30" grpId="0" animBg="1"/>
      <p:bldP spid="38944" grpId="0"/>
      <p:bldP spid="38945" grpId="0"/>
      <p:bldP spid="38950" grpId="0"/>
      <p:bldP spid="38951" grpId="0"/>
      <p:bldP spid="3893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8"/>
          <p:cNvGrpSpPr>
            <a:grpSpLocks/>
          </p:cNvGrpSpPr>
          <p:nvPr/>
        </p:nvGrpSpPr>
        <p:grpSpPr bwMode="auto">
          <a:xfrm flipH="1">
            <a:off x="2268538" y="5013325"/>
            <a:ext cx="431800" cy="1008063"/>
            <a:chOff x="1565" y="3113"/>
            <a:chExt cx="272" cy="635"/>
          </a:xfrm>
        </p:grpSpPr>
        <p:sp>
          <p:nvSpPr>
            <p:cNvPr id="7216" name="Arc 49"/>
            <p:cNvSpPr>
              <a:spLocks/>
            </p:cNvSpPr>
            <p:nvPr/>
          </p:nvSpPr>
          <p:spPr bwMode="auto">
            <a:xfrm flipH="1">
              <a:off x="1565" y="3113"/>
              <a:ext cx="272" cy="181"/>
            </a:xfrm>
            <a:custGeom>
              <a:avLst/>
              <a:gdLst>
                <a:gd name="T0" fmla="*/ 0 w 21600"/>
                <a:gd name="T1" fmla="*/ 0 h 21600"/>
                <a:gd name="T2" fmla="*/ 3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66FFFF"/>
            </a:solidFill>
            <a:ln w="9525">
              <a:solidFill>
                <a:srgbClr val="66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17" name="AutoShape 50"/>
            <p:cNvSpPr>
              <a:spLocks noChangeArrowheads="1"/>
            </p:cNvSpPr>
            <p:nvPr/>
          </p:nvSpPr>
          <p:spPr bwMode="auto">
            <a:xfrm rot="10800000">
              <a:off x="1565" y="3294"/>
              <a:ext cx="271" cy="454"/>
            </a:xfrm>
            <a:prstGeom prst="rtTriangle">
              <a:avLst/>
            </a:prstGeom>
            <a:solidFill>
              <a:srgbClr val="66FFFF"/>
            </a:solidFill>
            <a:ln w="9525">
              <a:solidFill>
                <a:srgbClr val="66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176" name="Group 2"/>
          <p:cNvGrpSpPr>
            <a:grpSpLocks/>
          </p:cNvGrpSpPr>
          <p:nvPr/>
        </p:nvGrpSpPr>
        <p:grpSpPr bwMode="auto">
          <a:xfrm>
            <a:off x="1835150" y="5013325"/>
            <a:ext cx="431800" cy="1008063"/>
            <a:chOff x="1565" y="3113"/>
            <a:chExt cx="272" cy="635"/>
          </a:xfrm>
        </p:grpSpPr>
        <p:sp>
          <p:nvSpPr>
            <p:cNvPr id="7214" name="Arc 3"/>
            <p:cNvSpPr>
              <a:spLocks/>
            </p:cNvSpPr>
            <p:nvPr/>
          </p:nvSpPr>
          <p:spPr bwMode="auto">
            <a:xfrm flipH="1">
              <a:off x="1565" y="3113"/>
              <a:ext cx="272" cy="181"/>
            </a:xfrm>
            <a:custGeom>
              <a:avLst/>
              <a:gdLst>
                <a:gd name="T0" fmla="*/ 0 w 21600"/>
                <a:gd name="T1" fmla="*/ 0 h 21600"/>
                <a:gd name="T2" fmla="*/ 3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66FFFF"/>
            </a:solidFill>
            <a:ln w="9525">
              <a:solidFill>
                <a:srgbClr val="66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15" name="AutoShape 4"/>
            <p:cNvSpPr>
              <a:spLocks noChangeArrowheads="1"/>
            </p:cNvSpPr>
            <p:nvPr/>
          </p:nvSpPr>
          <p:spPr bwMode="auto">
            <a:xfrm rot="10800000">
              <a:off x="1565" y="3294"/>
              <a:ext cx="271" cy="454"/>
            </a:xfrm>
            <a:prstGeom prst="rtTriangle">
              <a:avLst/>
            </a:prstGeom>
            <a:solidFill>
              <a:srgbClr val="66FFFF"/>
            </a:solidFill>
            <a:ln w="9525">
              <a:solidFill>
                <a:srgbClr val="66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7177" name="Text Box 5"/>
          <p:cNvSpPr txBox="1">
            <a:spLocks noChangeArrowheads="1"/>
          </p:cNvSpPr>
          <p:nvPr/>
        </p:nvSpPr>
        <p:spPr bwMode="auto">
          <a:xfrm>
            <a:off x="5219700" y="3908425"/>
            <a:ext cx="504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  <a:latin typeface="Times New Roman" pitchFamily="18" charset="0"/>
              </a:rPr>
              <a:t>C</a:t>
            </a:r>
            <a:endParaRPr lang="ru-RU" sz="2400" b="1" baseline="-2500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7178" name="Line 7"/>
          <p:cNvSpPr>
            <a:spLocks noChangeShapeType="1"/>
          </p:cNvSpPr>
          <p:nvPr/>
        </p:nvSpPr>
        <p:spPr bwMode="auto">
          <a:xfrm flipV="1">
            <a:off x="2268538" y="4581525"/>
            <a:ext cx="0" cy="1439863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9" name="Text Box 8"/>
          <p:cNvSpPr txBox="1">
            <a:spLocks noChangeArrowheads="1"/>
          </p:cNvSpPr>
          <p:nvPr/>
        </p:nvSpPr>
        <p:spPr bwMode="auto">
          <a:xfrm>
            <a:off x="1908175" y="5084763"/>
            <a:ext cx="3587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l-GR">
                <a:latin typeface="Times New Roman" pitchFamily="18" charset="0"/>
                <a:cs typeface="Times New Roman" pitchFamily="18" charset="0"/>
              </a:rPr>
              <a:t>α</a:t>
            </a:r>
          </a:p>
        </p:txBody>
      </p:sp>
      <p:grpSp>
        <p:nvGrpSpPr>
          <p:cNvPr id="7180" name="Group 9"/>
          <p:cNvGrpSpPr>
            <a:grpSpLocks/>
          </p:cNvGrpSpPr>
          <p:nvPr/>
        </p:nvGrpSpPr>
        <p:grpSpPr bwMode="auto">
          <a:xfrm rot="-5400000">
            <a:off x="1405731" y="3285332"/>
            <a:ext cx="1870075" cy="3598862"/>
            <a:chOff x="793" y="2886"/>
            <a:chExt cx="227" cy="362"/>
          </a:xfrm>
        </p:grpSpPr>
        <p:sp>
          <p:nvSpPr>
            <p:cNvPr id="7212" name="Arc 10"/>
            <p:cNvSpPr>
              <a:spLocks/>
            </p:cNvSpPr>
            <p:nvPr/>
          </p:nvSpPr>
          <p:spPr bwMode="auto">
            <a:xfrm flipV="1">
              <a:off x="793" y="3067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B4A2F4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13" name="Arc 11"/>
            <p:cNvSpPr>
              <a:spLocks/>
            </p:cNvSpPr>
            <p:nvPr/>
          </p:nvSpPr>
          <p:spPr bwMode="auto">
            <a:xfrm>
              <a:off x="793" y="2886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B4A2F4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181" name="Group 12"/>
          <p:cNvGrpSpPr>
            <a:grpSpLocks/>
          </p:cNvGrpSpPr>
          <p:nvPr/>
        </p:nvGrpSpPr>
        <p:grpSpPr bwMode="auto">
          <a:xfrm rot="-5400000">
            <a:off x="3023394" y="4258469"/>
            <a:ext cx="1225550" cy="2303462"/>
            <a:chOff x="793" y="2886"/>
            <a:chExt cx="227" cy="362"/>
          </a:xfrm>
        </p:grpSpPr>
        <p:sp>
          <p:nvSpPr>
            <p:cNvPr id="7210" name="Arc 13"/>
            <p:cNvSpPr>
              <a:spLocks/>
            </p:cNvSpPr>
            <p:nvPr/>
          </p:nvSpPr>
          <p:spPr bwMode="auto">
            <a:xfrm flipV="1">
              <a:off x="793" y="3067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B4A2F4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11" name="Arc 14"/>
            <p:cNvSpPr>
              <a:spLocks/>
            </p:cNvSpPr>
            <p:nvPr/>
          </p:nvSpPr>
          <p:spPr bwMode="auto">
            <a:xfrm>
              <a:off x="793" y="2886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B4A2F4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182" name="Group 15"/>
          <p:cNvGrpSpPr>
            <a:grpSpLocks/>
          </p:cNvGrpSpPr>
          <p:nvPr/>
        </p:nvGrpSpPr>
        <p:grpSpPr bwMode="auto">
          <a:xfrm rot="-5400000">
            <a:off x="4644231" y="5156994"/>
            <a:ext cx="576263" cy="1152525"/>
            <a:chOff x="793" y="2886"/>
            <a:chExt cx="227" cy="362"/>
          </a:xfrm>
        </p:grpSpPr>
        <p:sp>
          <p:nvSpPr>
            <p:cNvPr id="7208" name="Arc 16"/>
            <p:cNvSpPr>
              <a:spLocks/>
            </p:cNvSpPr>
            <p:nvPr/>
          </p:nvSpPr>
          <p:spPr bwMode="auto">
            <a:xfrm flipV="1">
              <a:off x="793" y="3067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B4A2F4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09" name="Arc 17"/>
            <p:cNvSpPr>
              <a:spLocks/>
            </p:cNvSpPr>
            <p:nvPr/>
          </p:nvSpPr>
          <p:spPr bwMode="auto">
            <a:xfrm>
              <a:off x="793" y="2886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B4A2F4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7183" name="Line 18"/>
          <p:cNvSpPr>
            <a:spLocks noChangeShapeType="1"/>
          </p:cNvSpPr>
          <p:nvPr/>
        </p:nvSpPr>
        <p:spPr bwMode="auto">
          <a:xfrm flipV="1">
            <a:off x="6156325" y="3141663"/>
            <a:ext cx="1655763" cy="2879725"/>
          </a:xfrm>
          <a:prstGeom prst="line">
            <a:avLst/>
          </a:prstGeom>
          <a:noFill/>
          <a:ln w="38100" cmpd="dbl">
            <a:solidFill>
              <a:srgbClr val="FCFF95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7184" name="Line 19"/>
          <p:cNvSpPr>
            <a:spLocks noChangeShapeType="1"/>
          </p:cNvSpPr>
          <p:nvPr/>
        </p:nvSpPr>
        <p:spPr bwMode="auto">
          <a:xfrm flipH="1" flipV="1">
            <a:off x="3203575" y="4365625"/>
            <a:ext cx="2952750" cy="1655763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85" name="Line 20"/>
          <p:cNvSpPr>
            <a:spLocks noChangeShapeType="1"/>
          </p:cNvSpPr>
          <p:nvPr/>
        </p:nvSpPr>
        <p:spPr bwMode="auto">
          <a:xfrm flipV="1">
            <a:off x="2268538" y="3141663"/>
            <a:ext cx="1582737" cy="2951162"/>
          </a:xfrm>
          <a:prstGeom prst="line">
            <a:avLst/>
          </a:prstGeom>
          <a:noFill/>
          <a:ln w="38100" cmpd="dbl">
            <a:solidFill>
              <a:srgbClr val="FCFF95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7186" name="Line 21"/>
          <p:cNvSpPr>
            <a:spLocks noChangeShapeType="1"/>
          </p:cNvSpPr>
          <p:nvPr/>
        </p:nvSpPr>
        <p:spPr bwMode="auto">
          <a:xfrm>
            <a:off x="4140200" y="2349500"/>
            <a:ext cx="2016125" cy="3671888"/>
          </a:xfrm>
          <a:prstGeom prst="line">
            <a:avLst/>
          </a:prstGeom>
          <a:noFill/>
          <a:ln w="38100" cmpd="dbl">
            <a:solidFill>
              <a:srgbClr val="FF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7187" name="Text Box 22"/>
          <p:cNvSpPr txBox="1">
            <a:spLocks noChangeArrowheads="1"/>
          </p:cNvSpPr>
          <p:nvPr/>
        </p:nvSpPr>
        <p:spPr bwMode="auto">
          <a:xfrm>
            <a:off x="2916238" y="3860800"/>
            <a:ext cx="576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  <a:latin typeface="Times New Roman" pitchFamily="18" charset="0"/>
              </a:rPr>
              <a:t>D</a:t>
            </a:r>
            <a:endParaRPr lang="ru-RU" sz="2400" b="1">
              <a:solidFill>
                <a:srgbClr val="0000FF"/>
              </a:solidFill>
              <a:latin typeface="Times New Roman" pitchFamily="18" charset="0"/>
            </a:endParaRPr>
          </a:p>
        </p:txBody>
      </p:sp>
      <p:grpSp>
        <p:nvGrpSpPr>
          <p:cNvPr id="7188" name="Group 23"/>
          <p:cNvGrpSpPr>
            <a:grpSpLocks/>
          </p:cNvGrpSpPr>
          <p:nvPr/>
        </p:nvGrpSpPr>
        <p:grpSpPr bwMode="auto">
          <a:xfrm>
            <a:off x="0" y="6021388"/>
            <a:ext cx="8999538" cy="287337"/>
            <a:chOff x="0" y="3793"/>
            <a:chExt cx="5669" cy="181"/>
          </a:xfrm>
        </p:grpSpPr>
        <p:grpSp>
          <p:nvGrpSpPr>
            <p:cNvPr id="7206" name="Group 24"/>
            <p:cNvGrpSpPr>
              <a:grpSpLocks/>
            </p:cNvGrpSpPr>
            <p:nvPr/>
          </p:nvGrpSpPr>
          <p:grpSpPr bwMode="auto">
            <a:xfrm>
              <a:off x="0" y="3793"/>
              <a:ext cx="4739" cy="181"/>
              <a:chOff x="0" y="3793"/>
              <a:chExt cx="4739" cy="181"/>
            </a:xfrm>
          </p:grpSpPr>
          <p:graphicFrame>
            <p:nvGraphicFramePr>
              <p:cNvPr id="7172" name="Object 25"/>
              <p:cNvGraphicFramePr>
                <a:graphicFrameLocks noChangeAspect="1"/>
              </p:cNvGraphicFramePr>
              <p:nvPr/>
            </p:nvGraphicFramePr>
            <p:xfrm>
              <a:off x="1156" y="3811"/>
              <a:ext cx="3583" cy="163"/>
            </p:xfrm>
            <a:graphic>
              <a:graphicData uri="http://schemas.openxmlformats.org/presentationml/2006/ole">
                <p:oleObj spid="_x0000_s7172" name="Точечный рисунок" r:id="rId3" imgW="3134162" imgH="142933" progId="Paint.Picture">
                  <p:embed/>
                </p:oleObj>
              </a:graphicData>
            </a:graphic>
          </p:graphicFrame>
          <p:graphicFrame>
            <p:nvGraphicFramePr>
              <p:cNvPr id="7173" name="Object 26"/>
              <p:cNvGraphicFramePr>
                <a:graphicFrameLocks noChangeAspect="1"/>
              </p:cNvGraphicFramePr>
              <p:nvPr/>
            </p:nvGraphicFramePr>
            <p:xfrm>
              <a:off x="0" y="3793"/>
              <a:ext cx="3424" cy="181"/>
            </p:xfrm>
            <a:graphic>
              <a:graphicData uri="http://schemas.openxmlformats.org/presentationml/2006/ole">
                <p:oleObj spid="_x0000_s7173" name="Точечный рисунок" r:id="rId4" imgW="3134162" imgH="142933" progId="Paint.Picture">
                  <p:embed/>
                </p:oleObj>
              </a:graphicData>
            </a:graphic>
          </p:graphicFrame>
        </p:grpSp>
        <p:grpSp>
          <p:nvGrpSpPr>
            <p:cNvPr id="7207" name="Group 27"/>
            <p:cNvGrpSpPr>
              <a:grpSpLocks/>
            </p:cNvGrpSpPr>
            <p:nvPr/>
          </p:nvGrpSpPr>
          <p:grpSpPr bwMode="auto">
            <a:xfrm>
              <a:off x="930" y="3793"/>
              <a:ext cx="4739" cy="181"/>
              <a:chOff x="0" y="3793"/>
              <a:chExt cx="4739" cy="181"/>
            </a:xfrm>
          </p:grpSpPr>
          <p:graphicFrame>
            <p:nvGraphicFramePr>
              <p:cNvPr id="7170" name="Object 28"/>
              <p:cNvGraphicFramePr>
                <a:graphicFrameLocks noChangeAspect="1"/>
              </p:cNvGraphicFramePr>
              <p:nvPr/>
            </p:nvGraphicFramePr>
            <p:xfrm>
              <a:off x="1156" y="3811"/>
              <a:ext cx="3583" cy="163"/>
            </p:xfrm>
            <a:graphic>
              <a:graphicData uri="http://schemas.openxmlformats.org/presentationml/2006/ole">
                <p:oleObj spid="_x0000_s7170" name="Точечный рисунок" r:id="rId5" imgW="3134162" imgH="142933" progId="Paint.Picture">
                  <p:embed/>
                </p:oleObj>
              </a:graphicData>
            </a:graphic>
          </p:graphicFrame>
          <p:graphicFrame>
            <p:nvGraphicFramePr>
              <p:cNvPr id="7171" name="Object 29"/>
              <p:cNvGraphicFramePr>
                <a:graphicFrameLocks noChangeAspect="1"/>
              </p:cNvGraphicFramePr>
              <p:nvPr/>
            </p:nvGraphicFramePr>
            <p:xfrm>
              <a:off x="0" y="3793"/>
              <a:ext cx="3424" cy="181"/>
            </p:xfrm>
            <a:graphic>
              <a:graphicData uri="http://schemas.openxmlformats.org/presentationml/2006/ole">
                <p:oleObj spid="_x0000_s7171" name="Точечный рисунок" r:id="rId6" imgW="3134162" imgH="142933" progId="Paint.Picture">
                  <p:embed/>
                </p:oleObj>
              </a:graphicData>
            </a:graphic>
          </p:graphicFrame>
        </p:grpSp>
      </p:grpSp>
      <p:sp>
        <p:nvSpPr>
          <p:cNvPr id="7189" name="Text Box 30"/>
          <p:cNvSpPr txBox="1">
            <a:spLocks noChangeArrowheads="1"/>
          </p:cNvSpPr>
          <p:nvPr/>
        </p:nvSpPr>
        <p:spPr bwMode="auto">
          <a:xfrm>
            <a:off x="6156325" y="5995988"/>
            <a:ext cx="503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rgbClr val="0000FF"/>
                </a:solidFill>
                <a:latin typeface="Bookman Old Style" pitchFamily="18" charset="0"/>
              </a:rPr>
              <a:t>В</a:t>
            </a:r>
          </a:p>
        </p:txBody>
      </p:sp>
      <p:sp>
        <p:nvSpPr>
          <p:cNvPr id="7190" name="Text Box 31"/>
          <p:cNvSpPr txBox="1">
            <a:spLocks noChangeArrowheads="1"/>
          </p:cNvSpPr>
          <p:nvPr/>
        </p:nvSpPr>
        <p:spPr bwMode="auto">
          <a:xfrm>
            <a:off x="1979613" y="6092825"/>
            <a:ext cx="43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  <a:latin typeface="Bookman Old Style" pitchFamily="18" charset="0"/>
              </a:rPr>
              <a:t>A</a:t>
            </a:r>
            <a:endParaRPr lang="ru-RU" sz="2400" b="1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7191" name="Text Box 32"/>
          <p:cNvSpPr txBox="1">
            <a:spLocks noChangeArrowheads="1"/>
          </p:cNvSpPr>
          <p:nvPr/>
        </p:nvSpPr>
        <p:spPr bwMode="auto">
          <a:xfrm>
            <a:off x="3708400" y="3116263"/>
            <a:ext cx="684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rgbClr val="FFFF00"/>
                </a:solidFill>
                <a:latin typeface="Times New Roman" pitchFamily="18" charset="0"/>
              </a:rPr>
              <a:t>А</a:t>
            </a:r>
            <a:r>
              <a:rPr lang="ru-RU" sz="2400" b="1" baseline="-25000">
                <a:solidFill>
                  <a:srgbClr val="FFFF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7192" name="Text Box 33"/>
          <p:cNvSpPr txBox="1">
            <a:spLocks noChangeArrowheads="1"/>
          </p:cNvSpPr>
          <p:nvPr/>
        </p:nvSpPr>
        <p:spPr bwMode="auto">
          <a:xfrm>
            <a:off x="7740650" y="3116263"/>
            <a:ext cx="503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rgbClr val="FFFF00"/>
                </a:solidFill>
                <a:latin typeface="Times New Roman" pitchFamily="18" charset="0"/>
              </a:rPr>
              <a:t>В</a:t>
            </a:r>
            <a:r>
              <a:rPr lang="ru-RU" sz="2400" b="1" baseline="-25000">
                <a:solidFill>
                  <a:srgbClr val="FFFF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7193" name="Line 34"/>
          <p:cNvSpPr>
            <a:spLocks noChangeShapeType="1"/>
          </p:cNvSpPr>
          <p:nvPr/>
        </p:nvSpPr>
        <p:spPr bwMode="auto">
          <a:xfrm>
            <a:off x="179388" y="2276475"/>
            <a:ext cx="2089150" cy="3744913"/>
          </a:xfrm>
          <a:prstGeom prst="line">
            <a:avLst/>
          </a:prstGeom>
          <a:noFill/>
          <a:ln w="38100" cmpd="dbl">
            <a:solidFill>
              <a:srgbClr val="FF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7194" name="Text Box 37"/>
          <p:cNvSpPr txBox="1">
            <a:spLocks noChangeArrowheads="1"/>
          </p:cNvSpPr>
          <p:nvPr/>
        </p:nvSpPr>
        <p:spPr bwMode="auto">
          <a:xfrm>
            <a:off x="431800" y="2395538"/>
            <a:ext cx="539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rgbClr val="FFFF00"/>
                </a:solidFill>
                <a:latin typeface="Times New Roman" pitchFamily="18" charset="0"/>
              </a:rPr>
              <a:t>А</a:t>
            </a:r>
            <a:r>
              <a:rPr lang="ru-RU" sz="2400" b="1" baseline="-25000">
                <a:solidFill>
                  <a:srgbClr val="FFFF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7195" name="Text Box 38"/>
          <p:cNvSpPr txBox="1">
            <a:spLocks noChangeArrowheads="1"/>
          </p:cNvSpPr>
          <p:nvPr/>
        </p:nvSpPr>
        <p:spPr bwMode="auto">
          <a:xfrm>
            <a:off x="4500563" y="2395538"/>
            <a:ext cx="503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rgbClr val="FFFF00"/>
                </a:solidFill>
                <a:latin typeface="Times New Roman" pitchFamily="18" charset="0"/>
              </a:rPr>
              <a:t>В</a:t>
            </a:r>
            <a:r>
              <a:rPr lang="ru-RU" sz="2400" b="1" baseline="-25000">
                <a:solidFill>
                  <a:srgbClr val="FFFF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42030" name="Text Box 46"/>
          <p:cNvSpPr txBox="1">
            <a:spLocks noChangeArrowheads="1"/>
          </p:cNvSpPr>
          <p:nvPr/>
        </p:nvSpPr>
        <p:spPr bwMode="auto">
          <a:xfrm>
            <a:off x="252413" y="260350"/>
            <a:ext cx="84963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4000" i="1">
                <a:latin typeface="Bookman Old Style" pitchFamily="18" charset="0"/>
              </a:rPr>
              <a:t>Обозначим  угол отражения – </a:t>
            </a:r>
            <a:r>
              <a:rPr lang="el-GR" sz="4000" b="1">
                <a:latin typeface="Times New Roman" pitchFamily="18" charset="0"/>
                <a:cs typeface="Times New Roman" pitchFamily="18" charset="0"/>
              </a:rPr>
              <a:t>γ</a:t>
            </a:r>
            <a:r>
              <a:rPr lang="ru-RU" sz="4000" b="1" i="1">
                <a:latin typeface="Bookman Old Style" pitchFamily="18" charset="0"/>
                <a:cs typeface="Times New Roman" pitchFamily="18" charset="0"/>
              </a:rPr>
              <a:t>       </a:t>
            </a:r>
          </a:p>
        </p:txBody>
      </p:sp>
      <p:sp>
        <p:nvSpPr>
          <p:cNvPr id="42031" name="Text Box 47"/>
          <p:cNvSpPr txBox="1">
            <a:spLocks noChangeArrowheads="1"/>
          </p:cNvSpPr>
          <p:nvPr/>
        </p:nvSpPr>
        <p:spPr bwMode="auto">
          <a:xfrm>
            <a:off x="2268538" y="5078413"/>
            <a:ext cx="3587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l-GR">
                <a:latin typeface="Times New Roman" pitchFamily="18" charset="0"/>
                <a:cs typeface="Times New Roman" pitchFamily="18" charset="0"/>
              </a:rPr>
              <a:t>γ</a:t>
            </a:r>
          </a:p>
        </p:txBody>
      </p:sp>
      <p:sp>
        <p:nvSpPr>
          <p:cNvPr id="7198" name="Line 6"/>
          <p:cNvSpPr>
            <a:spLocks noChangeShapeType="1"/>
          </p:cNvSpPr>
          <p:nvPr/>
        </p:nvSpPr>
        <p:spPr bwMode="auto">
          <a:xfrm flipV="1">
            <a:off x="2268538" y="4365625"/>
            <a:ext cx="2951162" cy="1655763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99" name="Line 53"/>
          <p:cNvSpPr>
            <a:spLocks noChangeShapeType="1"/>
          </p:cNvSpPr>
          <p:nvPr/>
        </p:nvSpPr>
        <p:spPr bwMode="auto">
          <a:xfrm flipV="1">
            <a:off x="2266950" y="4581525"/>
            <a:ext cx="0" cy="1439863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7200" name="Group 54"/>
          <p:cNvGrpSpPr>
            <a:grpSpLocks/>
          </p:cNvGrpSpPr>
          <p:nvPr/>
        </p:nvGrpSpPr>
        <p:grpSpPr bwMode="auto">
          <a:xfrm rot="-5400000">
            <a:off x="1404144" y="3285331"/>
            <a:ext cx="1870075" cy="3598863"/>
            <a:chOff x="793" y="2886"/>
            <a:chExt cx="227" cy="362"/>
          </a:xfrm>
        </p:grpSpPr>
        <p:sp>
          <p:nvSpPr>
            <p:cNvPr id="7204" name="Arc 55"/>
            <p:cNvSpPr>
              <a:spLocks/>
            </p:cNvSpPr>
            <p:nvPr/>
          </p:nvSpPr>
          <p:spPr bwMode="auto">
            <a:xfrm flipV="1">
              <a:off x="793" y="3067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B4A2F4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05" name="Arc 56"/>
            <p:cNvSpPr>
              <a:spLocks/>
            </p:cNvSpPr>
            <p:nvPr/>
          </p:nvSpPr>
          <p:spPr bwMode="auto">
            <a:xfrm>
              <a:off x="793" y="2886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B4A2F4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7201" name="Line 57"/>
          <p:cNvSpPr>
            <a:spLocks noChangeShapeType="1"/>
          </p:cNvSpPr>
          <p:nvPr/>
        </p:nvSpPr>
        <p:spPr bwMode="auto">
          <a:xfrm flipH="1" flipV="1">
            <a:off x="3201988" y="4365625"/>
            <a:ext cx="2952750" cy="1655763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202" name="Line 58"/>
          <p:cNvSpPr>
            <a:spLocks noChangeShapeType="1"/>
          </p:cNvSpPr>
          <p:nvPr/>
        </p:nvSpPr>
        <p:spPr bwMode="auto">
          <a:xfrm flipV="1">
            <a:off x="2266950" y="3141663"/>
            <a:ext cx="1582738" cy="2951162"/>
          </a:xfrm>
          <a:prstGeom prst="line">
            <a:avLst/>
          </a:prstGeom>
          <a:noFill/>
          <a:ln w="38100" cmpd="dbl">
            <a:solidFill>
              <a:srgbClr val="FCFF95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7203" name="Line 59"/>
          <p:cNvSpPr>
            <a:spLocks noChangeShapeType="1"/>
          </p:cNvSpPr>
          <p:nvPr/>
        </p:nvSpPr>
        <p:spPr bwMode="auto">
          <a:xfrm>
            <a:off x="177800" y="2276475"/>
            <a:ext cx="2089150" cy="3744913"/>
          </a:xfrm>
          <a:prstGeom prst="line">
            <a:avLst/>
          </a:prstGeom>
          <a:noFill/>
          <a:ln w="38100" cmpd="dbl">
            <a:solidFill>
              <a:srgbClr val="FF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136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365" fill="hold">
                                          <p:stCondLst>
                                            <p:cond delay="1365"/>
                                          </p:stCondLst>
                                        </p:cTn>
                                        <p:tgtEl>
                                          <p:spTgt spid="420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68" decel="50000" autoRev="1" fill="hold">
                                          <p:stCondLst>
                                            <p:cond delay="1365"/>
                                          </p:stCondLst>
                                        </p:cTn>
                                        <p:tgtEl>
                                          <p:spTgt spid="42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8" fill="hold">
                                          <p:stCondLst>
                                            <p:cond delay="2592"/>
                                          </p:stCondLst>
                                        </p:cTn>
                                        <p:tgtEl>
                                          <p:spTgt spid="42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030" grpId="0"/>
      <p:bldP spid="420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9" name="Group 49"/>
          <p:cNvGrpSpPr>
            <a:grpSpLocks/>
          </p:cNvGrpSpPr>
          <p:nvPr/>
        </p:nvGrpSpPr>
        <p:grpSpPr bwMode="auto">
          <a:xfrm flipH="1">
            <a:off x="2268538" y="5013325"/>
            <a:ext cx="431800" cy="1008063"/>
            <a:chOff x="1565" y="3113"/>
            <a:chExt cx="272" cy="635"/>
          </a:xfrm>
        </p:grpSpPr>
        <p:sp>
          <p:nvSpPr>
            <p:cNvPr id="8241" name="Arc 50"/>
            <p:cNvSpPr>
              <a:spLocks/>
            </p:cNvSpPr>
            <p:nvPr/>
          </p:nvSpPr>
          <p:spPr bwMode="auto">
            <a:xfrm flipH="1">
              <a:off x="1565" y="3113"/>
              <a:ext cx="272" cy="181"/>
            </a:xfrm>
            <a:custGeom>
              <a:avLst/>
              <a:gdLst>
                <a:gd name="T0" fmla="*/ 0 w 21600"/>
                <a:gd name="T1" fmla="*/ 0 h 21600"/>
                <a:gd name="T2" fmla="*/ 3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66FFFF"/>
            </a:solidFill>
            <a:ln w="9525">
              <a:solidFill>
                <a:srgbClr val="66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42" name="AutoShape 51"/>
            <p:cNvSpPr>
              <a:spLocks noChangeArrowheads="1"/>
            </p:cNvSpPr>
            <p:nvPr/>
          </p:nvSpPr>
          <p:spPr bwMode="auto">
            <a:xfrm rot="10800000">
              <a:off x="1565" y="3294"/>
              <a:ext cx="271" cy="454"/>
            </a:xfrm>
            <a:prstGeom prst="rtTriangle">
              <a:avLst/>
            </a:prstGeom>
            <a:solidFill>
              <a:srgbClr val="66FFFF"/>
            </a:solidFill>
            <a:ln w="9525">
              <a:solidFill>
                <a:srgbClr val="66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200" name="Group 2"/>
          <p:cNvGrpSpPr>
            <a:grpSpLocks/>
          </p:cNvGrpSpPr>
          <p:nvPr/>
        </p:nvGrpSpPr>
        <p:grpSpPr bwMode="auto">
          <a:xfrm>
            <a:off x="1835150" y="5013325"/>
            <a:ext cx="431800" cy="1008063"/>
            <a:chOff x="1565" y="3113"/>
            <a:chExt cx="272" cy="635"/>
          </a:xfrm>
        </p:grpSpPr>
        <p:sp>
          <p:nvSpPr>
            <p:cNvPr id="8239" name="Arc 3"/>
            <p:cNvSpPr>
              <a:spLocks/>
            </p:cNvSpPr>
            <p:nvPr/>
          </p:nvSpPr>
          <p:spPr bwMode="auto">
            <a:xfrm flipH="1">
              <a:off x="1565" y="3113"/>
              <a:ext cx="272" cy="181"/>
            </a:xfrm>
            <a:custGeom>
              <a:avLst/>
              <a:gdLst>
                <a:gd name="T0" fmla="*/ 0 w 21600"/>
                <a:gd name="T1" fmla="*/ 0 h 21600"/>
                <a:gd name="T2" fmla="*/ 3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66FFFF"/>
            </a:solidFill>
            <a:ln w="9525">
              <a:solidFill>
                <a:srgbClr val="66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40" name="AutoShape 4"/>
            <p:cNvSpPr>
              <a:spLocks noChangeArrowheads="1"/>
            </p:cNvSpPr>
            <p:nvPr/>
          </p:nvSpPr>
          <p:spPr bwMode="auto">
            <a:xfrm rot="10800000">
              <a:off x="1565" y="3294"/>
              <a:ext cx="271" cy="454"/>
            </a:xfrm>
            <a:prstGeom prst="rtTriangle">
              <a:avLst/>
            </a:prstGeom>
            <a:solidFill>
              <a:srgbClr val="66FFFF"/>
            </a:solidFill>
            <a:ln w="9525">
              <a:solidFill>
                <a:srgbClr val="66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201" name="Text Box 5"/>
          <p:cNvSpPr txBox="1">
            <a:spLocks noChangeArrowheads="1"/>
          </p:cNvSpPr>
          <p:nvPr/>
        </p:nvSpPr>
        <p:spPr bwMode="auto">
          <a:xfrm>
            <a:off x="5219700" y="3908425"/>
            <a:ext cx="504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  <a:latin typeface="Times New Roman" pitchFamily="18" charset="0"/>
              </a:rPr>
              <a:t>C</a:t>
            </a:r>
            <a:endParaRPr lang="ru-RU" sz="2400" b="1" baseline="-2500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8202" name="Line 7"/>
          <p:cNvSpPr>
            <a:spLocks noChangeShapeType="1"/>
          </p:cNvSpPr>
          <p:nvPr/>
        </p:nvSpPr>
        <p:spPr bwMode="auto">
          <a:xfrm flipV="1">
            <a:off x="2268538" y="4581525"/>
            <a:ext cx="0" cy="1439863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03" name="Text Box 8"/>
          <p:cNvSpPr txBox="1">
            <a:spLocks noChangeArrowheads="1"/>
          </p:cNvSpPr>
          <p:nvPr/>
        </p:nvSpPr>
        <p:spPr bwMode="auto">
          <a:xfrm>
            <a:off x="1908175" y="5084763"/>
            <a:ext cx="3587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l-GR">
                <a:latin typeface="Times New Roman" pitchFamily="18" charset="0"/>
                <a:cs typeface="Times New Roman" pitchFamily="18" charset="0"/>
              </a:rPr>
              <a:t>α</a:t>
            </a:r>
          </a:p>
        </p:txBody>
      </p:sp>
      <p:grpSp>
        <p:nvGrpSpPr>
          <p:cNvPr id="4" name="Group 9"/>
          <p:cNvGrpSpPr>
            <a:grpSpLocks/>
          </p:cNvGrpSpPr>
          <p:nvPr/>
        </p:nvGrpSpPr>
        <p:grpSpPr bwMode="auto">
          <a:xfrm rot="-5400000">
            <a:off x="1405731" y="3285332"/>
            <a:ext cx="1870075" cy="3598862"/>
            <a:chOff x="793" y="2886"/>
            <a:chExt cx="227" cy="362"/>
          </a:xfrm>
        </p:grpSpPr>
        <p:sp>
          <p:nvSpPr>
            <p:cNvPr id="8237" name="Arc 10"/>
            <p:cNvSpPr>
              <a:spLocks/>
            </p:cNvSpPr>
            <p:nvPr/>
          </p:nvSpPr>
          <p:spPr bwMode="auto">
            <a:xfrm flipV="1">
              <a:off x="793" y="3067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rgbClr val="B4A2F4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38" name="Arc 11"/>
            <p:cNvSpPr>
              <a:spLocks/>
            </p:cNvSpPr>
            <p:nvPr/>
          </p:nvSpPr>
          <p:spPr bwMode="auto">
            <a:xfrm>
              <a:off x="793" y="2886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rgbClr val="B4A2F4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205" name="Group 12"/>
          <p:cNvGrpSpPr>
            <a:grpSpLocks/>
          </p:cNvGrpSpPr>
          <p:nvPr/>
        </p:nvGrpSpPr>
        <p:grpSpPr bwMode="auto">
          <a:xfrm rot="-5400000">
            <a:off x="3024187" y="4257676"/>
            <a:ext cx="1223963" cy="2303462"/>
            <a:chOff x="793" y="2886"/>
            <a:chExt cx="227" cy="362"/>
          </a:xfrm>
        </p:grpSpPr>
        <p:sp>
          <p:nvSpPr>
            <p:cNvPr id="8235" name="Arc 13"/>
            <p:cNvSpPr>
              <a:spLocks/>
            </p:cNvSpPr>
            <p:nvPr/>
          </p:nvSpPr>
          <p:spPr bwMode="auto">
            <a:xfrm flipV="1">
              <a:off x="793" y="3067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B4A2F4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36" name="Arc 14"/>
            <p:cNvSpPr>
              <a:spLocks/>
            </p:cNvSpPr>
            <p:nvPr/>
          </p:nvSpPr>
          <p:spPr bwMode="auto">
            <a:xfrm>
              <a:off x="793" y="2886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B4A2F4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206" name="Group 15"/>
          <p:cNvGrpSpPr>
            <a:grpSpLocks/>
          </p:cNvGrpSpPr>
          <p:nvPr/>
        </p:nvGrpSpPr>
        <p:grpSpPr bwMode="auto">
          <a:xfrm rot="-5400000">
            <a:off x="4644231" y="5156994"/>
            <a:ext cx="576263" cy="1152525"/>
            <a:chOff x="793" y="2886"/>
            <a:chExt cx="227" cy="362"/>
          </a:xfrm>
        </p:grpSpPr>
        <p:sp>
          <p:nvSpPr>
            <p:cNvPr id="8233" name="Arc 16"/>
            <p:cNvSpPr>
              <a:spLocks/>
            </p:cNvSpPr>
            <p:nvPr/>
          </p:nvSpPr>
          <p:spPr bwMode="auto">
            <a:xfrm flipV="1">
              <a:off x="793" y="3067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B4A2F4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34" name="Arc 17"/>
            <p:cNvSpPr>
              <a:spLocks/>
            </p:cNvSpPr>
            <p:nvPr/>
          </p:nvSpPr>
          <p:spPr bwMode="auto">
            <a:xfrm>
              <a:off x="793" y="2886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B4A2F4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207" name="Line 18"/>
          <p:cNvSpPr>
            <a:spLocks noChangeShapeType="1"/>
          </p:cNvSpPr>
          <p:nvPr/>
        </p:nvSpPr>
        <p:spPr bwMode="auto">
          <a:xfrm flipV="1">
            <a:off x="6156325" y="3141663"/>
            <a:ext cx="1655763" cy="2879725"/>
          </a:xfrm>
          <a:prstGeom prst="line">
            <a:avLst/>
          </a:prstGeom>
          <a:noFill/>
          <a:ln w="38100" cmpd="dbl">
            <a:solidFill>
              <a:srgbClr val="FCFF95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8208" name="Line 19"/>
          <p:cNvSpPr>
            <a:spLocks noChangeShapeType="1"/>
          </p:cNvSpPr>
          <p:nvPr/>
        </p:nvSpPr>
        <p:spPr bwMode="auto">
          <a:xfrm flipH="1" flipV="1">
            <a:off x="3203575" y="4365625"/>
            <a:ext cx="2952750" cy="1655763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09" name="Line 20"/>
          <p:cNvSpPr>
            <a:spLocks noChangeShapeType="1"/>
          </p:cNvSpPr>
          <p:nvPr/>
        </p:nvSpPr>
        <p:spPr bwMode="auto">
          <a:xfrm flipV="1">
            <a:off x="2268538" y="3141663"/>
            <a:ext cx="1582737" cy="2951162"/>
          </a:xfrm>
          <a:prstGeom prst="line">
            <a:avLst/>
          </a:prstGeom>
          <a:noFill/>
          <a:ln w="38100" cmpd="dbl">
            <a:solidFill>
              <a:srgbClr val="FCFF95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8210" name="Line 21"/>
          <p:cNvSpPr>
            <a:spLocks noChangeShapeType="1"/>
          </p:cNvSpPr>
          <p:nvPr/>
        </p:nvSpPr>
        <p:spPr bwMode="auto">
          <a:xfrm>
            <a:off x="4140200" y="2349500"/>
            <a:ext cx="2016125" cy="3671888"/>
          </a:xfrm>
          <a:prstGeom prst="line">
            <a:avLst/>
          </a:prstGeom>
          <a:noFill/>
          <a:ln w="38100" cmpd="dbl">
            <a:solidFill>
              <a:srgbClr val="FF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8211" name="Text Box 22"/>
          <p:cNvSpPr txBox="1">
            <a:spLocks noChangeArrowheads="1"/>
          </p:cNvSpPr>
          <p:nvPr/>
        </p:nvSpPr>
        <p:spPr bwMode="auto">
          <a:xfrm>
            <a:off x="2916238" y="3860800"/>
            <a:ext cx="576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  <a:latin typeface="Times New Roman" pitchFamily="18" charset="0"/>
              </a:rPr>
              <a:t>D</a:t>
            </a:r>
            <a:endParaRPr lang="ru-RU" sz="2400" b="1">
              <a:solidFill>
                <a:srgbClr val="0000FF"/>
              </a:solidFill>
              <a:latin typeface="Times New Roman" pitchFamily="18" charset="0"/>
            </a:endParaRPr>
          </a:p>
        </p:txBody>
      </p:sp>
      <p:grpSp>
        <p:nvGrpSpPr>
          <p:cNvPr id="8212" name="Group 23"/>
          <p:cNvGrpSpPr>
            <a:grpSpLocks/>
          </p:cNvGrpSpPr>
          <p:nvPr/>
        </p:nvGrpSpPr>
        <p:grpSpPr bwMode="auto">
          <a:xfrm>
            <a:off x="0" y="6021388"/>
            <a:ext cx="8999538" cy="287337"/>
            <a:chOff x="0" y="3793"/>
            <a:chExt cx="5669" cy="181"/>
          </a:xfrm>
        </p:grpSpPr>
        <p:grpSp>
          <p:nvGrpSpPr>
            <p:cNvPr id="8231" name="Group 24"/>
            <p:cNvGrpSpPr>
              <a:grpSpLocks/>
            </p:cNvGrpSpPr>
            <p:nvPr/>
          </p:nvGrpSpPr>
          <p:grpSpPr bwMode="auto">
            <a:xfrm>
              <a:off x="0" y="3793"/>
              <a:ext cx="4739" cy="181"/>
              <a:chOff x="0" y="3793"/>
              <a:chExt cx="4739" cy="181"/>
            </a:xfrm>
          </p:grpSpPr>
          <p:graphicFrame>
            <p:nvGraphicFramePr>
              <p:cNvPr id="8196" name="Object 25"/>
              <p:cNvGraphicFramePr>
                <a:graphicFrameLocks noChangeAspect="1"/>
              </p:cNvGraphicFramePr>
              <p:nvPr/>
            </p:nvGraphicFramePr>
            <p:xfrm>
              <a:off x="1156" y="3811"/>
              <a:ext cx="3583" cy="163"/>
            </p:xfrm>
            <a:graphic>
              <a:graphicData uri="http://schemas.openxmlformats.org/presentationml/2006/ole">
                <p:oleObj spid="_x0000_s8196" name="Точечный рисунок" r:id="rId3" imgW="3134162" imgH="142933" progId="Paint.Picture">
                  <p:embed/>
                </p:oleObj>
              </a:graphicData>
            </a:graphic>
          </p:graphicFrame>
          <p:graphicFrame>
            <p:nvGraphicFramePr>
              <p:cNvPr id="8197" name="Object 26"/>
              <p:cNvGraphicFramePr>
                <a:graphicFrameLocks noChangeAspect="1"/>
              </p:cNvGraphicFramePr>
              <p:nvPr/>
            </p:nvGraphicFramePr>
            <p:xfrm>
              <a:off x="0" y="3793"/>
              <a:ext cx="3424" cy="181"/>
            </p:xfrm>
            <a:graphic>
              <a:graphicData uri="http://schemas.openxmlformats.org/presentationml/2006/ole">
                <p:oleObj spid="_x0000_s8197" name="Точечный рисунок" r:id="rId4" imgW="3134162" imgH="142933" progId="Paint.Picture">
                  <p:embed/>
                </p:oleObj>
              </a:graphicData>
            </a:graphic>
          </p:graphicFrame>
        </p:grpSp>
        <p:grpSp>
          <p:nvGrpSpPr>
            <p:cNvPr id="8232" name="Group 27"/>
            <p:cNvGrpSpPr>
              <a:grpSpLocks/>
            </p:cNvGrpSpPr>
            <p:nvPr/>
          </p:nvGrpSpPr>
          <p:grpSpPr bwMode="auto">
            <a:xfrm>
              <a:off x="930" y="3793"/>
              <a:ext cx="4739" cy="181"/>
              <a:chOff x="0" y="3793"/>
              <a:chExt cx="4739" cy="181"/>
            </a:xfrm>
          </p:grpSpPr>
          <p:graphicFrame>
            <p:nvGraphicFramePr>
              <p:cNvPr id="8194" name="Object 28"/>
              <p:cNvGraphicFramePr>
                <a:graphicFrameLocks noChangeAspect="1"/>
              </p:cNvGraphicFramePr>
              <p:nvPr/>
            </p:nvGraphicFramePr>
            <p:xfrm>
              <a:off x="1156" y="3811"/>
              <a:ext cx="3583" cy="163"/>
            </p:xfrm>
            <a:graphic>
              <a:graphicData uri="http://schemas.openxmlformats.org/presentationml/2006/ole">
                <p:oleObj spid="_x0000_s8194" name="Точечный рисунок" r:id="rId5" imgW="3134162" imgH="142933" progId="Paint.Picture">
                  <p:embed/>
                </p:oleObj>
              </a:graphicData>
            </a:graphic>
          </p:graphicFrame>
          <p:graphicFrame>
            <p:nvGraphicFramePr>
              <p:cNvPr id="8195" name="Object 29"/>
              <p:cNvGraphicFramePr>
                <a:graphicFrameLocks noChangeAspect="1"/>
              </p:cNvGraphicFramePr>
              <p:nvPr/>
            </p:nvGraphicFramePr>
            <p:xfrm>
              <a:off x="0" y="3793"/>
              <a:ext cx="3424" cy="181"/>
            </p:xfrm>
            <a:graphic>
              <a:graphicData uri="http://schemas.openxmlformats.org/presentationml/2006/ole">
                <p:oleObj spid="_x0000_s8195" name="Точечный рисунок" r:id="rId6" imgW="3134162" imgH="142933" progId="Paint.Picture">
                  <p:embed/>
                </p:oleObj>
              </a:graphicData>
            </a:graphic>
          </p:graphicFrame>
        </p:grpSp>
      </p:grpSp>
      <p:sp>
        <p:nvSpPr>
          <p:cNvPr id="8213" name="Text Box 30"/>
          <p:cNvSpPr txBox="1">
            <a:spLocks noChangeArrowheads="1"/>
          </p:cNvSpPr>
          <p:nvPr/>
        </p:nvSpPr>
        <p:spPr bwMode="auto">
          <a:xfrm>
            <a:off x="6156325" y="5995988"/>
            <a:ext cx="503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rgbClr val="0000FF"/>
                </a:solidFill>
                <a:latin typeface="Bookman Old Style" pitchFamily="18" charset="0"/>
              </a:rPr>
              <a:t>В</a:t>
            </a:r>
          </a:p>
        </p:txBody>
      </p:sp>
      <p:sp>
        <p:nvSpPr>
          <p:cNvPr id="8214" name="Text Box 31"/>
          <p:cNvSpPr txBox="1">
            <a:spLocks noChangeArrowheads="1"/>
          </p:cNvSpPr>
          <p:nvPr/>
        </p:nvSpPr>
        <p:spPr bwMode="auto">
          <a:xfrm>
            <a:off x="1979613" y="6092825"/>
            <a:ext cx="43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  <a:latin typeface="Bookman Old Style" pitchFamily="18" charset="0"/>
              </a:rPr>
              <a:t>A</a:t>
            </a:r>
            <a:endParaRPr lang="ru-RU" sz="2400" b="1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8215" name="Text Box 32"/>
          <p:cNvSpPr txBox="1">
            <a:spLocks noChangeArrowheads="1"/>
          </p:cNvSpPr>
          <p:nvPr/>
        </p:nvSpPr>
        <p:spPr bwMode="auto">
          <a:xfrm>
            <a:off x="3708400" y="3116263"/>
            <a:ext cx="684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rgbClr val="FFFF00"/>
                </a:solidFill>
                <a:latin typeface="Times New Roman" pitchFamily="18" charset="0"/>
              </a:rPr>
              <a:t>А</a:t>
            </a:r>
            <a:r>
              <a:rPr lang="ru-RU" sz="2400" b="1" baseline="-25000">
                <a:solidFill>
                  <a:srgbClr val="FFFF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8216" name="Text Box 33"/>
          <p:cNvSpPr txBox="1">
            <a:spLocks noChangeArrowheads="1"/>
          </p:cNvSpPr>
          <p:nvPr/>
        </p:nvSpPr>
        <p:spPr bwMode="auto">
          <a:xfrm>
            <a:off x="7740650" y="3116263"/>
            <a:ext cx="503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rgbClr val="FFFF00"/>
                </a:solidFill>
                <a:latin typeface="Times New Roman" pitchFamily="18" charset="0"/>
              </a:rPr>
              <a:t>В</a:t>
            </a:r>
            <a:r>
              <a:rPr lang="ru-RU" sz="2400" b="1" baseline="-25000">
                <a:solidFill>
                  <a:srgbClr val="FFFF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8217" name="Line 34"/>
          <p:cNvSpPr>
            <a:spLocks noChangeShapeType="1"/>
          </p:cNvSpPr>
          <p:nvPr/>
        </p:nvSpPr>
        <p:spPr bwMode="auto">
          <a:xfrm>
            <a:off x="179388" y="2276475"/>
            <a:ext cx="2089150" cy="3744913"/>
          </a:xfrm>
          <a:prstGeom prst="line">
            <a:avLst/>
          </a:prstGeom>
          <a:noFill/>
          <a:ln w="38100" cmpd="dbl">
            <a:solidFill>
              <a:srgbClr val="FF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39973" name="Text Box 37"/>
          <p:cNvSpPr txBox="1">
            <a:spLocks noChangeArrowheads="1"/>
          </p:cNvSpPr>
          <p:nvPr/>
        </p:nvSpPr>
        <p:spPr bwMode="auto">
          <a:xfrm>
            <a:off x="0" y="112713"/>
            <a:ext cx="3887788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i="1">
                <a:latin typeface="Times New Roman" pitchFamily="18" charset="0"/>
              </a:rPr>
              <a:t>Падающая световая волна проходит расстояние СВ                  со скоростью света </a:t>
            </a:r>
            <a:r>
              <a:rPr lang="el-GR" sz="3600" b="1" i="1">
                <a:latin typeface="Times New Roman" pitchFamily="18" charset="0"/>
                <a:cs typeface="Times New Roman" pitchFamily="18" charset="0"/>
              </a:rPr>
              <a:t>υ</a:t>
            </a:r>
            <a:r>
              <a:rPr lang="en-US" sz="2400" b="1" i="1">
                <a:latin typeface="Times New Roman" pitchFamily="18" charset="0"/>
              </a:rPr>
              <a:t>:</a:t>
            </a:r>
            <a:endParaRPr lang="ru-RU" sz="2800" b="1" i="1">
              <a:solidFill>
                <a:srgbClr val="CC00FF"/>
              </a:solidFill>
              <a:latin typeface="Times New Roman" pitchFamily="18" charset="0"/>
            </a:endParaRPr>
          </a:p>
        </p:txBody>
      </p:sp>
      <p:sp>
        <p:nvSpPr>
          <p:cNvPr id="39974" name="Text Box 38"/>
          <p:cNvSpPr txBox="1">
            <a:spLocks noChangeArrowheads="1"/>
          </p:cNvSpPr>
          <p:nvPr/>
        </p:nvSpPr>
        <p:spPr bwMode="auto">
          <a:xfrm>
            <a:off x="4265613" y="153988"/>
            <a:ext cx="4878387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i="1">
                <a:latin typeface="Times New Roman" pitchFamily="18" charset="0"/>
              </a:rPr>
              <a:t>За это же время </a:t>
            </a:r>
            <a:r>
              <a:rPr lang="ru-RU" sz="2400" b="1" i="1">
                <a:solidFill>
                  <a:srgbClr val="CC00FF"/>
                </a:solidFill>
                <a:latin typeface="Times New Roman" pitchFamily="18" charset="0"/>
              </a:rPr>
              <a:t>вторичная волна</a:t>
            </a:r>
            <a:r>
              <a:rPr lang="ru-RU" sz="2400" b="1" i="1">
                <a:latin typeface="Times New Roman" pitchFamily="18" charset="0"/>
              </a:rPr>
              <a:t> с центром в точке </a:t>
            </a:r>
            <a:r>
              <a:rPr lang="ru-RU" sz="2400" b="1" i="1">
                <a:solidFill>
                  <a:srgbClr val="CC00FF"/>
                </a:solidFill>
                <a:latin typeface="Times New Roman" pitchFamily="18" charset="0"/>
              </a:rPr>
              <a:t>А</a:t>
            </a:r>
            <a:r>
              <a:rPr lang="ru-RU" sz="2400" b="1" i="1">
                <a:latin typeface="Times New Roman" pitchFamily="18" charset="0"/>
              </a:rPr>
              <a:t> станет полусферой радиусом:</a:t>
            </a:r>
            <a:endParaRPr lang="ru-RU" sz="2400" b="1" i="1">
              <a:solidFill>
                <a:srgbClr val="CC00FF"/>
              </a:solidFill>
              <a:latin typeface="Times New Roman" pitchFamily="18" charset="0"/>
            </a:endParaRPr>
          </a:p>
        </p:txBody>
      </p:sp>
      <p:sp>
        <p:nvSpPr>
          <p:cNvPr id="8220" name="Text Box 39"/>
          <p:cNvSpPr txBox="1">
            <a:spLocks noChangeArrowheads="1"/>
          </p:cNvSpPr>
          <p:nvPr/>
        </p:nvSpPr>
        <p:spPr bwMode="auto">
          <a:xfrm>
            <a:off x="431800" y="2395538"/>
            <a:ext cx="539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rgbClr val="FFFF00"/>
                </a:solidFill>
                <a:latin typeface="Times New Roman" pitchFamily="18" charset="0"/>
              </a:rPr>
              <a:t>А</a:t>
            </a:r>
            <a:r>
              <a:rPr lang="ru-RU" sz="2400" b="1" baseline="-25000">
                <a:solidFill>
                  <a:srgbClr val="FFFF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8221" name="Text Box 40"/>
          <p:cNvSpPr txBox="1">
            <a:spLocks noChangeArrowheads="1"/>
          </p:cNvSpPr>
          <p:nvPr/>
        </p:nvSpPr>
        <p:spPr bwMode="auto">
          <a:xfrm>
            <a:off x="4500563" y="2395538"/>
            <a:ext cx="503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rgbClr val="FFFF00"/>
                </a:solidFill>
                <a:latin typeface="Times New Roman" pitchFamily="18" charset="0"/>
              </a:rPr>
              <a:t>В</a:t>
            </a:r>
            <a:r>
              <a:rPr lang="ru-RU" sz="2400" b="1" baseline="-25000">
                <a:solidFill>
                  <a:srgbClr val="FFFF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39978" name="Text Box 42"/>
          <p:cNvSpPr txBox="1">
            <a:spLocks noChangeArrowheads="1"/>
          </p:cNvSpPr>
          <p:nvPr/>
        </p:nvSpPr>
        <p:spPr bwMode="auto">
          <a:xfrm>
            <a:off x="971550" y="1484313"/>
            <a:ext cx="2087563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i="1">
                <a:solidFill>
                  <a:srgbClr val="FF0000"/>
                </a:solidFill>
                <a:latin typeface="Times New Roman" pitchFamily="18" charset="0"/>
              </a:rPr>
              <a:t>СВ = </a:t>
            </a:r>
            <a:r>
              <a:rPr lang="el-GR" sz="48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υ</a:t>
            </a:r>
            <a:r>
              <a:rPr lang="en-US" b="1">
                <a:solidFill>
                  <a:srgbClr val="FF0000"/>
                </a:solidFill>
                <a:sym typeface="Wingdings 3" pitchFamily="18" charset="2"/>
              </a:rPr>
              <a:t></a:t>
            </a:r>
            <a:r>
              <a:rPr lang="en-US" sz="4000" b="1">
                <a:solidFill>
                  <a:srgbClr val="FF0000"/>
                </a:solidFill>
              </a:rPr>
              <a:t>t</a:t>
            </a:r>
            <a:endParaRPr lang="ru-RU" sz="2800">
              <a:solidFill>
                <a:srgbClr val="FF0000"/>
              </a:solidFill>
            </a:endParaRPr>
          </a:p>
        </p:txBody>
      </p:sp>
      <p:sp>
        <p:nvSpPr>
          <p:cNvPr id="39979" name="Text Box 43"/>
          <p:cNvSpPr txBox="1">
            <a:spLocks noChangeArrowheads="1"/>
          </p:cNvSpPr>
          <p:nvPr/>
        </p:nvSpPr>
        <p:spPr bwMode="auto">
          <a:xfrm>
            <a:off x="5292725" y="1492250"/>
            <a:ext cx="2735263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i="1">
                <a:solidFill>
                  <a:srgbClr val="FF0000"/>
                </a:solidFill>
                <a:latin typeface="Times New Roman" pitchFamily="18" charset="0"/>
              </a:rPr>
              <a:t>А</a:t>
            </a:r>
            <a:r>
              <a:rPr lang="en-US" sz="3600" b="1" i="1">
                <a:solidFill>
                  <a:srgbClr val="FF0000"/>
                </a:solidFill>
                <a:latin typeface="Times New Roman" pitchFamily="18" charset="0"/>
              </a:rPr>
              <a:t>D = </a:t>
            </a:r>
            <a:r>
              <a:rPr lang="el-GR" sz="48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υ</a:t>
            </a:r>
            <a:r>
              <a:rPr lang="en-US" b="1">
                <a:solidFill>
                  <a:srgbClr val="FF0000"/>
                </a:solidFill>
                <a:sym typeface="Wingdings 3" pitchFamily="18" charset="2"/>
              </a:rPr>
              <a:t></a:t>
            </a:r>
            <a:r>
              <a:rPr lang="en-US" sz="4000" b="1">
                <a:solidFill>
                  <a:srgbClr val="FF0000"/>
                </a:solidFill>
              </a:rPr>
              <a:t>t</a:t>
            </a:r>
            <a:endParaRPr lang="ru-RU" sz="2800">
              <a:solidFill>
                <a:srgbClr val="FF0000"/>
              </a:solidFill>
            </a:endParaRPr>
          </a:p>
        </p:txBody>
      </p:sp>
      <p:sp>
        <p:nvSpPr>
          <p:cNvPr id="39980" name="Line 44"/>
          <p:cNvSpPr>
            <a:spLocks noChangeShapeType="1"/>
          </p:cNvSpPr>
          <p:nvPr/>
        </p:nvSpPr>
        <p:spPr bwMode="auto">
          <a:xfrm>
            <a:off x="5219700" y="4365625"/>
            <a:ext cx="936625" cy="1655763"/>
          </a:xfrm>
          <a:prstGeom prst="line">
            <a:avLst/>
          </a:prstGeom>
          <a:noFill/>
          <a:ln w="76200" cmpd="tri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9981" name="Line 45"/>
          <p:cNvSpPr>
            <a:spLocks noChangeShapeType="1"/>
          </p:cNvSpPr>
          <p:nvPr/>
        </p:nvSpPr>
        <p:spPr bwMode="auto">
          <a:xfrm flipH="1">
            <a:off x="2268538" y="4365625"/>
            <a:ext cx="935037" cy="1655763"/>
          </a:xfrm>
          <a:prstGeom prst="line">
            <a:avLst/>
          </a:prstGeom>
          <a:noFill/>
          <a:ln w="76200" cmpd="tri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9982" name="Text Box 46"/>
          <p:cNvSpPr txBox="1">
            <a:spLocks noChangeArrowheads="1"/>
          </p:cNvSpPr>
          <p:nvPr/>
        </p:nvSpPr>
        <p:spPr bwMode="auto">
          <a:xfrm>
            <a:off x="971550" y="1628775"/>
            <a:ext cx="863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i="1">
                <a:solidFill>
                  <a:srgbClr val="FF0000"/>
                </a:solidFill>
                <a:latin typeface="Times New Roman" pitchFamily="18" charset="0"/>
              </a:rPr>
              <a:t>СВ</a:t>
            </a:r>
          </a:p>
        </p:txBody>
      </p:sp>
      <p:sp>
        <p:nvSpPr>
          <p:cNvPr id="39983" name="Text Box 47"/>
          <p:cNvSpPr txBox="1">
            <a:spLocks noChangeArrowheads="1"/>
          </p:cNvSpPr>
          <p:nvPr/>
        </p:nvSpPr>
        <p:spPr bwMode="auto">
          <a:xfrm>
            <a:off x="5580063" y="1628775"/>
            <a:ext cx="863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i="1">
                <a:solidFill>
                  <a:srgbClr val="FF0000"/>
                </a:solidFill>
                <a:latin typeface="Times New Roman" pitchFamily="18" charset="0"/>
              </a:rPr>
              <a:t>А</a:t>
            </a:r>
            <a:r>
              <a:rPr lang="en-US" sz="3600" b="1" i="1">
                <a:solidFill>
                  <a:srgbClr val="FF0000"/>
                </a:solidFill>
                <a:latin typeface="Times New Roman" pitchFamily="18" charset="0"/>
              </a:rPr>
              <a:t>D</a:t>
            </a:r>
            <a:endParaRPr lang="ru-RU" sz="3600" b="1" i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9984" name="Text Box 48"/>
          <p:cNvSpPr txBox="1">
            <a:spLocks noChangeArrowheads="1"/>
          </p:cNvSpPr>
          <p:nvPr/>
        </p:nvSpPr>
        <p:spPr bwMode="auto">
          <a:xfrm>
            <a:off x="7308850" y="404813"/>
            <a:ext cx="431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i="1">
                <a:solidFill>
                  <a:srgbClr val="FF0000"/>
                </a:solidFill>
                <a:latin typeface="Times New Roman" pitchFamily="18" charset="0"/>
              </a:rPr>
              <a:t>=</a:t>
            </a:r>
          </a:p>
        </p:txBody>
      </p:sp>
      <p:sp>
        <p:nvSpPr>
          <p:cNvPr id="8229" name="Text Box 52"/>
          <p:cNvSpPr txBox="1">
            <a:spLocks noChangeArrowheads="1"/>
          </p:cNvSpPr>
          <p:nvPr/>
        </p:nvSpPr>
        <p:spPr bwMode="auto">
          <a:xfrm>
            <a:off x="2268538" y="5078413"/>
            <a:ext cx="3587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l-GR">
                <a:latin typeface="Times New Roman" pitchFamily="18" charset="0"/>
                <a:cs typeface="Times New Roman" pitchFamily="18" charset="0"/>
              </a:rPr>
              <a:t>γ</a:t>
            </a:r>
          </a:p>
        </p:txBody>
      </p:sp>
      <p:sp>
        <p:nvSpPr>
          <p:cNvPr id="8230" name="Line 6"/>
          <p:cNvSpPr>
            <a:spLocks noChangeShapeType="1"/>
          </p:cNvSpPr>
          <p:nvPr/>
        </p:nvSpPr>
        <p:spPr bwMode="auto">
          <a:xfrm flipV="1">
            <a:off x="2268538" y="4365625"/>
            <a:ext cx="2951162" cy="1655763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200"/>
                                        <p:tgtEl>
                                          <p:spTgt spid="399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200"/>
                                        <p:tgtEl>
                                          <p:spTgt spid="399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200"/>
                                        <p:tgtEl>
                                          <p:spTgt spid="399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9000"/>
                                        <p:tgtEl>
                                          <p:spTgt spid="39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000"/>
                            </p:stCondLst>
                            <p:childTnLst>
                              <p:par>
                                <p:cTn id="14" presetID="50" presetClass="entr" presetSubtype="0" decel="10000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99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99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9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0"/>
                            </p:stCondLst>
                            <p:childTnLst>
                              <p:par>
                                <p:cTn id="20" presetID="6" presetClass="emph" presetSubtype="0" accel="50000" decel="50000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00" y="100000"/>
                                    </p:animScale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2" presetID="27" presetClass="entr" presetSubtype="0" fill="hold" grpId="0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200"/>
                                        <p:tgtEl>
                                          <p:spTgt spid="399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200"/>
                                        <p:tgtEl>
                                          <p:spTgt spid="399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200"/>
                                        <p:tgtEl>
                                          <p:spTgt spid="399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9000"/>
                                        <p:tgtEl>
                                          <p:spTgt spid="39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5" presetClass="emph" presetSubtype="0" repeatCount="1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0"/>
                            </p:stCondLst>
                            <p:childTnLst>
                              <p:par>
                                <p:cTn id="33" presetID="50" presetClass="entr" presetSubtype="0" decel="10000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99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99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9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500"/>
                            </p:stCondLst>
                            <p:childTnLst>
                              <p:par>
                                <p:cTn id="39" presetID="27" presetClass="exit" presetSubtype="0" fill="hold" grpId="1" nodeType="afterEffect">
                                  <p:stCondLst>
                                    <p:cond delay="7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399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399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399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39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7" presetClass="exit" presetSubtype="0" fill="hold" grpId="1" nodeType="withEffect">
                                  <p:stCondLst>
                                    <p:cond delay="7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discrete" valueType="clr">
                                      <p:cBhvr override="childStyle">
                                        <p:cTn id="45" dur="80"/>
                                        <p:tgtEl>
                                          <p:spTgt spid="399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80"/>
                                        <p:tgtEl>
                                          <p:spTgt spid="399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80"/>
                                        <p:tgtEl>
                                          <p:spTgt spid="399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39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18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180"/>
                            </p:stCondLst>
                            <p:childTnLst>
                              <p:par>
                                <p:cTn id="55" presetID="56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6.35838E-7 L 0.74809 -0.17248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399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4" y="-86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6.35838E-7 L 0.07881 -0.17248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399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218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000"/>
                                        <p:tgtEl>
                                          <p:spTgt spid="39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180"/>
                            </p:stCondLst>
                            <p:childTnLst>
                              <p:par>
                                <p:cTn id="64" presetID="9" presetClass="exit" presetSubtype="0" fill="hold" grpId="1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65" dur="5000"/>
                                        <p:tgtEl>
                                          <p:spTgt spid="399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9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68" dur="5000"/>
                                        <p:tgtEl>
                                          <p:spTgt spid="399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9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73" grpId="0"/>
      <p:bldP spid="39973" grpId="1"/>
      <p:bldP spid="39974" grpId="0"/>
      <p:bldP spid="39974" grpId="1"/>
      <p:bldP spid="39978" grpId="0"/>
      <p:bldP spid="39978" grpId="1"/>
      <p:bldP spid="39979" grpId="0"/>
      <p:bldP spid="39979" grpId="1"/>
      <p:bldP spid="39980" grpId="0" animBg="1"/>
      <p:bldP spid="39981" grpId="0" animBg="1"/>
      <p:bldP spid="39982" grpId="0"/>
      <p:bldP spid="39982" grpId="1"/>
      <p:bldP spid="39983" grpId="0"/>
      <p:bldP spid="39983" grpId="1"/>
      <p:bldP spid="3998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23" name="Group 43"/>
          <p:cNvGrpSpPr>
            <a:grpSpLocks/>
          </p:cNvGrpSpPr>
          <p:nvPr/>
        </p:nvGrpSpPr>
        <p:grpSpPr bwMode="auto">
          <a:xfrm flipH="1">
            <a:off x="2268538" y="5013325"/>
            <a:ext cx="431800" cy="1008063"/>
            <a:chOff x="1565" y="3113"/>
            <a:chExt cx="272" cy="635"/>
          </a:xfrm>
        </p:grpSpPr>
        <p:sp>
          <p:nvSpPr>
            <p:cNvPr id="9268" name="Arc 44"/>
            <p:cNvSpPr>
              <a:spLocks/>
            </p:cNvSpPr>
            <p:nvPr/>
          </p:nvSpPr>
          <p:spPr bwMode="auto">
            <a:xfrm flipH="1">
              <a:off x="1565" y="3113"/>
              <a:ext cx="272" cy="181"/>
            </a:xfrm>
            <a:custGeom>
              <a:avLst/>
              <a:gdLst>
                <a:gd name="T0" fmla="*/ 0 w 21600"/>
                <a:gd name="T1" fmla="*/ 0 h 21600"/>
                <a:gd name="T2" fmla="*/ 3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66FFFF"/>
            </a:solidFill>
            <a:ln w="9525">
              <a:solidFill>
                <a:srgbClr val="66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69" name="AutoShape 45"/>
            <p:cNvSpPr>
              <a:spLocks noChangeArrowheads="1"/>
            </p:cNvSpPr>
            <p:nvPr/>
          </p:nvSpPr>
          <p:spPr bwMode="auto">
            <a:xfrm rot="10800000">
              <a:off x="1565" y="3294"/>
              <a:ext cx="271" cy="454"/>
            </a:xfrm>
            <a:prstGeom prst="rtTriangle">
              <a:avLst/>
            </a:prstGeom>
            <a:solidFill>
              <a:srgbClr val="66FFFF"/>
            </a:solidFill>
            <a:ln w="9525">
              <a:solidFill>
                <a:srgbClr val="66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9224" name="Group 2"/>
          <p:cNvGrpSpPr>
            <a:grpSpLocks/>
          </p:cNvGrpSpPr>
          <p:nvPr/>
        </p:nvGrpSpPr>
        <p:grpSpPr bwMode="auto">
          <a:xfrm>
            <a:off x="1835150" y="5013325"/>
            <a:ext cx="431800" cy="1008063"/>
            <a:chOff x="1565" y="3113"/>
            <a:chExt cx="272" cy="635"/>
          </a:xfrm>
        </p:grpSpPr>
        <p:sp>
          <p:nvSpPr>
            <p:cNvPr id="9266" name="Arc 3"/>
            <p:cNvSpPr>
              <a:spLocks/>
            </p:cNvSpPr>
            <p:nvPr/>
          </p:nvSpPr>
          <p:spPr bwMode="auto">
            <a:xfrm flipH="1">
              <a:off x="1565" y="3113"/>
              <a:ext cx="272" cy="181"/>
            </a:xfrm>
            <a:custGeom>
              <a:avLst/>
              <a:gdLst>
                <a:gd name="T0" fmla="*/ 0 w 21600"/>
                <a:gd name="T1" fmla="*/ 0 h 21600"/>
                <a:gd name="T2" fmla="*/ 3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66FFFF"/>
            </a:solidFill>
            <a:ln w="9525">
              <a:solidFill>
                <a:srgbClr val="66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67" name="AutoShape 4"/>
            <p:cNvSpPr>
              <a:spLocks noChangeArrowheads="1"/>
            </p:cNvSpPr>
            <p:nvPr/>
          </p:nvSpPr>
          <p:spPr bwMode="auto">
            <a:xfrm rot="10800000">
              <a:off x="1565" y="3294"/>
              <a:ext cx="271" cy="454"/>
            </a:xfrm>
            <a:prstGeom prst="rtTriangle">
              <a:avLst/>
            </a:prstGeom>
            <a:solidFill>
              <a:srgbClr val="66FFFF"/>
            </a:solidFill>
            <a:ln w="9525">
              <a:solidFill>
                <a:srgbClr val="66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9225" name="Text Box 5"/>
          <p:cNvSpPr txBox="1">
            <a:spLocks noChangeArrowheads="1"/>
          </p:cNvSpPr>
          <p:nvPr/>
        </p:nvSpPr>
        <p:spPr bwMode="auto">
          <a:xfrm>
            <a:off x="5219700" y="3908425"/>
            <a:ext cx="504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  <a:latin typeface="Times New Roman" pitchFamily="18" charset="0"/>
              </a:rPr>
              <a:t>C</a:t>
            </a:r>
            <a:endParaRPr lang="ru-RU" sz="2400" b="1" baseline="-2500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9226" name="Line 7"/>
          <p:cNvSpPr>
            <a:spLocks noChangeShapeType="1"/>
          </p:cNvSpPr>
          <p:nvPr/>
        </p:nvSpPr>
        <p:spPr bwMode="auto">
          <a:xfrm flipV="1">
            <a:off x="2268538" y="4581525"/>
            <a:ext cx="0" cy="1439863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7" name="Text Box 8"/>
          <p:cNvSpPr txBox="1">
            <a:spLocks noChangeArrowheads="1"/>
          </p:cNvSpPr>
          <p:nvPr/>
        </p:nvSpPr>
        <p:spPr bwMode="auto">
          <a:xfrm>
            <a:off x="1908175" y="5084763"/>
            <a:ext cx="3587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l-GR">
                <a:latin typeface="Times New Roman" pitchFamily="18" charset="0"/>
                <a:cs typeface="Times New Roman" pitchFamily="18" charset="0"/>
              </a:rPr>
              <a:t>α</a:t>
            </a:r>
          </a:p>
        </p:txBody>
      </p:sp>
      <p:grpSp>
        <p:nvGrpSpPr>
          <p:cNvPr id="9228" name="Group 9"/>
          <p:cNvGrpSpPr>
            <a:grpSpLocks/>
          </p:cNvGrpSpPr>
          <p:nvPr/>
        </p:nvGrpSpPr>
        <p:grpSpPr bwMode="auto">
          <a:xfrm rot="-5400000">
            <a:off x="1405731" y="3285332"/>
            <a:ext cx="1870075" cy="3598862"/>
            <a:chOff x="793" y="2886"/>
            <a:chExt cx="227" cy="362"/>
          </a:xfrm>
        </p:grpSpPr>
        <p:sp>
          <p:nvSpPr>
            <p:cNvPr id="9264" name="Arc 10"/>
            <p:cNvSpPr>
              <a:spLocks/>
            </p:cNvSpPr>
            <p:nvPr/>
          </p:nvSpPr>
          <p:spPr bwMode="auto">
            <a:xfrm flipV="1">
              <a:off x="793" y="3067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B4A2F4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65" name="Arc 11"/>
            <p:cNvSpPr>
              <a:spLocks/>
            </p:cNvSpPr>
            <p:nvPr/>
          </p:nvSpPr>
          <p:spPr bwMode="auto">
            <a:xfrm>
              <a:off x="793" y="2886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B4A2F4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9229" name="Group 15"/>
          <p:cNvGrpSpPr>
            <a:grpSpLocks/>
          </p:cNvGrpSpPr>
          <p:nvPr/>
        </p:nvGrpSpPr>
        <p:grpSpPr bwMode="auto">
          <a:xfrm rot="-5400000">
            <a:off x="4644231" y="5156994"/>
            <a:ext cx="576263" cy="1152525"/>
            <a:chOff x="793" y="2886"/>
            <a:chExt cx="227" cy="362"/>
          </a:xfrm>
        </p:grpSpPr>
        <p:sp>
          <p:nvSpPr>
            <p:cNvPr id="9262" name="Arc 16"/>
            <p:cNvSpPr>
              <a:spLocks/>
            </p:cNvSpPr>
            <p:nvPr/>
          </p:nvSpPr>
          <p:spPr bwMode="auto">
            <a:xfrm flipV="1">
              <a:off x="793" y="3067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B4A2F4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63" name="Arc 17"/>
            <p:cNvSpPr>
              <a:spLocks/>
            </p:cNvSpPr>
            <p:nvPr/>
          </p:nvSpPr>
          <p:spPr bwMode="auto">
            <a:xfrm>
              <a:off x="793" y="2886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B4A2F4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9230" name="Line 18"/>
          <p:cNvSpPr>
            <a:spLocks noChangeShapeType="1"/>
          </p:cNvSpPr>
          <p:nvPr/>
        </p:nvSpPr>
        <p:spPr bwMode="auto">
          <a:xfrm flipV="1">
            <a:off x="6156325" y="3141663"/>
            <a:ext cx="1655763" cy="2879725"/>
          </a:xfrm>
          <a:prstGeom prst="line">
            <a:avLst/>
          </a:prstGeom>
          <a:noFill/>
          <a:ln w="38100" cmpd="dbl">
            <a:solidFill>
              <a:srgbClr val="FCFF95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9231" name="Line 19"/>
          <p:cNvSpPr>
            <a:spLocks noChangeShapeType="1"/>
          </p:cNvSpPr>
          <p:nvPr/>
        </p:nvSpPr>
        <p:spPr bwMode="auto">
          <a:xfrm flipH="1" flipV="1">
            <a:off x="3203575" y="4365625"/>
            <a:ext cx="2952750" cy="1655763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32" name="Line 20"/>
          <p:cNvSpPr>
            <a:spLocks noChangeShapeType="1"/>
          </p:cNvSpPr>
          <p:nvPr/>
        </p:nvSpPr>
        <p:spPr bwMode="auto">
          <a:xfrm flipV="1">
            <a:off x="2268538" y="3141663"/>
            <a:ext cx="1582737" cy="2951162"/>
          </a:xfrm>
          <a:prstGeom prst="line">
            <a:avLst/>
          </a:prstGeom>
          <a:noFill/>
          <a:ln w="38100" cmpd="dbl">
            <a:solidFill>
              <a:srgbClr val="FCFF95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9233" name="Line 21"/>
          <p:cNvSpPr>
            <a:spLocks noChangeShapeType="1"/>
          </p:cNvSpPr>
          <p:nvPr/>
        </p:nvSpPr>
        <p:spPr bwMode="auto">
          <a:xfrm>
            <a:off x="4140200" y="2349500"/>
            <a:ext cx="2016125" cy="3671888"/>
          </a:xfrm>
          <a:prstGeom prst="line">
            <a:avLst/>
          </a:prstGeom>
          <a:noFill/>
          <a:ln w="38100" cmpd="dbl">
            <a:solidFill>
              <a:srgbClr val="FF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9234" name="Text Box 22"/>
          <p:cNvSpPr txBox="1">
            <a:spLocks noChangeArrowheads="1"/>
          </p:cNvSpPr>
          <p:nvPr/>
        </p:nvSpPr>
        <p:spPr bwMode="auto">
          <a:xfrm>
            <a:off x="2916238" y="3860800"/>
            <a:ext cx="576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  <a:latin typeface="Times New Roman" pitchFamily="18" charset="0"/>
              </a:rPr>
              <a:t>D</a:t>
            </a:r>
            <a:endParaRPr lang="ru-RU" sz="2400" b="1">
              <a:solidFill>
                <a:srgbClr val="0000FF"/>
              </a:solidFill>
              <a:latin typeface="Times New Roman" pitchFamily="18" charset="0"/>
            </a:endParaRPr>
          </a:p>
        </p:txBody>
      </p:sp>
      <p:grpSp>
        <p:nvGrpSpPr>
          <p:cNvPr id="9235" name="Group 23"/>
          <p:cNvGrpSpPr>
            <a:grpSpLocks/>
          </p:cNvGrpSpPr>
          <p:nvPr/>
        </p:nvGrpSpPr>
        <p:grpSpPr bwMode="auto">
          <a:xfrm>
            <a:off x="0" y="6021388"/>
            <a:ext cx="8999538" cy="287337"/>
            <a:chOff x="0" y="3793"/>
            <a:chExt cx="5669" cy="181"/>
          </a:xfrm>
        </p:grpSpPr>
        <p:grpSp>
          <p:nvGrpSpPr>
            <p:cNvPr id="9260" name="Group 24"/>
            <p:cNvGrpSpPr>
              <a:grpSpLocks/>
            </p:cNvGrpSpPr>
            <p:nvPr/>
          </p:nvGrpSpPr>
          <p:grpSpPr bwMode="auto">
            <a:xfrm>
              <a:off x="0" y="3793"/>
              <a:ext cx="4739" cy="181"/>
              <a:chOff x="0" y="3793"/>
              <a:chExt cx="4739" cy="181"/>
            </a:xfrm>
          </p:grpSpPr>
          <p:graphicFrame>
            <p:nvGraphicFramePr>
              <p:cNvPr id="9220" name="Object 25"/>
              <p:cNvGraphicFramePr>
                <a:graphicFrameLocks noChangeAspect="1"/>
              </p:cNvGraphicFramePr>
              <p:nvPr/>
            </p:nvGraphicFramePr>
            <p:xfrm>
              <a:off x="1156" y="3811"/>
              <a:ext cx="3583" cy="163"/>
            </p:xfrm>
            <a:graphic>
              <a:graphicData uri="http://schemas.openxmlformats.org/presentationml/2006/ole">
                <p:oleObj spid="_x0000_s9220" name="Точечный рисунок" r:id="rId3" imgW="3134162" imgH="142933" progId="Paint.Picture">
                  <p:embed/>
                </p:oleObj>
              </a:graphicData>
            </a:graphic>
          </p:graphicFrame>
          <p:graphicFrame>
            <p:nvGraphicFramePr>
              <p:cNvPr id="9221" name="Object 26"/>
              <p:cNvGraphicFramePr>
                <a:graphicFrameLocks noChangeAspect="1"/>
              </p:cNvGraphicFramePr>
              <p:nvPr/>
            </p:nvGraphicFramePr>
            <p:xfrm>
              <a:off x="0" y="3793"/>
              <a:ext cx="3424" cy="181"/>
            </p:xfrm>
            <a:graphic>
              <a:graphicData uri="http://schemas.openxmlformats.org/presentationml/2006/ole">
                <p:oleObj spid="_x0000_s9221" name="Точечный рисунок" r:id="rId4" imgW="3134162" imgH="142933" progId="Paint.Picture">
                  <p:embed/>
                </p:oleObj>
              </a:graphicData>
            </a:graphic>
          </p:graphicFrame>
        </p:grpSp>
        <p:grpSp>
          <p:nvGrpSpPr>
            <p:cNvPr id="9261" name="Group 27"/>
            <p:cNvGrpSpPr>
              <a:grpSpLocks/>
            </p:cNvGrpSpPr>
            <p:nvPr/>
          </p:nvGrpSpPr>
          <p:grpSpPr bwMode="auto">
            <a:xfrm>
              <a:off x="930" y="3793"/>
              <a:ext cx="4739" cy="181"/>
              <a:chOff x="0" y="3793"/>
              <a:chExt cx="4739" cy="181"/>
            </a:xfrm>
          </p:grpSpPr>
          <p:graphicFrame>
            <p:nvGraphicFramePr>
              <p:cNvPr id="9218" name="Object 28"/>
              <p:cNvGraphicFramePr>
                <a:graphicFrameLocks noChangeAspect="1"/>
              </p:cNvGraphicFramePr>
              <p:nvPr/>
            </p:nvGraphicFramePr>
            <p:xfrm>
              <a:off x="1156" y="3811"/>
              <a:ext cx="3583" cy="163"/>
            </p:xfrm>
            <a:graphic>
              <a:graphicData uri="http://schemas.openxmlformats.org/presentationml/2006/ole">
                <p:oleObj spid="_x0000_s9218" name="Точечный рисунок" r:id="rId5" imgW="3134162" imgH="142933" progId="Paint.Picture">
                  <p:embed/>
                </p:oleObj>
              </a:graphicData>
            </a:graphic>
          </p:graphicFrame>
          <p:graphicFrame>
            <p:nvGraphicFramePr>
              <p:cNvPr id="9219" name="Object 29"/>
              <p:cNvGraphicFramePr>
                <a:graphicFrameLocks noChangeAspect="1"/>
              </p:cNvGraphicFramePr>
              <p:nvPr/>
            </p:nvGraphicFramePr>
            <p:xfrm>
              <a:off x="0" y="3793"/>
              <a:ext cx="3424" cy="181"/>
            </p:xfrm>
            <a:graphic>
              <a:graphicData uri="http://schemas.openxmlformats.org/presentationml/2006/ole">
                <p:oleObj spid="_x0000_s9219" name="Точечный рисунок" r:id="rId6" imgW="3134162" imgH="142933" progId="Paint.Picture">
                  <p:embed/>
                </p:oleObj>
              </a:graphicData>
            </a:graphic>
          </p:graphicFrame>
        </p:grpSp>
      </p:grpSp>
      <p:sp>
        <p:nvSpPr>
          <p:cNvPr id="9236" name="Text Box 30"/>
          <p:cNvSpPr txBox="1">
            <a:spLocks noChangeArrowheads="1"/>
          </p:cNvSpPr>
          <p:nvPr/>
        </p:nvSpPr>
        <p:spPr bwMode="auto">
          <a:xfrm>
            <a:off x="6156325" y="5995988"/>
            <a:ext cx="503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rgbClr val="0000FF"/>
                </a:solidFill>
                <a:latin typeface="Bookman Old Style" pitchFamily="18" charset="0"/>
              </a:rPr>
              <a:t>В</a:t>
            </a:r>
          </a:p>
        </p:txBody>
      </p:sp>
      <p:sp>
        <p:nvSpPr>
          <p:cNvPr id="9237" name="Text Box 31"/>
          <p:cNvSpPr txBox="1">
            <a:spLocks noChangeArrowheads="1"/>
          </p:cNvSpPr>
          <p:nvPr/>
        </p:nvSpPr>
        <p:spPr bwMode="auto">
          <a:xfrm>
            <a:off x="1979613" y="6092825"/>
            <a:ext cx="43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  <a:latin typeface="Bookman Old Style" pitchFamily="18" charset="0"/>
              </a:rPr>
              <a:t>A</a:t>
            </a:r>
            <a:endParaRPr lang="ru-RU" sz="2400" b="1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9238" name="Text Box 32"/>
          <p:cNvSpPr txBox="1">
            <a:spLocks noChangeArrowheads="1"/>
          </p:cNvSpPr>
          <p:nvPr/>
        </p:nvSpPr>
        <p:spPr bwMode="auto">
          <a:xfrm>
            <a:off x="3708400" y="3116263"/>
            <a:ext cx="684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rgbClr val="FFFF00"/>
                </a:solidFill>
                <a:latin typeface="Times New Roman" pitchFamily="18" charset="0"/>
              </a:rPr>
              <a:t>А</a:t>
            </a:r>
            <a:r>
              <a:rPr lang="ru-RU" sz="2400" b="1" baseline="-25000">
                <a:solidFill>
                  <a:srgbClr val="FFFF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9239" name="Text Box 33"/>
          <p:cNvSpPr txBox="1">
            <a:spLocks noChangeArrowheads="1"/>
          </p:cNvSpPr>
          <p:nvPr/>
        </p:nvSpPr>
        <p:spPr bwMode="auto">
          <a:xfrm>
            <a:off x="7740650" y="3116263"/>
            <a:ext cx="503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rgbClr val="FFFF00"/>
                </a:solidFill>
                <a:latin typeface="Times New Roman" pitchFamily="18" charset="0"/>
              </a:rPr>
              <a:t>В</a:t>
            </a:r>
            <a:r>
              <a:rPr lang="ru-RU" sz="2400" b="1" baseline="-25000">
                <a:solidFill>
                  <a:srgbClr val="FFFF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9240" name="Line 34"/>
          <p:cNvSpPr>
            <a:spLocks noChangeShapeType="1"/>
          </p:cNvSpPr>
          <p:nvPr/>
        </p:nvSpPr>
        <p:spPr bwMode="auto">
          <a:xfrm>
            <a:off x="179388" y="2276475"/>
            <a:ext cx="2089150" cy="3744913"/>
          </a:xfrm>
          <a:prstGeom prst="line">
            <a:avLst/>
          </a:prstGeom>
          <a:noFill/>
          <a:ln w="38100" cmpd="dbl">
            <a:solidFill>
              <a:srgbClr val="FF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9241" name="Text Box 37"/>
          <p:cNvSpPr txBox="1">
            <a:spLocks noChangeArrowheads="1"/>
          </p:cNvSpPr>
          <p:nvPr/>
        </p:nvSpPr>
        <p:spPr bwMode="auto">
          <a:xfrm>
            <a:off x="431800" y="2395538"/>
            <a:ext cx="539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rgbClr val="FFFF00"/>
                </a:solidFill>
                <a:latin typeface="Times New Roman" pitchFamily="18" charset="0"/>
              </a:rPr>
              <a:t>А</a:t>
            </a:r>
            <a:r>
              <a:rPr lang="ru-RU" sz="2400" b="1" baseline="-25000">
                <a:solidFill>
                  <a:srgbClr val="FFFF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9242" name="Text Box 38"/>
          <p:cNvSpPr txBox="1">
            <a:spLocks noChangeArrowheads="1"/>
          </p:cNvSpPr>
          <p:nvPr/>
        </p:nvSpPr>
        <p:spPr bwMode="auto">
          <a:xfrm>
            <a:off x="4500563" y="2395538"/>
            <a:ext cx="503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rgbClr val="FFFF00"/>
                </a:solidFill>
                <a:latin typeface="Times New Roman" pitchFamily="18" charset="0"/>
              </a:rPr>
              <a:t>В</a:t>
            </a:r>
            <a:r>
              <a:rPr lang="ru-RU" sz="2400" b="1" baseline="-25000">
                <a:solidFill>
                  <a:srgbClr val="FFFF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41001" name="Line 41"/>
          <p:cNvSpPr>
            <a:spLocks noChangeShapeType="1"/>
          </p:cNvSpPr>
          <p:nvPr/>
        </p:nvSpPr>
        <p:spPr bwMode="auto">
          <a:xfrm>
            <a:off x="5219700" y="4365625"/>
            <a:ext cx="936625" cy="1655763"/>
          </a:xfrm>
          <a:prstGeom prst="line">
            <a:avLst/>
          </a:prstGeom>
          <a:noFill/>
          <a:ln w="76200" cmpd="tri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02" name="Line 42"/>
          <p:cNvSpPr>
            <a:spLocks noChangeShapeType="1"/>
          </p:cNvSpPr>
          <p:nvPr/>
        </p:nvSpPr>
        <p:spPr bwMode="auto">
          <a:xfrm flipH="1">
            <a:off x="2268538" y="4365625"/>
            <a:ext cx="935037" cy="1655763"/>
          </a:xfrm>
          <a:prstGeom prst="line">
            <a:avLst/>
          </a:prstGeom>
          <a:noFill/>
          <a:ln w="76200" cmpd="tri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45" name="Text Box 46"/>
          <p:cNvSpPr txBox="1">
            <a:spLocks noChangeArrowheads="1"/>
          </p:cNvSpPr>
          <p:nvPr/>
        </p:nvSpPr>
        <p:spPr bwMode="auto">
          <a:xfrm>
            <a:off x="2268538" y="5078413"/>
            <a:ext cx="3587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l-GR">
                <a:latin typeface="Times New Roman" pitchFamily="18" charset="0"/>
                <a:cs typeface="Times New Roman" pitchFamily="18" charset="0"/>
              </a:rPr>
              <a:t>γ</a:t>
            </a:r>
          </a:p>
        </p:txBody>
      </p:sp>
      <p:grpSp>
        <p:nvGrpSpPr>
          <p:cNvPr id="9246" name="Group 47"/>
          <p:cNvGrpSpPr>
            <a:grpSpLocks/>
          </p:cNvGrpSpPr>
          <p:nvPr/>
        </p:nvGrpSpPr>
        <p:grpSpPr bwMode="auto">
          <a:xfrm rot="-5400000">
            <a:off x="3024187" y="4257676"/>
            <a:ext cx="1223963" cy="2303462"/>
            <a:chOff x="793" y="2886"/>
            <a:chExt cx="227" cy="362"/>
          </a:xfrm>
        </p:grpSpPr>
        <p:sp>
          <p:nvSpPr>
            <p:cNvPr id="9258" name="Arc 48"/>
            <p:cNvSpPr>
              <a:spLocks/>
            </p:cNvSpPr>
            <p:nvPr/>
          </p:nvSpPr>
          <p:spPr bwMode="auto">
            <a:xfrm flipV="1">
              <a:off x="793" y="3067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B4A2F4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59" name="Arc 49"/>
            <p:cNvSpPr>
              <a:spLocks/>
            </p:cNvSpPr>
            <p:nvPr/>
          </p:nvSpPr>
          <p:spPr bwMode="auto">
            <a:xfrm>
              <a:off x="793" y="2886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B4A2F4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1010" name="Text Box 50"/>
          <p:cNvSpPr txBox="1">
            <a:spLocks noChangeArrowheads="1"/>
          </p:cNvSpPr>
          <p:nvPr/>
        </p:nvSpPr>
        <p:spPr bwMode="auto">
          <a:xfrm>
            <a:off x="7956550" y="404813"/>
            <a:ext cx="863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i="1">
                <a:solidFill>
                  <a:srgbClr val="FF0000"/>
                </a:solidFill>
                <a:latin typeface="Times New Roman" pitchFamily="18" charset="0"/>
              </a:rPr>
              <a:t>СВ</a:t>
            </a:r>
          </a:p>
        </p:txBody>
      </p:sp>
      <p:sp>
        <p:nvSpPr>
          <p:cNvPr id="41011" name="Text Box 51"/>
          <p:cNvSpPr txBox="1">
            <a:spLocks noChangeArrowheads="1"/>
          </p:cNvSpPr>
          <p:nvPr/>
        </p:nvSpPr>
        <p:spPr bwMode="auto">
          <a:xfrm>
            <a:off x="6229350" y="404813"/>
            <a:ext cx="863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i="1">
                <a:solidFill>
                  <a:srgbClr val="FF0000"/>
                </a:solidFill>
                <a:latin typeface="Times New Roman" pitchFamily="18" charset="0"/>
              </a:rPr>
              <a:t>А</a:t>
            </a:r>
            <a:r>
              <a:rPr lang="en-US" sz="3600" b="1" i="1">
                <a:solidFill>
                  <a:srgbClr val="FF0000"/>
                </a:solidFill>
                <a:latin typeface="Times New Roman" pitchFamily="18" charset="0"/>
              </a:rPr>
              <a:t>D</a:t>
            </a:r>
            <a:endParaRPr lang="ru-RU" sz="3600" b="1" i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41013" name="Text Box 53"/>
          <p:cNvSpPr txBox="1">
            <a:spLocks noChangeArrowheads="1"/>
          </p:cNvSpPr>
          <p:nvPr/>
        </p:nvSpPr>
        <p:spPr bwMode="auto">
          <a:xfrm>
            <a:off x="179388" y="404813"/>
            <a:ext cx="54006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3600" b="1" i="1">
                <a:latin typeface="Times New Roman" pitchFamily="18" charset="0"/>
              </a:rPr>
              <a:t>АСВ</a:t>
            </a:r>
            <a:r>
              <a:rPr lang="ru-RU" sz="2400" b="1" i="1">
                <a:latin typeface="Times New Roman" pitchFamily="18" charset="0"/>
              </a:rPr>
              <a:t>  и  </a:t>
            </a:r>
            <a:r>
              <a:rPr lang="ru-RU" sz="3600" b="1" i="1">
                <a:latin typeface="Times New Roman" pitchFamily="18" charset="0"/>
              </a:rPr>
              <a:t>А</a:t>
            </a:r>
            <a:r>
              <a:rPr lang="en-US" sz="3600" b="1" i="1">
                <a:latin typeface="Times New Roman" pitchFamily="18" charset="0"/>
              </a:rPr>
              <a:t>D</a:t>
            </a:r>
            <a:r>
              <a:rPr lang="ru-RU" sz="3600" b="1" i="1">
                <a:latin typeface="Times New Roman" pitchFamily="18" charset="0"/>
              </a:rPr>
              <a:t>В</a:t>
            </a:r>
            <a:r>
              <a:rPr lang="ru-RU" sz="2400" b="1" i="1">
                <a:latin typeface="Times New Roman" pitchFamily="18" charset="0"/>
              </a:rPr>
              <a:t>  -  </a:t>
            </a:r>
            <a:r>
              <a:rPr lang="ru-RU" sz="2400" b="1" i="1">
                <a:solidFill>
                  <a:srgbClr val="CC00FF"/>
                </a:solidFill>
                <a:latin typeface="Times New Roman" pitchFamily="18" charset="0"/>
              </a:rPr>
              <a:t>прямоугольные</a:t>
            </a:r>
            <a:endParaRPr lang="ru-RU" sz="2200" b="1" i="1">
              <a:solidFill>
                <a:srgbClr val="CC00FF"/>
              </a:solidFill>
              <a:latin typeface="Times New Roman" pitchFamily="18" charset="0"/>
            </a:endParaRPr>
          </a:p>
        </p:txBody>
      </p:sp>
      <p:sp>
        <p:nvSpPr>
          <p:cNvPr id="41015" name="Text Box 55"/>
          <p:cNvSpPr txBox="1">
            <a:spLocks noChangeArrowheads="1"/>
          </p:cNvSpPr>
          <p:nvPr/>
        </p:nvSpPr>
        <p:spPr bwMode="auto">
          <a:xfrm>
            <a:off x="7308850" y="404813"/>
            <a:ext cx="431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i="1">
                <a:solidFill>
                  <a:srgbClr val="FF0000"/>
                </a:solidFill>
                <a:latin typeface="Times New Roman" pitchFamily="18" charset="0"/>
              </a:rPr>
              <a:t>=</a:t>
            </a:r>
          </a:p>
        </p:txBody>
      </p:sp>
      <p:sp>
        <p:nvSpPr>
          <p:cNvPr id="41016" name="Text Box 56"/>
          <p:cNvSpPr txBox="1">
            <a:spLocks noChangeArrowheads="1"/>
          </p:cNvSpPr>
          <p:nvPr/>
        </p:nvSpPr>
        <p:spPr bwMode="auto">
          <a:xfrm>
            <a:off x="2843213" y="1130300"/>
            <a:ext cx="230505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200" b="1" i="1">
                <a:latin typeface="Times New Roman" pitchFamily="18" charset="0"/>
              </a:rPr>
              <a:t>(по построению)</a:t>
            </a:r>
          </a:p>
        </p:txBody>
      </p:sp>
      <p:sp>
        <p:nvSpPr>
          <p:cNvPr id="41017" name="Text Box 57"/>
          <p:cNvSpPr txBox="1">
            <a:spLocks noChangeArrowheads="1"/>
          </p:cNvSpPr>
          <p:nvPr/>
        </p:nvSpPr>
        <p:spPr bwMode="auto">
          <a:xfrm>
            <a:off x="395288" y="92075"/>
            <a:ext cx="21605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i="1">
                <a:latin typeface="Times New Roman" pitchFamily="18" charset="0"/>
              </a:rPr>
              <a:t> Треугольники </a:t>
            </a:r>
          </a:p>
        </p:txBody>
      </p:sp>
      <p:sp>
        <p:nvSpPr>
          <p:cNvPr id="41022" name="Rectangle 62"/>
          <p:cNvSpPr>
            <a:spLocks noChangeArrowheads="1"/>
          </p:cNvSpPr>
          <p:nvPr/>
        </p:nvSpPr>
        <p:spPr bwMode="auto">
          <a:xfrm rot="1856494">
            <a:off x="3168650" y="4411663"/>
            <a:ext cx="177800" cy="169862"/>
          </a:xfrm>
          <a:prstGeom prst="rect">
            <a:avLst/>
          </a:prstGeom>
          <a:noFill/>
          <a:ln w="9525">
            <a:solidFill>
              <a:srgbClr val="9900CC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023" name="Rectangle 63"/>
          <p:cNvSpPr>
            <a:spLocks noChangeArrowheads="1"/>
          </p:cNvSpPr>
          <p:nvPr/>
        </p:nvSpPr>
        <p:spPr bwMode="auto">
          <a:xfrm rot="3574437">
            <a:off x="5072857" y="4415631"/>
            <a:ext cx="182562" cy="174625"/>
          </a:xfrm>
          <a:prstGeom prst="rect">
            <a:avLst/>
          </a:prstGeom>
          <a:noFill/>
          <a:ln w="9525">
            <a:solidFill>
              <a:srgbClr val="9900CC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024" name="Text Box 64"/>
          <p:cNvSpPr txBox="1">
            <a:spLocks noChangeArrowheads="1"/>
          </p:cNvSpPr>
          <p:nvPr/>
        </p:nvSpPr>
        <p:spPr bwMode="auto">
          <a:xfrm>
            <a:off x="180975" y="908050"/>
            <a:ext cx="4895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 i="1">
                <a:latin typeface="Times New Roman" pitchFamily="18" charset="0"/>
              </a:rPr>
              <a:t> и имеют общую гипотенузу </a:t>
            </a:r>
            <a:r>
              <a:rPr lang="ru-RU" sz="3600" b="1" i="1">
                <a:latin typeface="Times New Roman" pitchFamily="18" charset="0"/>
              </a:rPr>
              <a:t>АВ</a:t>
            </a:r>
            <a:r>
              <a:rPr lang="ru-RU" sz="2400" b="1" i="1">
                <a:latin typeface="Times New Roman" pitchFamily="18" charset="0"/>
              </a:rPr>
              <a:t> </a:t>
            </a:r>
          </a:p>
        </p:txBody>
      </p:sp>
      <p:sp>
        <p:nvSpPr>
          <p:cNvPr id="41025" name="Line 65"/>
          <p:cNvSpPr>
            <a:spLocks noChangeShapeType="1"/>
          </p:cNvSpPr>
          <p:nvPr/>
        </p:nvSpPr>
        <p:spPr bwMode="auto">
          <a:xfrm>
            <a:off x="2268538" y="6021388"/>
            <a:ext cx="3887787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57" name="Line 6"/>
          <p:cNvSpPr>
            <a:spLocks noChangeShapeType="1"/>
          </p:cNvSpPr>
          <p:nvPr/>
        </p:nvSpPr>
        <p:spPr bwMode="auto">
          <a:xfrm flipV="1">
            <a:off x="2268538" y="4365625"/>
            <a:ext cx="2951162" cy="1655763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10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1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1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10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1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1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1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1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500"/>
                            </p:stCondLst>
                            <p:childTnLst>
                              <p:par>
                                <p:cTn id="3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410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7" presetClass="emph" presetSubtype="0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250" autoRev="1" fill="hold"/>
                                        <p:tgtEl>
                                          <p:spTgt spid="410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5" dur="250" autoRev="1" fill="hold"/>
                                        <p:tgtEl>
                                          <p:spTgt spid="410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6" dur="250" autoRev="1" fill="hold"/>
                                        <p:tgtEl>
                                          <p:spTgt spid="410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50" autoRev="1" fill="hold"/>
                                        <p:tgtEl>
                                          <p:spTgt spid="410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7" presetClass="emph" presetSubtype="0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250" autoRev="1" fill="hold"/>
                                        <p:tgtEl>
                                          <p:spTgt spid="410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0" dur="250" autoRev="1" fill="hold"/>
                                        <p:tgtEl>
                                          <p:spTgt spid="410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1" dur="250" autoRev="1" fill="hold"/>
                                        <p:tgtEl>
                                          <p:spTgt spid="410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250" autoRev="1" fill="hold"/>
                                        <p:tgtEl>
                                          <p:spTgt spid="410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1000"/>
                            </p:stCondLst>
                            <p:childTnLst>
                              <p:par>
                                <p:cTn id="44" presetID="27" presetClass="entr" presetSubtype="0" fill="hold" grpId="0" nodeType="afterEffect">
                                  <p:stCondLst>
                                    <p:cond delay="3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100"/>
                                        <p:tgtEl>
                                          <p:spTgt spid="410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100"/>
                                        <p:tgtEl>
                                          <p:spTgt spid="410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00"/>
                                        <p:tgtEl>
                                          <p:spTgt spid="410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200"/>
                            </p:stCondLst>
                            <p:childTnLst>
                              <p:par>
                                <p:cTn id="50" presetID="7" presetClass="emph" presetSubtype="10" repeatCount="5000" fill="remove" nodeType="afterEffect">
                                  <p:stCondLst>
                                    <p:cond delay="2000"/>
                                  </p:stCondLst>
                                  <p:childTnLst>
                                    <p:animClr clrSpc="hsl" dir="ccw">
                                      <p:cBhvr>
                                        <p:cTn id="51" dur="500" fill="hold"/>
                                        <p:tgtEl>
                                          <p:spTgt spid="410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B3A05"/>
                                      </p:to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4102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9700"/>
                            </p:stCondLst>
                            <p:childTnLst>
                              <p:par>
                                <p:cTn id="54" presetID="42" presetClass="path" presetSubtype="0" accel="50000" decel="5000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22222E-6 -4.73988E-6 L -0.00017 0.08972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410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5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33333E-6 -4.73988E-6 L 3.33333E-6 0.08972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410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5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11111E-6 -4.73988E-6 L -1.11111E-6 0.08972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410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3700"/>
                            </p:stCondLst>
                            <p:childTnLst>
                              <p:par>
                                <p:cTn id="61" presetID="35" presetClass="emph" presetSubtype="0" repeatCount="4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2" dur="1000" fill="hold"/>
                                        <p:tgtEl>
                                          <p:spTgt spid="4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5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4" dur="1000" fill="hold"/>
                                        <p:tgtEl>
                                          <p:spTgt spid="4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5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4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5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8" dur="1000" fill="hold"/>
                                        <p:tgtEl>
                                          <p:spTgt spid="41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5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0" dur="1000" fill="hold"/>
                                        <p:tgtEl>
                                          <p:spTgt spid="41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1" grpId="0" animBg="1"/>
      <p:bldP spid="41002" grpId="0" animBg="1"/>
      <p:bldP spid="41010" grpId="0"/>
      <p:bldP spid="41010" grpId="1"/>
      <p:bldP spid="41011" grpId="0"/>
      <p:bldP spid="41011" grpId="1"/>
      <p:bldP spid="41013" grpId="0"/>
      <p:bldP spid="41015" grpId="0"/>
      <p:bldP spid="41015" grpId="1"/>
      <p:bldP spid="41016" grpId="0"/>
      <p:bldP spid="41016" grpId="1"/>
      <p:bldP spid="41017" grpId="0"/>
      <p:bldP spid="41022" grpId="0" animBg="1"/>
      <p:bldP spid="41022" grpId="1" animBg="1"/>
      <p:bldP spid="41023" grpId="0" animBg="1"/>
      <p:bldP spid="41023" grpId="1" animBg="1"/>
      <p:bldP spid="410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7" name="Group 40"/>
          <p:cNvGrpSpPr>
            <a:grpSpLocks/>
          </p:cNvGrpSpPr>
          <p:nvPr/>
        </p:nvGrpSpPr>
        <p:grpSpPr bwMode="auto">
          <a:xfrm rot="-5400000">
            <a:off x="3059112" y="4222751"/>
            <a:ext cx="1154113" cy="2303462"/>
            <a:chOff x="793" y="2886"/>
            <a:chExt cx="227" cy="362"/>
          </a:xfrm>
        </p:grpSpPr>
        <p:sp>
          <p:nvSpPr>
            <p:cNvPr id="10293" name="Arc 41"/>
            <p:cNvSpPr>
              <a:spLocks/>
            </p:cNvSpPr>
            <p:nvPr/>
          </p:nvSpPr>
          <p:spPr bwMode="auto">
            <a:xfrm flipV="1">
              <a:off x="793" y="3067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B4A2F4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94" name="Arc 42"/>
            <p:cNvSpPr>
              <a:spLocks/>
            </p:cNvSpPr>
            <p:nvPr/>
          </p:nvSpPr>
          <p:spPr bwMode="auto">
            <a:xfrm>
              <a:off x="793" y="2886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B4A2F4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0248" name="Group 12"/>
          <p:cNvGrpSpPr>
            <a:grpSpLocks/>
          </p:cNvGrpSpPr>
          <p:nvPr/>
        </p:nvGrpSpPr>
        <p:grpSpPr bwMode="auto">
          <a:xfrm rot="-5400000">
            <a:off x="1405731" y="3285332"/>
            <a:ext cx="1870075" cy="3598862"/>
            <a:chOff x="793" y="2886"/>
            <a:chExt cx="227" cy="362"/>
          </a:xfrm>
        </p:grpSpPr>
        <p:sp>
          <p:nvSpPr>
            <p:cNvPr id="10291" name="Arc 13"/>
            <p:cNvSpPr>
              <a:spLocks/>
            </p:cNvSpPr>
            <p:nvPr/>
          </p:nvSpPr>
          <p:spPr bwMode="auto">
            <a:xfrm flipV="1">
              <a:off x="793" y="3067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B4A2F4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92" name="Arc 14"/>
            <p:cNvSpPr>
              <a:spLocks/>
            </p:cNvSpPr>
            <p:nvPr/>
          </p:nvSpPr>
          <p:spPr bwMode="auto">
            <a:xfrm>
              <a:off x="793" y="2886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B4A2F4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0249" name="Text Box 55"/>
          <p:cNvSpPr txBox="1">
            <a:spLocks noChangeArrowheads="1"/>
          </p:cNvSpPr>
          <p:nvPr/>
        </p:nvSpPr>
        <p:spPr bwMode="auto">
          <a:xfrm>
            <a:off x="2484438" y="115888"/>
            <a:ext cx="3382962" cy="650875"/>
          </a:xfrm>
          <a:prstGeom prst="rect">
            <a:avLst/>
          </a:prstGeom>
          <a:solidFill>
            <a:srgbClr val="FFFFCC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000" b="1">
                <a:solidFill>
                  <a:srgbClr val="33CCFF"/>
                </a:solidFill>
                <a:sym typeface="Wingdings 3" pitchFamily="18" charset="2"/>
              </a:rPr>
              <a:t></a:t>
            </a:r>
            <a:r>
              <a:rPr lang="ru-RU" sz="2000">
                <a:solidFill>
                  <a:srgbClr val="33CCFF"/>
                </a:solidFill>
              </a:rPr>
              <a:t> </a:t>
            </a:r>
            <a:r>
              <a:rPr lang="ru-RU" sz="3600" b="1" i="1">
                <a:solidFill>
                  <a:srgbClr val="33CCFF"/>
                </a:solidFill>
                <a:latin typeface="Times New Roman" pitchFamily="18" charset="0"/>
              </a:rPr>
              <a:t>АСВ</a:t>
            </a:r>
            <a:r>
              <a:rPr lang="ru-RU" sz="2400" b="1" i="1">
                <a:solidFill>
                  <a:srgbClr val="33CCFF"/>
                </a:solidFill>
                <a:latin typeface="Times New Roman" pitchFamily="18" charset="0"/>
              </a:rPr>
              <a:t>   =  </a:t>
            </a:r>
            <a:r>
              <a:rPr lang="en-US" sz="2000" b="1">
                <a:solidFill>
                  <a:srgbClr val="33CCFF"/>
                </a:solidFill>
                <a:sym typeface="Wingdings 3" pitchFamily="18" charset="2"/>
              </a:rPr>
              <a:t></a:t>
            </a:r>
            <a:r>
              <a:rPr lang="ru-RU" sz="2000">
                <a:solidFill>
                  <a:srgbClr val="33CCFF"/>
                </a:solidFill>
              </a:rPr>
              <a:t> </a:t>
            </a:r>
            <a:r>
              <a:rPr lang="ru-RU" sz="3600" b="1" i="1">
                <a:solidFill>
                  <a:srgbClr val="33CCFF"/>
                </a:solidFill>
                <a:latin typeface="Times New Roman" pitchFamily="18" charset="0"/>
              </a:rPr>
              <a:t>А</a:t>
            </a:r>
            <a:r>
              <a:rPr lang="en-US" sz="3600" b="1" i="1">
                <a:solidFill>
                  <a:srgbClr val="33CCFF"/>
                </a:solidFill>
                <a:latin typeface="Times New Roman" pitchFamily="18" charset="0"/>
              </a:rPr>
              <a:t>D</a:t>
            </a:r>
            <a:r>
              <a:rPr lang="ru-RU" sz="3600" b="1" i="1">
                <a:solidFill>
                  <a:srgbClr val="33CCFF"/>
                </a:solidFill>
                <a:latin typeface="Times New Roman" pitchFamily="18" charset="0"/>
              </a:rPr>
              <a:t>В</a:t>
            </a:r>
          </a:p>
        </p:txBody>
      </p:sp>
      <p:grpSp>
        <p:nvGrpSpPr>
          <p:cNvPr id="10250" name="Group 2"/>
          <p:cNvGrpSpPr>
            <a:grpSpLocks/>
          </p:cNvGrpSpPr>
          <p:nvPr/>
        </p:nvGrpSpPr>
        <p:grpSpPr bwMode="auto">
          <a:xfrm flipH="1">
            <a:off x="2268538" y="5013325"/>
            <a:ext cx="431800" cy="1008063"/>
            <a:chOff x="1565" y="3113"/>
            <a:chExt cx="272" cy="635"/>
          </a:xfrm>
        </p:grpSpPr>
        <p:sp>
          <p:nvSpPr>
            <p:cNvPr id="10289" name="Arc 3"/>
            <p:cNvSpPr>
              <a:spLocks/>
            </p:cNvSpPr>
            <p:nvPr/>
          </p:nvSpPr>
          <p:spPr bwMode="auto">
            <a:xfrm flipH="1">
              <a:off x="1565" y="3113"/>
              <a:ext cx="272" cy="181"/>
            </a:xfrm>
            <a:custGeom>
              <a:avLst/>
              <a:gdLst>
                <a:gd name="T0" fmla="*/ 0 w 21600"/>
                <a:gd name="T1" fmla="*/ 0 h 21600"/>
                <a:gd name="T2" fmla="*/ 3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66FFFF"/>
            </a:solidFill>
            <a:ln w="9525">
              <a:solidFill>
                <a:srgbClr val="66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90" name="AutoShape 4"/>
            <p:cNvSpPr>
              <a:spLocks noChangeArrowheads="1"/>
            </p:cNvSpPr>
            <p:nvPr/>
          </p:nvSpPr>
          <p:spPr bwMode="auto">
            <a:xfrm rot="10800000">
              <a:off x="1565" y="3294"/>
              <a:ext cx="271" cy="454"/>
            </a:xfrm>
            <a:prstGeom prst="rtTriangle">
              <a:avLst/>
            </a:prstGeom>
            <a:solidFill>
              <a:srgbClr val="66FFFF"/>
            </a:solidFill>
            <a:ln w="9525">
              <a:solidFill>
                <a:srgbClr val="66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0251" name="Group 5"/>
          <p:cNvGrpSpPr>
            <a:grpSpLocks/>
          </p:cNvGrpSpPr>
          <p:nvPr/>
        </p:nvGrpSpPr>
        <p:grpSpPr bwMode="auto">
          <a:xfrm>
            <a:off x="1835150" y="5013325"/>
            <a:ext cx="431800" cy="1008063"/>
            <a:chOff x="1565" y="3113"/>
            <a:chExt cx="272" cy="635"/>
          </a:xfrm>
        </p:grpSpPr>
        <p:sp>
          <p:nvSpPr>
            <p:cNvPr id="10287" name="Arc 6"/>
            <p:cNvSpPr>
              <a:spLocks/>
            </p:cNvSpPr>
            <p:nvPr/>
          </p:nvSpPr>
          <p:spPr bwMode="auto">
            <a:xfrm flipH="1">
              <a:off x="1565" y="3113"/>
              <a:ext cx="272" cy="181"/>
            </a:xfrm>
            <a:custGeom>
              <a:avLst/>
              <a:gdLst>
                <a:gd name="T0" fmla="*/ 0 w 21600"/>
                <a:gd name="T1" fmla="*/ 0 h 21600"/>
                <a:gd name="T2" fmla="*/ 3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66FFFF"/>
            </a:solidFill>
            <a:ln w="9525">
              <a:solidFill>
                <a:srgbClr val="66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88" name="AutoShape 7"/>
            <p:cNvSpPr>
              <a:spLocks noChangeArrowheads="1"/>
            </p:cNvSpPr>
            <p:nvPr/>
          </p:nvSpPr>
          <p:spPr bwMode="auto">
            <a:xfrm rot="10800000">
              <a:off x="1565" y="3294"/>
              <a:ext cx="271" cy="454"/>
            </a:xfrm>
            <a:prstGeom prst="rtTriangle">
              <a:avLst/>
            </a:prstGeom>
            <a:solidFill>
              <a:srgbClr val="66FFFF"/>
            </a:solidFill>
            <a:ln w="9525">
              <a:solidFill>
                <a:srgbClr val="66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0252" name="Text Box 8"/>
          <p:cNvSpPr txBox="1">
            <a:spLocks noChangeArrowheads="1"/>
          </p:cNvSpPr>
          <p:nvPr/>
        </p:nvSpPr>
        <p:spPr bwMode="auto">
          <a:xfrm>
            <a:off x="5219700" y="3908425"/>
            <a:ext cx="504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  <a:latin typeface="Times New Roman" pitchFamily="18" charset="0"/>
              </a:rPr>
              <a:t>C</a:t>
            </a:r>
            <a:endParaRPr lang="ru-RU" sz="2400" b="1" baseline="-2500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10253" name="Line 9"/>
          <p:cNvSpPr>
            <a:spLocks noChangeShapeType="1"/>
          </p:cNvSpPr>
          <p:nvPr/>
        </p:nvSpPr>
        <p:spPr bwMode="auto">
          <a:xfrm flipV="1">
            <a:off x="2268538" y="4365625"/>
            <a:ext cx="2951162" cy="1655763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54" name="Line 10"/>
          <p:cNvSpPr>
            <a:spLocks noChangeShapeType="1"/>
          </p:cNvSpPr>
          <p:nvPr/>
        </p:nvSpPr>
        <p:spPr bwMode="auto">
          <a:xfrm flipV="1">
            <a:off x="2268538" y="4581525"/>
            <a:ext cx="0" cy="1439863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55" name="Text Box 11"/>
          <p:cNvSpPr txBox="1">
            <a:spLocks noChangeArrowheads="1"/>
          </p:cNvSpPr>
          <p:nvPr/>
        </p:nvSpPr>
        <p:spPr bwMode="auto">
          <a:xfrm>
            <a:off x="1908175" y="5084763"/>
            <a:ext cx="3587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l-GR">
                <a:latin typeface="Times New Roman" pitchFamily="18" charset="0"/>
                <a:cs typeface="Times New Roman" pitchFamily="18" charset="0"/>
              </a:rPr>
              <a:t>α</a:t>
            </a:r>
          </a:p>
        </p:txBody>
      </p:sp>
      <p:grpSp>
        <p:nvGrpSpPr>
          <p:cNvPr id="10256" name="Group 15"/>
          <p:cNvGrpSpPr>
            <a:grpSpLocks/>
          </p:cNvGrpSpPr>
          <p:nvPr/>
        </p:nvGrpSpPr>
        <p:grpSpPr bwMode="auto">
          <a:xfrm rot="-5400000">
            <a:off x="4644231" y="5156994"/>
            <a:ext cx="576263" cy="1152525"/>
            <a:chOff x="793" y="2886"/>
            <a:chExt cx="227" cy="362"/>
          </a:xfrm>
        </p:grpSpPr>
        <p:sp>
          <p:nvSpPr>
            <p:cNvPr id="10285" name="Arc 16"/>
            <p:cNvSpPr>
              <a:spLocks/>
            </p:cNvSpPr>
            <p:nvPr/>
          </p:nvSpPr>
          <p:spPr bwMode="auto">
            <a:xfrm flipV="1">
              <a:off x="793" y="3067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B4A2F4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86" name="Arc 17"/>
            <p:cNvSpPr>
              <a:spLocks/>
            </p:cNvSpPr>
            <p:nvPr/>
          </p:nvSpPr>
          <p:spPr bwMode="auto">
            <a:xfrm>
              <a:off x="793" y="2886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B4A2F4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0257" name="Line 18"/>
          <p:cNvSpPr>
            <a:spLocks noChangeShapeType="1"/>
          </p:cNvSpPr>
          <p:nvPr/>
        </p:nvSpPr>
        <p:spPr bwMode="auto">
          <a:xfrm flipV="1">
            <a:off x="6156325" y="3141663"/>
            <a:ext cx="1655763" cy="2879725"/>
          </a:xfrm>
          <a:prstGeom prst="line">
            <a:avLst/>
          </a:prstGeom>
          <a:noFill/>
          <a:ln w="38100" cmpd="dbl">
            <a:solidFill>
              <a:srgbClr val="FCFF95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10258" name="Line 19"/>
          <p:cNvSpPr>
            <a:spLocks noChangeShapeType="1"/>
          </p:cNvSpPr>
          <p:nvPr/>
        </p:nvSpPr>
        <p:spPr bwMode="auto">
          <a:xfrm flipH="1" flipV="1">
            <a:off x="3203575" y="4365625"/>
            <a:ext cx="2952750" cy="1655763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59" name="Line 20"/>
          <p:cNvSpPr>
            <a:spLocks noChangeShapeType="1"/>
          </p:cNvSpPr>
          <p:nvPr/>
        </p:nvSpPr>
        <p:spPr bwMode="auto">
          <a:xfrm flipV="1">
            <a:off x="2268538" y="3141663"/>
            <a:ext cx="1582737" cy="2951162"/>
          </a:xfrm>
          <a:prstGeom prst="line">
            <a:avLst/>
          </a:prstGeom>
          <a:noFill/>
          <a:ln w="38100" cmpd="dbl">
            <a:solidFill>
              <a:srgbClr val="FCFF95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10260" name="Text Box 22"/>
          <p:cNvSpPr txBox="1">
            <a:spLocks noChangeArrowheads="1"/>
          </p:cNvSpPr>
          <p:nvPr/>
        </p:nvSpPr>
        <p:spPr bwMode="auto">
          <a:xfrm>
            <a:off x="2916238" y="3860800"/>
            <a:ext cx="576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  <a:latin typeface="Times New Roman" pitchFamily="18" charset="0"/>
              </a:rPr>
              <a:t>D</a:t>
            </a:r>
            <a:endParaRPr lang="ru-RU" sz="2400" b="1">
              <a:solidFill>
                <a:srgbClr val="0000FF"/>
              </a:solidFill>
              <a:latin typeface="Times New Roman" pitchFamily="18" charset="0"/>
            </a:endParaRPr>
          </a:p>
        </p:txBody>
      </p:sp>
      <p:grpSp>
        <p:nvGrpSpPr>
          <p:cNvPr id="10261" name="Group 23"/>
          <p:cNvGrpSpPr>
            <a:grpSpLocks/>
          </p:cNvGrpSpPr>
          <p:nvPr/>
        </p:nvGrpSpPr>
        <p:grpSpPr bwMode="auto">
          <a:xfrm>
            <a:off x="0" y="6021388"/>
            <a:ext cx="8999538" cy="287337"/>
            <a:chOff x="0" y="3793"/>
            <a:chExt cx="5669" cy="181"/>
          </a:xfrm>
        </p:grpSpPr>
        <p:grpSp>
          <p:nvGrpSpPr>
            <p:cNvPr id="10283" name="Group 24"/>
            <p:cNvGrpSpPr>
              <a:grpSpLocks/>
            </p:cNvGrpSpPr>
            <p:nvPr/>
          </p:nvGrpSpPr>
          <p:grpSpPr bwMode="auto">
            <a:xfrm>
              <a:off x="0" y="3793"/>
              <a:ext cx="4739" cy="181"/>
              <a:chOff x="0" y="3793"/>
              <a:chExt cx="4739" cy="181"/>
            </a:xfrm>
          </p:grpSpPr>
          <p:graphicFrame>
            <p:nvGraphicFramePr>
              <p:cNvPr id="10244" name="Object 25"/>
              <p:cNvGraphicFramePr>
                <a:graphicFrameLocks noChangeAspect="1"/>
              </p:cNvGraphicFramePr>
              <p:nvPr/>
            </p:nvGraphicFramePr>
            <p:xfrm>
              <a:off x="1156" y="3811"/>
              <a:ext cx="3583" cy="163"/>
            </p:xfrm>
            <a:graphic>
              <a:graphicData uri="http://schemas.openxmlformats.org/presentationml/2006/ole">
                <p:oleObj spid="_x0000_s10244" name="Точечный рисунок" r:id="rId3" imgW="3134162" imgH="142933" progId="Paint.Picture">
                  <p:embed/>
                </p:oleObj>
              </a:graphicData>
            </a:graphic>
          </p:graphicFrame>
          <p:graphicFrame>
            <p:nvGraphicFramePr>
              <p:cNvPr id="10245" name="Object 26"/>
              <p:cNvGraphicFramePr>
                <a:graphicFrameLocks noChangeAspect="1"/>
              </p:cNvGraphicFramePr>
              <p:nvPr/>
            </p:nvGraphicFramePr>
            <p:xfrm>
              <a:off x="0" y="3793"/>
              <a:ext cx="3424" cy="181"/>
            </p:xfrm>
            <a:graphic>
              <a:graphicData uri="http://schemas.openxmlformats.org/presentationml/2006/ole">
                <p:oleObj spid="_x0000_s10245" name="Точечный рисунок" r:id="rId4" imgW="3134162" imgH="142933" progId="Paint.Picture">
                  <p:embed/>
                </p:oleObj>
              </a:graphicData>
            </a:graphic>
          </p:graphicFrame>
        </p:grpSp>
        <p:grpSp>
          <p:nvGrpSpPr>
            <p:cNvPr id="10284" name="Group 27"/>
            <p:cNvGrpSpPr>
              <a:grpSpLocks/>
            </p:cNvGrpSpPr>
            <p:nvPr/>
          </p:nvGrpSpPr>
          <p:grpSpPr bwMode="auto">
            <a:xfrm>
              <a:off x="930" y="3793"/>
              <a:ext cx="4739" cy="181"/>
              <a:chOff x="0" y="3793"/>
              <a:chExt cx="4739" cy="181"/>
            </a:xfrm>
          </p:grpSpPr>
          <p:graphicFrame>
            <p:nvGraphicFramePr>
              <p:cNvPr id="10242" name="Object 28"/>
              <p:cNvGraphicFramePr>
                <a:graphicFrameLocks noChangeAspect="1"/>
              </p:cNvGraphicFramePr>
              <p:nvPr/>
            </p:nvGraphicFramePr>
            <p:xfrm>
              <a:off x="1156" y="3811"/>
              <a:ext cx="3583" cy="163"/>
            </p:xfrm>
            <a:graphic>
              <a:graphicData uri="http://schemas.openxmlformats.org/presentationml/2006/ole">
                <p:oleObj spid="_x0000_s10242" name="Точечный рисунок" r:id="rId5" imgW="3134162" imgH="142933" progId="Paint.Picture">
                  <p:embed/>
                </p:oleObj>
              </a:graphicData>
            </a:graphic>
          </p:graphicFrame>
          <p:graphicFrame>
            <p:nvGraphicFramePr>
              <p:cNvPr id="10243" name="Object 29"/>
              <p:cNvGraphicFramePr>
                <a:graphicFrameLocks noChangeAspect="1"/>
              </p:cNvGraphicFramePr>
              <p:nvPr/>
            </p:nvGraphicFramePr>
            <p:xfrm>
              <a:off x="0" y="3793"/>
              <a:ext cx="3424" cy="181"/>
            </p:xfrm>
            <a:graphic>
              <a:graphicData uri="http://schemas.openxmlformats.org/presentationml/2006/ole">
                <p:oleObj spid="_x0000_s10243" name="Точечный рисунок" r:id="rId6" imgW="3134162" imgH="142933" progId="Paint.Picture">
                  <p:embed/>
                </p:oleObj>
              </a:graphicData>
            </a:graphic>
          </p:graphicFrame>
        </p:grpSp>
      </p:grpSp>
      <p:sp>
        <p:nvSpPr>
          <p:cNvPr id="10262" name="Text Box 30"/>
          <p:cNvSpPr txBox="1">
            <a:spLocks noChangeArrowheads="1"/>
          </p:cNvSpPr>
          <p:nvPr/>
        </p:nvSpPr>
        <p:spPr bwMode="auto">
          <a:xfrm>
            <a:off x="6156325" y="5995988"/>
            <a:ext cx="503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rgbClr val="0000FF"/>
                </a:solidFill>
                <a:latin typeface="Bookman Old Style" pitchFamily="18" charset="0"/>
              </a:rPr>
              <a:t>В</a:t>
            </a:r>
          </a:p>
        </p:txBody>
      </p:sp>
      <p:sp>
        <p:nvSpPr>
          <p:cNvPr id="10263" name="Text Box 31"/>
          <p:cNvSpPr txBox="1">
            <a:spLocks noChangeArrowheads="1"/>
          </p:cNvSpPr>
          <p:nvPr/>
        </p:nvSpPr>
        <p:spPr bwMode="auto">
          <a:xfrm>
            <a:off x="1979613" y="6092825"/>
            <a:ext cx="43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  <a:latin typeface="Bookman Old Style" pitchFamily="18" charset="0"/>
              </a:rPr>
              <a:t>A</a:t>
            </a:r>
            <a:endParaRPr lang="ru-RU" sz="2400" b="1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10264" name="Text Box 32"/>
          <p:cNvSpPr txBox="1">
            <a:spLocks noChangeArrowheads="1"/>
          </p:cNvSpPr>
          <p:nvPr/>
        </p:nvSpPr>
        <p:spPr bwMode="auto">
          <a:xfrm>
            <a:off x="3708400" y="3116263"/>
            <a:ext cx="684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rgbClr val="FFFF00"/>
                </a:solidFill>
                <a:latin typeface="Times New Roman" pitchFamily="18" charset="0"/>
              </a:rPr>
              <a:t>А</a:t>
            </a:r>
            <a:r>
              <a:rPr lang="ru-RU" sz="2400" b="1" baseline="-25000">
                <a:solidFill>
                  <a:srgbClr val="FFFF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10265" name="Text Box 33"/>
          <p:cNvSpPr txBox="1">
            <a:spLocks noChangeArrowheads="1"/>
          </p:cNvSpPr>
          <p:nvPr/>
        </p:nvSpPr>
        <p:spPr bwMode="auto">
          <a:xfrm>
            <a:off x="7740650" y="3116263"/>
            <a:ext cx="503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rgbClr val="FFFF00"/>
                </a:solidFill>
                <a:latin typeface="Times New Roman" pitchFamily="18" charset="0"/>
              </a:rPr>
              <a:t>В</a:t>
            </a:r>
            <a:r>
              <a:rPr lang="ru-RU" sz="2400" b="1" baseline="-25000">
                <a:solidFill>
                  <a:srgbClr val="FFFF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10266" name="Text Box 35"/>
          <p:cNvSpPr txBox="1">
            <a:spLocks noChangeArrowheads="1"/>
          </p:cNvSpPr>
          <p:nvPr/>
        </p:nvSpPr>
        <p:spPr bwMode="auto">
          <a:xfrm>
            <a:off x="431800" y="2395538"/>
            <a:ext cx="539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rgbClr val="FFFF00"/>
                </a:solidFill>
                <a:latin typeface="Times New Roman" pitchFamily="18" charset="0"/>
              </a:rPr>
              <a:t>А</a:t>
            </a:r>
            <a:r>
              <a:rPr lang="ru-RU" sz="2400" b="1" baseline="-25000">
                <a:solidFill>
                  <a:srgbClr val="FFFF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10267" name="Text Box 36"/>
          <p:cNvSpPr txBox="1">
            <a:spLocks noChangeArrowheads="1"/>
          </p:cNvSpPr>
          <p:nvPr/>
        </p:nvSpPr>
        <p:spPr bwMode="auto">
          <a:xfrm>
            <a:off x="4500563" y="2395538"/>
            <a:ext cx="503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rgbClr val="FFFF00"/>
                </a:solidFill>
                <a:latin typeface="Times New Roman" pitchFamily="18" charset="0"/>
              </a:rPr>
              <a:t>В</a:t>
            </a:r>
            <a:r>
              <a:rPr lang="ru-RU" sz="2400" b="1" baseline="-25000">
                <a:solidFill>
                  <a:srgbClr val="FFFF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10268" name="Line 37"/>
          <p:cNvSpPr>
            <a:spLocks noChangeShapeType="1"/>
          </p:cNvSpPr>
          <p:nvPr/>
        </p:nvSpPr>
        <p:spPr bwMode="auto">
          <a:xfrm>
            <a:off x="5219700" y="4365625"/>
            <a:ext cx="936625" cy="1655763"/>
          </a:xfrm>
          <a:prstGeom prst="line">
            <a:avLst/>
          </a:prstGeom>
          <a:noFill/>
          <a:ln w="76200" cmpd="tri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69" name="Line 38"/>
          <p:cNvSpPr>
            <a:spLocks noChangeShapeType="1"/>
          </p:cNvSpPr>
          <p:nvPr/>
        </p:nvSpPr>
        <p:spPr bwMode="auto">
          <a:xfrm flipH="1">
            <a:off x="2268538" y="4365625"/>
            <a:ext cx="935037" cy="1655763"/>
          </a:xfrm>
          <a:prstGeom prst="line">
            <a:avLst/>
          </a:prstGeom>
          <a:noFill/>
          <a:ln w="76200" cmpd="tri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70" name="Text Box 39"/>
          <p:cNvSpPr txBox="1">
            <a:spLocks noChangeArrowheads="1"/>
          </p:cNvSpPr>
          <p:nvPr/>
        </p:nvSpPr>
        <p:spPr bwMode="auto">
          <a:xfrm>
            <a:off x="2268538" y="5078413"/>
            <a:ext cx="3587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l-GR">
                <a:latin typeface="Times New Roman" pitchFamily="18" charset="0"/>
                <a:cs typeface="Times New Roman" pitchFamily="18" charset="0"/>
              </a:rPr>
              <a:t>γ</a:t>
            </a:r>
          </a:p>
        </p:txBody>
      </p:sp>
      <p:sp>
        <p:nvSpPr>
          <p:cNvPr id="10271" name="Line 52"/>
          <p:cNvSpPr>
            <a:spLocks noChangeShapeType="1"/>
          </p:cNvSpPr>
          <p:nvPr/>
        </p:nvSpPr>
        <p:spPr bwMode="auto">
          <a:xfrm>
            <a:off x="2268538" y="6021388"/>
            <a:ext cx="3887787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4085" name="Text Box 53"/>
          <p:cNvSpPr txBox="1">
            <a:spLocks noChangeArrowheads="1"/>
          </p:cNvSpPr>
          <p:nvPr/>
        </p:nvSpPr>
        <p:spPr bwMode="auto">
          <a:xfrm>
            <a:off x="468313" y="115888"/>
            <a:ext cx="5400675" cy="650875"/>
          </a:xfrm>
          <a:prstGeom prst="rect">
            <a:avLst/>
          </a:prstGeom>
          <a:solidFill>
            <a:srgbClr val="FFFFCC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000" b="1">
                <a:solidFill>
                  <a:srgbClr val="33CCFF"/>
                </a:solidFill>
                <a:latin typeface="Times New Roman" pitchFamily="18" charset="0"/>
                <a:sym typeface="Wingdings 3" pitchFamily="18" charset="2"/>
              </a:rPr>
              <a:t>следовательно,</a:t>
            </a:r>
            <a:r>
              <a:rPr lang="ru-RU" sz="2000" b="1">
                <a:solidFill>
                  <a:srgbClr val="33CCFF"/>
                </a:solidFill>
                <a:sym typeface="Wingdings 3" pitchFamily="18" charset="2"/>
              </a:rPr>
              <a:t>    </a:t>
            </a:r>
            <a:r>
              <a:rPr lang="en-US" sz="2000" b="1">
                <a:solidFill>
                  <a:srgbClr val="33CCFF"/>
                </a:solidFill>
                <a:sym typeface="Wingdings 3" pitchFamily="18" charset="2"/>
              </a:rPr>
              <a:t></a:t>
            </a:r>
            <a:r>
              <a:rPr lang="ru-RU" sz="2000">
                <a:solidFill>
                  <a:srgbClr val="33CCFF"/>
                </a:solidFill>
              </a:rPr>
              <a:t> </a:t>
            </a:r>
            <a:r>
              <a:rPr lang="ru-RU" sz="3600" b="1" i="1">
                <a:solidFill>
                  <a:srgbClr val="33CCFF"/>
                </a:solidFill>
                <a:latin typeface="Times New Roman" pitchFamily="18" charset="0"/>
              </a:rPr>
              <a:t>АСВ</a:t>
            </a:r>
            <a:r>
              <a:rPr lang="ru-RU" sz="2400" b="1" i="1">
                <a:solidFill>
                  <a:srgbClr val="33CCFF"/>
                </a:solidFill>
                <a:latin typeface="Times New Roman" pitchFamily="18" charset="0"/>
              </a:rPr>
              <a:t>   =  </a:t>
            </a:r>
            <a:r>
              <a:rPr lang="en-US" sz="2000" b="1">
                <a:solidFill>
                  <a:srgbClr val="33CCFF"/>
                </a:solidFill>
                <a:sym typeface="Wingdings 3" pitchFamily="18" charset="2"/>
              </a:rPr>
              <a:t></a:t>
            </a:r>
            <a:r>
              <a:rPr lang="ru-RU" sz="2000">
                <a:solidFill>
                  <a:srgbClr val="33CCFF"/>
                </a:solidFill>
              </a:rPr>
              <a:t> </a:t>
            </a:r>
            <a:r>
              <a:rPr lang="ru-RU" sz="3600" b="1" i="1">
                <a:solidFill>
                  <a:srgbClr val="33CCFF"/>
                </a:solidFill>
                <a:latin typeface="Times New Roman" pitchFamily="18" charset="0"/>
              </a:rPr>
              <a:t>А</a:t>
            </a:r>
            <a:r>
              <a:rPr lang="en-US" sz="3600" b="1" i="1">
                <a:solidFill>
                  <a:srgbClr val="33CCFF"/>
                </a:solidFill>
                <a:latin typeface="Times New Roman" pitchFamily="18" charset="0"/>
              </a:rPr>
              <a:t>D</a:t>
            </a:r>
            <a:r>
              <a:rPr lang="ru-RU" sz="3600" b="1" i="1">
                <a:solidFill>
                  <a:srgbClr val="33CCFF"/>
                </a:solidFill>
                <a:latin typeface="Times New Roman" pitchFamily="18" charset="0"/>
              </a:rPr>
              <a:t>В</a:t>
            </a:r>
          </a:p>
        </p:txBody>
      </p:sp>
      <p:sp>
        <p:nvSpPr>
          <p:cNvPr id="10273" name="Rectangle 56"/>
          <p:cNvSpPr>
            <a:spLocks noChangeArrowheads="1"/>
          </p:cNvSpPr>
          <p:nvPr/>
        </p:nvSpPr>
        <p:spPr bwMode="auto">
          <a:xfrm rot="3574437">
            <a:off x="5072857" y="4415631"/>
            <a:ext cx="182562" cy="174625"/>
          </a:xfrm>
          <a:prstGeom prst="rect">
            <a:avLst/>
          </a:prstGeom>
          <a:noFill/>
          <a:ln w="3175">
            <a:solidFill>
              <a:srgbClr val="9900CC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74" name="Rectangle 57"/>
          <p:cNvSpPr>
            <a:spLocks noChangeArrowheads="1"/>
          </p:cNvSpPr>
          <p:nvPr/>
        </p:nvSpPr>
        <p:spPr bwMode="auto">
          <a:xfrm rot="1856494">
            <a:off x="3168650" y="4411663"/>
            <a:ext cx="177800" cy="169862"/>
          </a:xfrm>
          <a:prstGeom prst="rect">
            <a:avLst/>
          </a:prstGeom>
          <a:noFill/>
          <a:ln w="3175">
            <a:solidFill>
              <a:srgbClr val="9900CC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4090" name="AutoShape 58"/>
          <p:cNvSpPr>
            <a:spLocks noChangeArrowheads="1"/>
          </p:cNvSpPr>
          <p:nvPr/>
        </p:nvSpPr>
        <p:spPr bwMode="auto">
          <a:xfrm rot="12544337" flipH="1">
            <a:off x="2555875" y="5084763"/>
            <a:ext cx="3319463" cy="1844675"/>
          </a:xfrm>
          <a:prstGeom prst="rtTriangle">
            <a:avLst/>
          </a:prstGeom>
          <a:gradFill rotWithShape="1">
            <a:gsLst>
              <a:gs pos="0">
                <a:srgbClr val="FFFFCC"/>
              </a:gs>
              <a:gs pos="50000">
                <a:srgbClr val="FFFF99">
                  <a:alpha val="28999"/>
                </a:srgbClr>
              </a:gs>
              <a:gs pos="100000">
                <a:srgbClr val="FFFFCC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4091" name="AutoShape 59"/>
          <p:cNvSpPr>
            <a:spLocks noChangeArrowheads="1"/>
          </p:cNvSpPr>
          <p:nvPr/>
        </p:nvSpPr>
        <p:spPr bwMode="auto">
          <a:xfrm rot="9055663">
            <a:off x="2555875" y="5084763"/>
            <a:ext cx="3319463" cy="1844675"/>
          </a:xfrm>
          <a:prstGeom prst="rtTriangle">
            <a:avLst/>
          </a:prstGeom>
          <a:gradFill rotWithShape="1">
            <a:gsLst>
              <a:gs pos="0">
                <a:srgbClr val="FFFFCC"/>
              </a:gs>
              <a:gs pos="50000">
                <a:srgbClr val="FFFF99">
                  <a:alpha val="28999"/>
                </a:srgbClr>
              </a:gs>
              <a:gs pos="100000">
                <a:srgbClr val="FFFFCC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281" name="Line 34"/>
          <p:cNvSpPr>
            <a:spLocks noChangeShapeType="1"/>
          </p:cNvSpPr>
          <p:nvPr/>
        </p:nvSpPr>
        <p:spPr bwMode="auto">
          <a:xfrm>
            <a:off x="179388" y="2276475"/>
            <a:ext cx="2089150" cy="3744913"/>
          </a:xfrm>
          <a:prstGeom prst="line">
            <a:avLst/>
          </a:prstGeom>
          <a:noFill/>
          <a:ln w="38100" cmpd="dbl">
            <a:solidFill>
              <a:srgbClr val="FF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10282" name="Line 21"/>
          <p:cNvSpPr>
            <a:spLocks noChangeShapeType="1"/>
          </p:cNvSpPr>
          <p:nvPr/>
        </p:nvSpPr>
        <p:spPr bwMode="auto">
          <a:xfrm>
            <a:off x="4140200" y="2349500"/>
            <a:ext cx="2016125" cy="3671888"/>
          </a:xfrm>
          <a:prstGeom prst="line">
            <a:avLst/>
          </a:prstGeom>
          <a:noFill/>
          <a:ln w="38100" cmpd="dbl">
            <a:solidFill>
              <a:srgbClr val="FF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440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4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4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440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4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0"/>
                            </p:stCondLst>
                            <p:childTnLst>
                              <p:par>
                                <p:cTn id="20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440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8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71" name="Group 41"/>
          <p:cNvGrpSpPr>
            <a:grpSpLocks/>
          </p:cNvGrpSpPr>
          <p:nvPr/>
        </p:nvGrpSpPr>
        <p:grpSpPr bwMode="auto">
          <a:xfrm rot="-5400000">
            <a:off x="3024187" y="4257676"/>
            <a:ext cx="1223963" cy="2303462"/>
            <a:chOff x="793" y="2886"/>
            <a:chExt cx="227" cy="362"/>
          </a:xfrm>
        </p:grpSpPr>
        <p:sp>
          <p:nvSpPr>
            <p:cNvPr id="11332" name="Arc 42"/>
            <p:cNvSpPr>
              <a:spLocks/>
            </p:cNvSpPr>
            <p:nvPr/>
          </p:nvSpPr>
          <p:spPr bwMode="auto">
            <a:xfrm flipV="1">
              <a:off x="793" y="3067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B4A2F4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33" name="Arc 43"/>
            <p:cNvSpPr>
              <a:spLocks/>
            </p:cNvSpPr>
            <p:nvPr/>
          </p:nvSpPr>
          <p:spPr bwMode="auto">
            <a:xfrm>
              <a:off x="793" y="2886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B4A2F4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272" name="Group 13"/>
          <p:cNvGrpSpPr>
            <a:grpSpLocks/>
          </p:cNvGrpSpPr>
          <p:nvPr/>
        </p:nvGrpSpPr>
        <p:grpSpPr bwMode="auto">
          <a:xfrm rot="-5400000">
            <a:off x="1405731" y="3285332"/>
            <a:ext cx="1870075" cy="3598862"/>
            <a:chOff x="793" y="2886"/>
            <a:chExt cx="227" cy="362"/>
          </a:xfrm>
        </p:grpSpPr>
        <p:sp>
          <p:nvSpPr>
            <p:cNvPr id="11330" name="Arc 14"/>
            <p:cNvSpPr>
              <a:spLocks/>
            </p:cNvSpPr>
            <p:nvPr/>
          </p:nvSpPr>
          <p:spPr bwMode="auto">
            <a:xfrm flipV="1">
              <a:off x="793" y="3067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B4A2F4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31" name="Arc 15"/>
            <p:cNvSpPr>
              <a:spLocks/>
            </p:cNvSpPr>
            <p:nvPr/>
          </p:nvSpPr>
          <p:spPr bwMode="auto">
            <a:xfrm>
              <a:off x="793" y="2886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B4A2F4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273" name="Group 16"/>
          <p:cNvGrpSpPr>
            <a:grpSpLocks/>
          </p:cNvGrpSpPr>
          <p:nvPr/>
        </p:nvGrpSpPr>
        <p:grpSpPr bwMode="auto">
          <a:xfrm rot="-5400000">
            <a:off x="4644231" y="5156994"/>
            <a:ext cx="576263" cy="1152525"/>
            <a:chOff x="793" y="2886"/>
            <a:chExt cx="227" cy="362"/>
          </a:xfrm>
        </p:grpSpPr>
        <p:sp>
          <p:nvSpPr>
            <p:cNvPr id="11328" name="Arc 17"/>
            <p:cNvSpPr>
              <a:spLocks/>
            </p:cNvSpPr>
            <p:nvPr/>
          </p:nvSpPr>
          <p:spPr bwMode="auto">
            <a:xfrm flipV="1">
              <a:off x="793" y="3067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B4A2F4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29" name="Arc 18"/>
            <p:cNvSpPr>
              <a:spLocks/>
            </p:cNvSpPr>
            <p:nvPr/>
          </p:nvSpPr>
          <p:spPr bwMode="auto">
            <a:xfrm>
              <a:off x="793" y="2886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B4A2F4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" name="Group 89"/>
          <p:cNvGrpSpPr>
            <a:grpSpLocks/>
          </p:cNvGrpSpPr>
          <p:nvPr/>
        </p:nvGrpSpPr>
        <p:grpSpPr bwMode="auto">
          <a:xfrm>
            <a:off x="611188" y="1628775"/>
            <a:ext cx="2881312" cy="488950"/>
            <a:chOff x="385" y="1298"/>
            <a:chExt cx="1815" cy="308"/>
          </a:xfrm>
        </p:grpSpPr>
        <p:sp>
          <p:nvSpPr>
            <p:cNvPr id="11324" name="Text Box 81"/>
            <p:cNvSpPr txBox="1">
              <a:spLocks noChangeArrowheads="1"/>
            </p:cNvSpPr>
            <p:nvPr/>
          </p:nvSpPr>
          <p:spPr bwMode="auto">
            <a:xfrm>
              <a:off x="385" y="1298"/>
              <a:ext cx="1815" cy="308"/>
            </a:xfrm>
            <a:prstGeom prst="rect">
              <a:avLst/>
            </a:prstGeom>
            <a:solidFill>
              <a:srgbClr val="FFCCFF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ru-RU" sz="2600" b="1">
                  <a:latin typeface="Times New Roman" pitchFamily="18" charset="0"/>
                  <a:cs typeface="Times New Roman" pitchFamily="18" charset="0"/>
                </a:rPr>
                <a:t> и          </a:t>
              </a:r>
              <a:r>
                <a:rPr lang="ru-RU" sz="2600" b="1">
                  <a:latin typeface="Times New Roman" pitchFamily="18" charset="0"/>
                </a:rPr>
                <a:t>АВ</a:t>
              </a:r>
              <a:r>
                <a:rPr lang="en-US" sz="2600" b="1">
                  <a:latin typeface="Times New Roman" pitchFamily="18" charset="0"/>
                </a:rPr>
                <a:t>D</a:t>
              </a:r>
              <a:r>
                <a:rPr lang="ru-RU" sz="2600" b="1">
                  <a:latin typeface="Times New Roman" pitchFamily="18" charset="0"/>
                </a:rPr>
                <a:t>  =  </a:t>
              </a:r>
              <a:r>
                <a:rPr lang="el-GR" sz="2600" b="1">
                  <a:latin typeface="Times New Roman" pitchFamily="18" charset="0"/>
                  <a:cs typeface="Times New Roman" pitchFamily="18" charset="0"/>
                </a:rPr>
                <a:t>γ</a:t>
              </a:r>
              <a:endParaRPr lang="ru-RU" sz="2600" b="1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11325" name="Group 85"/>
            <p:cNvGrpSpPr>
              <a:grpSpLocks/>
            </p:cNvGrpSpPr>
            <p:nvPr/>
          </p:nvGrpSpPr>
          <p:grpSpPr bwMode="auto">
            <a:xfrm>
              <a:off x="884" y="1435"/>
              <a:ext cx="91" cy="90"/>
              <a:chOff x="4014" y="981"/>
              <a:chExt cx="91" cy="90"/>
            </a:xfrm>
          </p:grpSpPr>
          <p:sp>
            <p:nvSpPr>
              <p:cNvPr id="11326" name="Line 86"/>
              <p:cNvSpPr>
                <a:spLocks noChangeShapeType="1"/>
              </p:cNvSpPr>
              <p:nvPr/>
            </p:nvSpPr>
            <p:spPr bwMode="auto">
              <a:xfrm flipH="1">
                <a:off x="4014" y="981"/>
                <a:ext cx="91" cy="9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7" name="Line 87"/>
              <p:cNvSpPr>
                <a:spLocks noChangeShapeType="1"/>
              </p:cNvSpPr>
              <p:nvPr/>
            </p:nvSpPr>
            <p:spPr bwMode="auto">
              <a:xfrm>
                <a:off x="4014" y="1071"/>
                <a:ext cx="9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7" name="Group 61"/>
          <p:cNvGrpSpPr>
            <a:grpSpLocks/>
          </p:cNvGrpSpPr>
          <p:nvPr/>
        </p:nvGrpSpPr>
        <p:grpSpPr bwMode="auto">
          <a:xfrm rot="16188868" flipH="1">
            <a:off x="5364957" y="5301456"/>
            <a:ext cx="431800" cy="1008063"/>
            <a:chOff x="1565" y="3113"/>
            <a:chExt cx="272" cy="635"/>
          </a:xfrm>
        </p:grpSpPr>
        <p:sp>
          <p:nvSpPr>
            <p:cNvPr id="11322" name="Arc 62"/>
            <p:cNvSpPr>
              <a:spLocks/>
            </p:cNvSpPr>
            <p:nvPr/>
          </p:nvSpPr>
          <p:spPr bwMode="auto">
            <a:xfrm flipH="1">
              <a:off x="1565" y="3113"/>
              <a:ext cx="272" cy="181"/>
            </a:xfrm>
            <a:custGeom>
              <a:avLst/>
              <a:gdLst>
                <a:gd name="T0" fmla="*/ 0 w 21600"/>
                <a:gd name="T1" fmla="*/ 0 h 21600"/>
                <a:gd name="T2" fmla="*/ 3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FFCCFF"/>
            </a:solidFill>
            <a:ln w="9525">
              <a:solidFill>
                <a:srgbClr val="FFCC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23" name="AutoShape 63"/>
            <p:cNvSpPr>
              <a:spLocks noChangeArrowheads="1"/>
            </p:cNvSpPr>
            <p:nvPr/>
          </p:nvSpPr>
          <p:spPr bwMode="auto">
            <a:xfrm rot="10800000">
              <a:off x="1565" y="3294"/>
              <a:ext cx="271" cy="454"/>
            </a:xfrm>
            <a:prstGeom prst="rtTriangle">
              <a:avLst/>
            </a:prstGeom>
            <a:solidFill>
              <a:srgbClr val="FFCCFF"/>
            </a:solidFill>
            <a:ln w="9525">
              <a:solidFill>
                <a:srgbClr val="FFCC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" name="Group 78"/>
          <p:cNvGrpSpPr>
            <a:grpSpLocks/>
          </p:cNvGrpSpPr>
          <p:nvPr/>
        </p:nvGrpSpPr>
        <p:grpSpPr bwMode="auto">
          <a:xfrm>
            <a:off x="2268538" y="4941888"/>
            <a:ext cx="433387" cy="1008062"/>
            <a:chOff x="3560" y="1752"/>
            <a:chExt cx="273" cy="635"/>
          </a:xfrm>
        </p:grpSpPr>
        <p:grpSp>
          <p:nvGrpSpPr>
            <p:cNvPr id="11317" name="Group 73"/>
            <p:cNvGrpSpPr>
              <a:grpSpLocks/>
            </p:cNvGrpSpPr>
            <p:nvPr/>
          </p:nvGrpSpPr>
          <p:grpSpPr bwMode="auto">
            <a:xfrm flipH="1">
              <a:off x="3560" y="1752"/>
              <a:ext cx="273" cy="635"/>
              <a:chOff x="1201" y="1752"/>
              <a:chExt cx="273" cy="635"/>
            </a:xfrm>
          </p:grpSpPr>
          <p:sp>
            <p:nvSpPr>
              <p:cNvPr id="11319" name="Arc 74"/>
              <p:cNvSpPr>
                <a:spLocks/>
              </p:cNvSpPr>
              <p:nvPr/>
            </p:nvSpPr>
            <p:spPr bwMode="auto">
              <a:xfrm flipH="1">
                <a:off x="1201" y="1752"/>
                <a:ext cx="272" cy="181"/>
              </a:xfrm>
              <a:custGeom>
                <a:avLst/>
                <a:gdLst>
                  <a:gd name="T0" fmla="*/ 0 w 21600"/>
                  <a:gd name="T1" fmla="*/ 0 h 21600"/>
                  <a:gd name="T2" fmla="*/ 3 w 21600"/>
                  <a:gd name="T3" fmla="*/ 2 h 21600"/>
                  <a:gd name="T4" fmla="*/ 0 w 21600"/>
                  <a:gd name="T5" fmla="*/ 2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CCFF"/>
              </a:solidFill>
              <a:ln w="9525">
                <a:solidFill>
                  <a:srgbClr val="FFCC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20" name="AutoShape 75"/>
              <p:cNvSpPr>
                <a:spLocks noChangeArrowheads="1"/>
              </p:cNvSpPr>
              <p:nvPr/>
            </p:nvSpPr>
            <p:spPr bwMode="auto">
              <a:xfrm rot="10800000">
                <a:off x="1201" y="1933"/>
                <a:ext cx="271" cy="454"/>
              </a:xfrm>
              <a:prstGeom prst="rtTriangle">
                <a:avLst/>
              </a:prstGeom>
              <a:solidFill>
                <a:srgbClr val="FFCCFF"/>
              </a:solidFill>
              <a:ln w="9525">
                <a:solidFill>
                  <a:srgbClr val="FFCC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21" name="Line 76"/>
              <p:cNvSpPr>
                <a:spLocks noChangeShapeType="1"/>
              </p:cNvSpPr>
              <p:nvPr/>
            </p:nvSpPr>
            <p:spPr bwMode="auto">
              <a:xfrm>
                <a:off x="1202" y="1933"/>
                <a:ext cx="272" cy="0"/>
              </a:xfrm>
              <a:prstGeom prst="line">
                <a:avLst/>
              </a:prstGeom>
              <a:noFill/>
              <a:ln w="9525">
                <a:solidFill>
                  <a:srgbClr val="FFCC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318" name="Text Box 77"/>
            <p:cNvSpPr txBox="1">
              <a:spLocks noChangeArrowheads="1"/>
            </p:cNvSpPr>
            <p:nvPr/>
          </p:nvSpPr>
          <p:spPr bwMode="auto">
            <a:xfrm>
              <a:off x="3560" y="1797"/>
              <a:ext cx="22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l-GR">
                  <a:latin typeface="Times New Roman" pitchFamily="18" charset="0"/>
                  <a:cs typeface="Times New Roman" pitchFamily="18" charset="0"/>
                </a:rPr>
                <a:t>γ</a:t>
              </a:r>
            </a:p>
          </p:txBody>
        </p:sp>
      </p:grpSp>
      <p:grpSp>
        <p:nvGrpSpPr>
          <p:cNvPr id="10" name="Group 64"/>
          <p:cNvGrpSpPr>
            <a:grpSpLocks/>
          </p:cNvGrpSpPr>
          <p:nvPr/>
        </p:nvGrpSpPr>
        <p:grpSpPr bwMode="auto">
          <a:xfrm rot="5400000">
            <a:off x="2628107" y="5301456"/>
            <a:ext cx="431800" cy="1008063"/>
            <a:chOff x="1565" y="3113"/>
            <a:chExt cx="272" cy="635"/>
          </a:xfrm>
        </p:grpSpPr>
        <p:sp>
          <p:nvSpPr>
            <p:cNvPr id="11315" name="Arc 65"/>
            <p:cNvSpPr>
              <a:spLocks/>
            </p:cNvSpPr>
            <p:nvPr/>
          </p:nvSpPr>
          <p:spPr bwMode="auto">
            <a:xfrm flipH="1">
              <a:off x="1565" y="3113"/>
              <a:ext cx="272" cy="181"/>
            </a:xfrm>
            <a:custGeom>
              <a:avLst/>
              <a:gdLst>
                <a:gd name="T0" fmla="*/ 0 w 21600"/>
                <a:gd name="T1" fmla="*/ 0 h 21600"/>
                <a:gd name="T2" fmla="*/ 3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99FF33"/>
            </a:solidFill>
            <a:ln w="9525">
              <a:solidFill>
                <a:srgbClr val="99FF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16" name="AutoShape 66"/>
            <p:cNvSpPr>
              <a:spLocks noChangeArrowheads="1"/>
            </p:cNvSpPr>
            <p:nvPr/>
          </p:nvSpPr>
          <p:spPr bwMode="auto">
            <a:xfrm rot="10800000">
              <a:off x="1565" y="3294"/>
              <a:ext cx="271" cy="454"/>
            </a:xfrm>
            <a:prstGeom prst="rtTriangle">
              <a:avLst/>
            </a:prstGeom>
            <a:solidFill>
              <a:srgbClr val="99FF33"/>
            </a:solidFill>
            <a:ln w="9525">
              <a:solidFill>
                <a:srgbClr val="99FF33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" name="Group 79"/>
          <p:cNvGrpSpPr>
            <a:grpSpLocks/>
          </p:cNvGrpSpPr>
          <p:nvPr/>
        </p:nvGrpSpPr>
        <p:grpSpPr bwMode="auto">
          <a:xfrm>
            <a:off x="1835150" y="4941888"/>
            <a:ext cx="433388" cy="1008062"/>
            <a:chOff x="1201" y="1752"/>
            <a:chExt cx="273" cy="635"/>
          </a:xfrm>
        </p:grpSpPr>
        <p:grpSp>
          <p:nvGrpSpPr>
            <p:cNvPr id="11310" name="Group 72"/>
            <p:cNvGrpSpPr>
              <a:grpSpLocks/>
            </p:cNvGrpSpPr>
            <p:nvPr/>
          </p:nvGrpSpPr>
          <p:grpSpPr bwMode="auto">
            <a:xfrm>
              <a:off x="1201" y="1752"/>
              <a:ext cx="273" cy="635"/>
              <a:chOff x="1201" y="1752"/>
              <a:chExt cx="273" cy="635"/>
            </a:xfrm>
          </p:grpSpPr>
          <p:sp>
            <p:nvSpPr>
              <p:cNvPr id="11312" name="Arc 68"/>
              <p:cNvSpPr>
                <a:spLocks/>
              </p:cNvSpPr>
              <p:nvPr/>
            </p:nvSpPr>
            <p:spPr bwMode="auto">
              <a:xfrm flipH="1">
                <a:off x="1201" y="1752"/>
                <a:ext cx="272" cy="181"/>
              </a:xfrm>
              <a:custGeom>
                <a:avLst/>
                <a:gdLst>
                  <a:gd name="T0" fmla="*/ 0 w 21600"/>
                  <a:gd name="T1" fmla="*/ 0 h 21600"/>
                  <a:gd name="T2" fmla="*/ 3 w 21600"/>
                  <a:gd name="T3" fmla="*/ 2 h 21600"/>
                  <a:gd name="T4" fmla="*/ 0 w 21600"/>
                  <a:gd name="T5" fmla="*/ 2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99FF33"/>
              </a:solidFill>
              <a:ln w="9525">
                <a:solidFill>
                  <a:srgbClr val="99FF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13" name="AutoShape 69"/>
              <p:cNvSpPr>
                <a:spLocks noChangeArrowheads="1"/>
              </p:cNvSpPr>
              <p:nvPr/>
            </p:nvSpPr>
            <p:spPr bwMode="auto">
              <a:xfrm rot="10800000">
                <a:off x="1201" y="1933"/>
                <a:ext cx="271" cy="454"/>
              </a:xfrm>
              <a:prstGeom prst="rtTriangle">
                <a:avLst/>
              </a:prstGeom>
              <a:solidFill>
                <a:srgbClr val="99FF33"/>
              </a:solidFill>
              <a:ln w="9525">
                <a:solidFill>
                  <a:srgbClr val="99FF33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14" name="Line 71"/>
              <p:cNvSpPr>
                <a:spLocks noChangeShapeType="1"/>
              </p:cNvSpPr>
              <p:nvPr/>
            </p:nvSpPr>
            <p:spPr bwMode="auto">
              <a:xfrm>
                <a:off x="1202" y="1933"/>
                <a:ext cx="272" cy="0"/>
              </a:xfrm>
              <a:prstGeom prst="line">
                <a:avLst/>
              </a:prstGeom>
              <a:noFill/>
              <a:ln w="9525">
                <a:solidFill>
                  <a:srgbClr val="99FF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311" name="Text Box 70"/>
            <p:cNvSpPr txBox="1">
              <a:spLocks noChangeArrowheads="1"/>
            </p:cNvSpPr>
            <p:nvPr/>
          </p:nvSpPr>
          <p:spPr bwMode="auto">
            <a:xfrm>
              <a:off x="1247" y="1797"/>
              <a:ext cx="22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l-GR">
                  <a:latin typeface="Times New Roman" pitchFamily="18" charset="0"/>
                  <a:cs typeface="Times New Roman" pitchFamily="18" charset="0"/>
                </a:rPr>
                <a:t>α</a:t>
              </a:r>
            </a:p>
          </p:txBody>
        </p:sp>
      </p:grpSp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2484438" y="115888"/>
            <a:ext cx="3382962" cy="650875"/>
          </a:xfrm>
          <a:prstGeom prst="rect">
            <a:avLst/>
          </a:prstGeom>
          <a:solidFill>
            <a:srgbClr val="FFFFCC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000" b="1">
                <a:solidFill>
                  <a:srgbClr val="33CCFF"/>
                </a:solidFill>
                <a:sym typeface="Wingdings 3" pitchFamily="18" charset="2"/>
              </a:rPr>
              <a:t></a:t>
            </a:r>
            <a:r>
              <a:rPr lang="ru-RU" sz="2000">
                <a:solidFill>
                  <a:srgbClr val="33CCFF"/>
                </a:solidFill>
              </a:rPr>
              <a:t> </a:t>
            </a:r>
            <a:r>
              <a:rPr lang="ru-RU" sz="3600" b="1" i="1">
                <a:solidFill>
                  <a:srgbClr val="33CCFF"/>
                </a:solidFill>
                <a:latin typeface="Times New Roman" pitchFamily="18" charset="0"/>
              </a:rPr>
              <a:t>АСВ</a:t>
            </a:r>
            <a:r>
              <a:rPr lang="ru-RU" sz="2400" b="1" i="1">
                <a:solidFill>
                  <a:srgbClr val="33CCFF"/>
                </a:solidFill>
                <a:latin typeface="Times New Roman" pitchFamily="18" charset="0"/>
              </a:rPr>
              <a:t>   =  </a:t>
            </a:r>
            <a:r>
              <a:rPr lang="en-US" sz="2000" b="1">
                <a:solidFill>
                  <a:srgbClr val="33CCFF"/>
                </a:solidFill>
                <a:sym typeface="Wingdings 3" pitchFamily="18" charset="2"/>
              </a:rPr>
              <a:t></a:t>
            </a:r>
            <a:r>
              <a:rPr lang="ru-RU" sz="2000">
                <a:solidFill>
                  <a:srgbClr val="33CCFF"/>
                </a:solidFill>
              </a:rPr>
              <a:t> </a:t>
            </a:r>
            <a:r>
              <a:rPr lang="ru-RU" sz="3600" b="1" i="1">
                <a:solidFill>
                  <a:srgbClr val="33CCFF"/>
                </a:solidFill>
                <a:latin typeface="Times New Roman" pitchFamily="18" charset="0"/>
              </a:rPr>
              <a:t>А</a:t>
            </a:r>
            <a:r>
              <a:rPr lang="en-US" sz="3600" b="1" i="1">
                <a:solidFill>
                  <a:srgbClr val="33CCFF"/>
                </a:solidFill>
                <a:latin typeface="Times New Roman" pitchFamily="18" charset="0"/>
              </a:rPr>
              <a:t>D</a:t>
            </a:r>
            <a:r>
              <a:rPr lang="ru-RU" sz="3600" b="1" i="1">
                <a:solidFill>
                  <a:srgbClr val="33CCFF"/>
                </a:solidFill>
                <a:latin typeface="Times New Roman" pitchFamily="18" charset="0"/>
              </a:rPr>
              <a:t>В</a:t>
            </a:r>
          </a:p>
        </p:txBody>
      </p:sp>
      <p:sp>
        <p:nvSpPr>
          <p:cNvPr id="11280" name="Text Box 9"/>
          <p:cNvSpPr txBox="1">
            <a:spLocks noChangeArrowheads="1"/>
          </p:cNvSpPr>
          <p:nvPr/>
        </p:nvSpPr>
        <p:spPr bwMode="auto">
          <a:xfrm>
            <a:off x="5219700" y="3908425"/>
            <a:ext cx="504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  <a:latin typeface="Times New Roman" pitchFamily="18" charset="0"/>
              </a:rPr>
              <a:t>C</a:t>
            </a:r>
            <a:endParaRPr lang="ru-RU" sz="2400" b="1" baseline="-2500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11281" name="Line 10"/>
          <p:cNvSpPr>
            <a:spLocks noChangeShapeType="1"/>
          </p:cNvSpPr>
          <p:nvPr/>
        </p:nvSpPr>
        <p:spPr bwMode="auto">
          <a:xfrm flipV="1">
            <a:off x="2268538" y="4365625"/>
            <a:ext cx="2951162" cy="1655763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82" name="Line 11"/>
          <p:cNvSpPr>
            <a:spLocks noChangeShapeType="1"/>
          </p:cNvSpPr>
          <p:nvPr/>
        </p:nvSpPr>
        <p:spPr bwMode="auto">
          <a:xfrm flipV="1">
            <a:off x="2268538" y="4581525"/>
            <a:ext cx="0" cy="1439863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83" name="Line 19"/>
          <p:cNvSpPr>
            <a:spLocks noChangeShapeType="1"/>
          </p:cNvSpPr>
          <p:nvPr/>
        </p:nvSpPr>
        <p:spPr bwMode="auto">
          <a:xfrm flipV="1">
            <a:off x="6156325" y="3141663"/>
            <a:ext cx="1655763" cy="2879725"/>
          </a:xfrm>
          <a:prstGeom prst="line">
            <a:avLst/>
          </a:prstGeom>
          <a:noFill/>
          <a:ln w="38100" cmpd="dbl">
            <a:solidFill>
              <a:srgbClr val="FCFF95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11284" name="Line 20"/>
          <p:cNvSpPr>
            <a:spLocks noChangeShapeType="1"/>
          </p:cNvSpPr>
          <p:nvPr/>
        </p:nvSpPr>
        <p:spPr bwMode="auto">
          <a:xfrm flipH="1" flipV="1">
            <a:off x="3203575" y="4365625"/>
            <a:ext cx="2952750" cy="1655763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85" name="Line 21"/>
          <p:cNvSpPr>
            <a:spLocks noChangeShapeType="1"/>
          </p:cNvSpPr>
          <p:nvPr/>
        </p:nvSpPr>
        <p:spPr bwMode="auto">
          <a:xfrm flipV="1">
            <a:off x="2268538" y="3141663"/>
            <a:ext cx="1582737" cy="2951162"/>
          </a:xfrm>
          <a:prstGeom prst="line">
            <a:avLst/>
          </a:prstGeom>
          <a:noFill/>
          <a:ln w="38100" cmpd="dbl">
            <a:solidFill>
              <a:srgbClr val="FCFF95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11286" name="Text Box 23"/>
          <p:cNvSpPr txBox="1">
            <a:spLocks noChangeArrowheads="1"/>
          </p:cNvSpPr>
          <p:nvPr/>
        </p:nvSpPr>
        <p:spPr bwMode="auto">
          <a:xfrm>
            <a:off x="2916238" y="3860800"/>
            <a:ext cx="576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  <a:latin typeface="Times New Roman" pitchFamily="18" charset="0"/>
              </a:rPr>
              <a:t>D</a:t>
            </a:r>
            <a:endParaRPr lang="ru-RU" sz="2400" b="1">
              <a:solidFill>
                <a:srgbClr val="0000FF"/>
              </a:solidFill>
              <a:latin typeface="Times New Roman" pitchFamily="18" charset="0"/>
            </a:endParaRPr>
          </a:p>
        </p:txBody>
      </p:sp>
      <p:grpSp>
        <p:nvGrpSpPr>
          <p:cNvPr id="11287" name="Group 24"/>
          <p:cNvGrpSpPr>
            <a:grpSpLocks/>
          </p:cNvGrpSpPr>
          <p:nvPr/>
        </p:nvGrpSpPr>
        <p:grpSpPr bwMode="auto">
          <a:xfrm>
            <a:off x="0" y="6021388"/>
            <a:ext cx="8999538" cy="287337"/>
            <a:chOff x="0" y="3793"/>
            <a:chExt cx="5669" cy="181"/>
          </a:xfrm>
        </p:grpSpPr>
        <p:grpSp>
          <p:nvGrpSpPr>
            <p:cNvPr id="11308" name="Group 25"/>
            <p:cNvGrpSpPr>
              <a:grpSpLocks/>
            </p:cNvGrpSpPr>
            <p:nvPr/>
          </p:nvGrpSpPr>
          <p:grpSpPr bwMode="auto">
            <a:xfrm>
              <a:off x="0" y="3793"/>
              <a:ext cx="4739" cy="181"/>
              <a:chOff x="0" y="3793"/>
              <a:chExt cx="4739" cy="181"/>
            </a:xfrm>
          </p:grpSpPr>
          <p:graphicFrame>
            <p:nvGraphicFramePr>
              <p:cNvPr id="11268" name="Object 26"/>
              <p:cNvGraphicFramePr>
                <a:graphicFrameLocks noChangeAspect="1"/>
              </p:cNvGraphicFramePr>
              <p:nvPr/>
            </p:nvGraphicFramePr>
            <p:xfrm>
              <a:off x="1156" y="3811"/>
              <a:ext cx="3583" cy="163"/>
            </p:xfrm>
            <a:graphic>
              <a:graphicData uri="http://schemas.openxmlformats.org/presentationml/2006/ole">
                <p:oleObj spid="_x0000_s11268" name="Точечный рисунок" r:id="rId3" imgW="3134162" imgH="142933" progId="Paint.Picture">
                  <p:embed/>
                </p:oleObj>
              </a:graphicData>
            </a:graphic>
          </p:graphicFrame>
          <p:graphicFrame>
            <p:nvGraphicFramePr>
              <p:cNvPr id="11269" name="Object 27"/>
              <p:cNvGraphicFramePr>
                <a:graphicFrameLocks noChangeAspect="1"/>
              </p:cNvGraphicFramePr>
              <p:nvPr/>
            </p:nvGraphicFramePr>
            <p:xfrm>
              <a:off x="0" y="3793"/>
              <a:ext cx="3424" cy="181"/>
            </p:xfrm>
            <a:graphic>
              <a:graphicData uri="http://schemas.openxmlformats.org/presentationml/2006/ole">
                <p:oleObj spid="_x0000_s11269" name="Точечный рисунок" r:id="rId4" imgW="3134162" imgH="142933" progId="Paint.Picture">
                  <p:embed/>
                </p:oleObj>
              </a:graphicData>
            </a:graphic>
          </p:graphicFrame>
        </p:grpSp>
        <p:grpSp>
          <p:nvGrpSpPr>
            <p:cNvPr id="11309" name="Group 28"/>
            <p:cNvGrpSpPr>
              <a:grpSpLocks/>
            </p:cNvGrpSpPr>
            <p:nvPr/>
          </p:nvGrpSpPr>
          <p:grpSpPr bwMode="auto">
            <a:xfrm>
              <a:off x="930" y="3793"/>
              <a:ext cx="4739" cy="181"/>
              <a:chOff x="0" y="3793"/>
              <a:chExt cx="4739" cy="181"/>
            </a:xfrm>
          </p:grpSpPr>
          <p:graphicFrame>
            <p:nvGraphicFramePr>
              <p:cNvPr id="11266" name="Object 29"/>
              <p:cNvGraphicFramePr>
                <a:graphicFrameLocks noChangeAspect="1"/>
              </p:cNvGraphicFramePr>
              <p:nvPr/>
            </p:nvGraphicFramePr>
            <p:xfrm>
              <a:off x="1156" y="3811"/>
              <a:ext cx="3583" cy="163"/>
            </p:xfrm>
            <a:graphic>
              <a:graphicData uri="http://schemas.openxmlformats.org/presentationml/2006/ole">
                <p:oleObj spid="_x0000_s11266" name="Точечный рисунок" r:id="rId5" imgW="3134162" imgH="142933" progId="Paint.Picture">
                  <p:embed/>
                </p:oleObj>
              </a:graphicData>
            </a:graphic>
          </p:graphicFrame>
          <p:graphicFrame>
            <p:nvGraphicFramePr>
              <p:cNvPr id="11267" name="Object 30"/>
              <p:cNvGraphicFramePr>
                <a:graphicFrameLocks noChangeAspect="1"/>
              </p:cNvGraphicFramePr>
              <p:nvPr/>
            </p:nvGraphicFramePr>
            <p:xfrm>
              <a:off x="0" y="3793"/>
              <a:ext cx="3424" cy="181"/>
            </p:xfrm>
            <a:graphic>
              <a:graphicData uri="http://schemas.openxmlformats.org/presentationml/2006/ole">
                <p:oleObj spid="_x0000_s11267" name="Точечный рисунок" r:id="rId6" imgW="3134162" imgH="142933" progId="Paint.Picture">
                  <p:embed/>
                </p:oleObj>
              </a:graphicData>
            </a:graphic>
          </p:graphicFrame>
        </p:grpSp>
      </p:grpSp>
      <p:sp>
        <p:nvSpPr>
          <p:cNvPr id="11288" name="Text Box 31"/>
          <p:cNvSpPr txBox="1">
            <a:spLocks noChangeArrowheads="1"/>
          </p:cNvSpPr>
          <p:nvPr/>
        </p:nvSpPr>
        <p:spPr bwMode="auto">
          <a:xfrm>
            <a:off x="6156325" y="5995988"/>
            <a:ext cx="503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rgbClr val="0000FF"/>
                </a:solidFill>
                <a:latin typeface="Bookman Old Style" pitchFamily="18" charset="0"/>
              </a:rPr>
              <a:t>В</a:t>
            </a:r>
          </a:p>
        </p:txBody>
      </p:sp>
      <p:sp>
        <p:nvSpPr>
          <p:cNvPr id="11289" name="Text Box 32"/>
          <p:cNvSpPr txBox="1">
            <a:spLocks noChangeArrowheads="1"/>
          </p:cNvSpPr>
          <p:nvPr/>
        </p:nvSpPr>
        <p:spPr bwMode="auto">
          <a:xfrm>
            <a:off x="1979613" y="6092825"/>
            <a:ext cx="43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  <a:latin typeface="Bookman Old Style" pitchFamily="18" charset="0"/>
              </a:rPr>
              <a:t>A</a:t>
            </a:r>
            <a:endParaRPr lang="ru-RU" sz="2400" b="1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11290" name="Text Box 33"/>
          <p:cNvSpPr txBox="1">
            <a:spLocks noChangeArrowheads="1"/>
          </p:cNvSpPr>
          <p:nvPr/>
        </p:nvSpPr>
        <p:spPr bwMode="auto">
          <a:xfrm>
            <a:off x="3708400" y="3116263"/>
            <a:ext cx="684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rgbClr val="FFFF00"/>
                </a:solidFill>
                <a:latin typeface="Times New Roman" pitchFamily="18" charset="0"/>
              </a:rPr>
              <a:t>А</a:t>
            </a:r>
            <a:r>
              <a:rPr lang="ru-RU" sz="2400" b="1" baseline="-25000">
                <a:solidFill>
                  <a:srgbClr val="FFFF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11291" name="Text Box 34"/>
          <p:cNvSpPr txBox="1">
            <a:spLocks noChangeArrowheads="1"/>
          </p:cNvSpPr>
          <p:nvPr/>
        </p:nvSpPr>
        <p:spPr bwMode="auto">
          <a:xfrm>
            <a:off x="7740650" y="3116263"/>
            <a:ext cx="503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rgbClr val="FFFF00"/>
                </a:solidFill>
                <a:latin typeface="Times New Roman" pitchFamily="18" charset="0"/>
              </a:rPr>
              <a:t>В</a:t>
            </a:r>
            <a:r>
              <a:rPr lang="ru-RU" sz="2400" b="1" baseline="-25000">
                <a:solidFill>
                  <a:srgbClr val="FFFF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11292" name="Text Box 36"/>
          <p:cNvSpPr txBox="1">
            <a:spLocks noChangeArrowheads="1"/>
          </p:cNvSpPr>
          <p:nvPr/>
        </p:nvSpPr>
        <p:spPr bwMode="auto">
          <a:xfrm>
            <a:off x="431800" y="2395538"/>
            <a:ext cx="539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rgbClr val="FFFF00"/>
                </a:solidFill>
                <a:latin typeface="Times New Roman" pitchFamily="18" charset="0"/>
              </a:rPr>
              <a:t>А</a:t>
            </a:r>
            <a:r>
              <a:rPr lang="ru-RU" sz="2400" b="1" baseline="-25000">
                <a:solidFill>
                  <a:srgbClr val="FFFF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11293" name="Text Box 37"/>
          <p:cNvSpPr txBox="1">
            <a:spLocks noChangeArrowheads="1"/>
          </p:cNvSpPr>
          <p:nvPr/>
        </p:nvSpPr>
        <p:spPr bwMode="auto">
          <a:xfrm>
            <a:off x="4500563" y="2395538"/>
            <a:ext cx="503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rgbClr val="FFFF00"/>
                </a:solidFill>
                <a:latin typeface="Times New Roman" pitchFamily="18" charset="0"/>
              </a:rPr>
              <a:t>В</a:t>
            </a:r>
            <a:r>
              <a:rPr lang="ru-RU" sz="2400" b="1" baseline="-25000">
                <a:solidFill>
                  <a:srgbClr val="FFFF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11294" name="Line 38"/>
          <p:cNvSpPr>
            <a:spLocks noChangeShapeType="1"/>
          </p:cNvSpPr>
          <p:nvPr/>
        </p:nvSpPr>
        <p:spPr bwMode="auto">
          <a:xfrm>
            <a:off x="5219700" y="4365625"/>
            <a:ext cx="865188" cy="1511300"/>
          </a:xfrm>
          <a:prstGeom prst="line">
            <a:avLst/>
          </a:prstGeom>
          <a:noFill/>
          <a:ln w="76200" cmpd="tri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95" name="Line 39"/>
          <p:cNvSpPr>
            <a:spLocks noChangeShapeType="1"/>
          </p:cNvSpPr>
          <p:nvPr/>
        </p:nvSpPr>
        <p:spPr bwMode="auto">
          <a:xfrm flipH="1">
            <a:off x="2268538" y="4365625"/>
            <a:ext cx="935037" cy="1655763"/>
          </a:xfrm>
          <a:prstGeom prst="line">
            <a:avLst/>
          </a:prstGeom>
          <a:noFill/>
          <a:ln w="76200" cmpd="tri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96" name="Line 44"/>
          <p:cNvSpPr>
            <a:spLocks noChangeShapeType="1"/>
          </p:cNvSpPr>
          <p:nvPr/>
        </p:nvSpPr>
        <p:spPr bwMode="auto">
          <a:xfrm>
            <a:off x="2268538" y="6021388"/>
            <a:ext cx="3887787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97" name="Rectangle 46"/>
          <p:cNvSpPr>
            <a:spLocks noChangeArrowheads="1"/>
          </p:cNvSpPr>
          <p:nvPr/>
        </p:nvSpPr>
        <p:spPr bwMode="auto">
          <a:xfrm rot="3574437">
            <a:off x="5072857" y="4415631"/>
            <a:ext cx="182562" cy="174625"/>
          </a:xfrm>
          <a:prstGeom prst="rect">
            <a:avLst/>
          </a:prstGeom>
          <a:noFill/>
          <a:ln w="3175">
            <a:solidFill>
              <a:srgbClr val="9900CC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98" name="Rectangle 47"/>
          <p:cNvSpPr>
            <a:spLocks noChangeArrowheads="1"/>
          </p:cNvSpPr>
          <p:nvPr/>
        </p:nvSpPr>
        <p:spPr bwMode="auto">
          <a:xfrm rot="1856494">
            <a:off x="3168650" y="4411663"/>
            <a:ext cx="177800" cy="169862"/>
          </a:xfrm>
          <a:prstGeom prst="rect">
            <a:avLst/>
          </a:prstGeom>
          <a:noFill/>
          <a:ln w="3175">
            <a:solidFill>
              <a:srgbClr val="9900CC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6" name="Group 88"/>
          <p:cNvGrpSpPr>
            <a:grpSpLocks/>
          </p:cNvGrpSpPr>
          <p:nvPr/>
        </p:nvGrpSpPr>
        <p:grpSpPr bwMode="auto">
          <a:xfrm>
            <a:off x="611188" y="981075"/>
            <a:ext cx="2881312" cy="488950"/>
            <a:chOff x="385" y="618"/>
            <a:chExt cx="1815" cy="308"/>
          </a:xfrm>
        </p:grpSpPr>
        <p:sp>
          <p:nvSpPr>
            <p:cNvPr id="11304" name="Text Box 50"/>
            <p:cNvSpPr txBox="1">
              <a:spLocks noChangeArrowheads="1"/>
            </p:cNvSpPr>
            <p:nvPr/>
          </p:nvSpPr>
          <p:spPr bwMode="auto">
            <a:xfrm>
              <a:off x="385" y="618"/>
              <a:ext cx="1815" cy="308"/>
            </a:xfrm>
            <a:prstGeom prst="rect">
              <a:avLst/>
            </a:prstGeom>
            <a:solidFill>
              <a:srgbClr val="99FF33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ru-RU" sz="2600" b="1">
                  <a:latin typeface="Times New Roman" pitchFamily="18" charset="0"/>
                </a:rPr>
                <a:t>но        </a:t>
              </a:r>
              <a:r>
                <a:rPr lang="ru-RU" sz="2600" b="1">
                  <a:latin typeface="Times New Roman" pitchFamily="18" charset="0"/>
                  <a:cs typeface="Times New Roman" pitchFamily="18" charset="0"/>
                </a:rPr>
                <a:t>САВ  =  </a:t>
              </a:r>
              <a:r>
                <a:rPr lang="el-GR" sz="2600" b="1">
                  <a:latin typeface="Times New Roman" pitchFamily="18" charset="0"/>
                  <a:cs typeface="Times New Roman" pitchFamily="18" charset="0"/>
                </a:rPr>
                <a:t>α</a:t>
              </a:r>
              <a:endParaRPr lang="ru-RU" sz="2600" b="1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11305" name="Group 54"/>
            <p:cNvGrpSpPr>
              <a:grpSpLocks/>
            </p:cNvGrpSpPr>
            <p:nvPr/>
          </p:nvGrpSpPr>
          <p:grpSpPr bwMode="auto">
            <a:xfrm>
              <a:off x="884" y="755"/>
              <a:ext cx="91" cy="90"/>
              <a:chOff x="4014" y="981"/>
              <a:chExt cx="91" cy="90"/>
            </a:xfrm>
          </p:grpSpPr>
          <p:sp>
            <p:nvSpPr>
              <p:cNvPr id="11306" name="Line 55"/>
              <p:cNvSpPr>
                <a:spLocks noChangeShapeType="1"/>
              </p:cNvSpPr>
              <p:nvPr/>
            </p:nvSpPr>
            <p:spPr bwMode="auto">
              <a:xfrm flipH="1">
                <a:off x="4014" y="981"/>
                <a:ext cx="91" cy="9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7" name="Line 56"/>
              <p:cNvSpPr>
                <a:spLocks noChangeShapeType="1"/>
              </p:cNvSpPr>
              <p:nvPr/>
            </p:nvSpPr>
            <p:spPr bwMode="auto">
              <a:xfrm>
                <a:off x="4014" y="1071"/>
                <a:ext cx="9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45114" name="AutoShape 58"/>
          <p:cNvSpPr>
            <a:spLocks noChangeArrowheads="1"/>
          </p:cNvSpPr>
          <p:nvPr/>
        </p:nvSpPr>
        <p:spPr bwMode="auto">
          <a:xfrm>
            <a:off x="3924300" y="1341438"/>
            <a:ext cx="1584325" cy="504825"/>
          </a:xfrm>
          <a:custGeom>
            <a:avLst/>
            <a:gdLst>
              <a:gd name="T0" fmla="*/ 71747470 w 21600"/>
              <a:gd name="T1" fmla="*/ 0 h 21600"/>
              <a:gd name="T2" fmla="*/ 0 w 21600"/>
              <a:gd name="T3" fmla="*/ 5899277 h 21600"/>
              <a:gd name="T4" fmla="*/ 71747470 w 21600"/>
              <a:gd name="T5" fmla="*/ 11798530 h 21600"/>
              <a:gd name="T6" fmla="*/ 116207666 w 21600"/>
              <a:gd name="T7" fmla="*/ 589927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34 h 21600"/>
              <a:gd name="T14" fmla="*/ 17494 w 21600"/>
              <a:gd name="T15" fmla="*/ 1616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3336" y="0"/>
                </a:moveTo>
                <a:lnTo>
                  <a:pt x="13336" y="5434"/>
                </a:lnTo>
                <a:lnTo>
                  <a:pt x="3375" y="5434"/>
                </a:lnTo>
                <a:lnTo>
                  <a:pt x="3375" y="16166"/>
                </a:lnTo>
                <a:lnTo>
                  <a:pt x="13336" y="16166"/>
                </a:lnTo>
                <a:lnTo>
                  <a:pt x="13336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34"/>
                </a:moveTo>
                <a:lnTo>
                  <a:pt x="1350" y="16166"/>
                </a:lnTo>
                <a:lnTo>
                  <a:pt x="2700" y="16166"/>
                </a:lnTo>
                <a:lnTo>
                  <a:pt x="2700" y="5434"/>
                </a:lnTo>
                <a:close/>
              </a:path>
              <a:path w="21600" h="21600">
                <a:moveTo>
                  <a:pt x="0" y="5434"/>
                </a:moveTo>
                <a:lnTo>
                  <a:pt x="0" y="16166"/>
                </a:lnTo>
                <a:lnTo>
                  <a:pt x="675" y="16166"/>
                </a:lnTo>
                <a:lnTo>
                  <a:pt x="675" y="5434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5115" name="Text Box 59"/>
          <p:cNvSpPr txBox="1">
            <a:spLocks noChangeArrowheads="1"/>
          </p:cNvSpPr>
          <p:nvPr/>
        </p:nvSpPr>
        <p:spPr bwMode="auto">
          <a:xfrm>
            <a:off x="5940425" y="1125538"/>
            <a:ext cx="2232025" cy="930275"/>
          </a:xfrm>
          <a:prstGeom prst="rect">
            <a:avLst/>
          </a:prstGeom>
          <a:solidFill>
            <a:srgbClr val="FFFFCC"/>
          </a:solidFill>
          <a:ln w="76200" cmpd="tri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l-GR" sz="5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ru-RU" sz="5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=  </a:t>
            </a:r>
            <a:r>
              <a:rPr lang="el-GR" sz="5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γ</a:t>
            </a:r>
            <a:endParaRPr lang="ru-RU" sz="5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302" name="Line 22"/>
          <p:cNvSpPr>
            <a:spLocks noChangeShapeType="1"/>
          </p:cNvSpPr>
          <p:nvPr/>
        </p:nvSpPr>
        <p:spPr bwMode="auto">
          <a:xfrm>
            <a:off x="4140200" y="2349500"/>
            <a:ext cx="2016125" cy="3671888"/>
          </a:xfrm>
          <a:prstGeom prst="line">
            <a:avLst/>
          </a:prstGeom>
          <a:noFill/>
          <a:ln w="38100" cmpd="dbl">
            <a:solidFill>
              <a:srgbClr val="FF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11303" name="Line 35"/>
          <p:cNvSpPr>
            <a:spLocks noChangeShapeType="1"/>
          </p:cNvSpPr>
          <p:nvPr/>
        </p:nvSpPr>
        <p:spPr bwMode="auto">
          <a:xfrm>
            <a:off x="179388" y="2276475"/>
            <a:ext cx="2089150" cy="3744913"/>
          </a:xfrm>
          <a:prstGeom prst="line">
            <a:avLst/>
          </a:prstGeom>
          <a:noFill/>
          <a:ln w="38100" cmpd="dbl">
            <a:solidFill>
              <a:srgbClr val="FF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 advTm="4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35" presetClass="emph" presetSubtype="0" repeatCount="4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5" presetClass="emph" presetSubtype="0" repeatCount="4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500"/>
                            </p:stCondLst>
                            <p:childTnLst>
                              <p:par>
                                <p:cTn id="2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50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45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500"/>
                            </p:stCondLst>
                            <p:childTnLst>
                              <p:par>
                                <p:cTn id="45" presetID="35" presetClass="emph" presetSubtype="0" repeatCount="4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emph" presetSubtype="0" repeatCount="4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3000"/>
                            </p:stCondLst>
                            <p:childTnLst>
                              <p:par>
                                <p:cTn id="5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0"/>
                            </p:stCondLst>
                            <p:childTnLst>
                              <p:par>
                                <p:cTn id="57" presetID="35" presetClass="path" presetSubtype="0" accel="50000" decel="5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77778E-6 2.54335E-6 L -0.23229 -0.00532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000"/>
                                        <p:tgtEl>
                                          <p:spTgt spid="45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1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3000"/>
                                        <p:tgtEl>
                                          <p:spTgt spid="45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4000"/>
                            </p:stCondLst>
                            <p:childTnLst>
                              <p:par>
                                <p:cTn id="68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70" presetID="1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000"/>
                            </p:stCondLst>
                            <p:childTnLst>
                              <p:par>
                                <p:cTn id="7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 animBg="1"/>
      <p:bldP spid="45114" grpId="0" animBg="1"/>
      <p:bldP spid="451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161" name="tada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388350" y="4581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296" name="Group 19"/>
          <p:cNvGrpSpPr>
            <a:grpSpLocks/>
          </p:cNvGrpSpPr>
          <p:nvPr/>
        </p:nvGrpSpPr>
        <p:grpSpPr bwMode="auto">
          <a:xfrm>
            <a:off x="4429125" y="2062163"/>
            <a:ext cx="433388" cy="1008062"/>
            <a:chOff x="3560" y="1752"/>
            <a:chExt cx="273" cy="635"/>
          </a:xfrm>
        </p:grpSpPr>
        <p:grpSp>
          <p:nvGrpSpPr>
            <p:cNvPr id="12315" name="Group 20"/>
            <p:cNvGrpSpPr>
              <a:grpSpLocks/>
            </p:cNvGrpSpPr>
            <p:nvPr/>
          </p:nvGrpSpPr>
          <p:grpSpPr bwMode="auto">
            <a:xfrm flipH="1">
              <a:off x="3560" y="1752"/>
              <a:ext cx="273" cy="635"/>
              <a:chOff x="1201" y="1752"/>
              <a:chExt cx="273" cy="635"/>
            </a:xfrm>
          </p:grpSpPr>
          <p:sp>
            <p:nvSpPr>
              <p:cNvPr id="12317" name="Arc 21"/>
              <p:cNvSpPr>
                <a:spLocks/>
              </p:cNvSpPr>
              <p:nvPr/>
            </p:nvSpPr>
            <p:spPr bwMode="auto">
              <a:xfrm flipH="1">
                <a:off x="1201" y="1752"/>
                <a:ext cx="272" cy="181"/>
              </a:xfrm>
              <a:custGeom>
                <a:avLst/>
                <a:gdLst>
                  <a:gd name="T0" fmla="*/ 0 w 21600"/>
                  <a:gd name="T1" fmla="*/ 0 h 21600"/>
                  <a:gd name="T2" fmla="*/ 3 w 21600"/>
                  <a:gd name="T3" fmla="*/ 2 h 21600"/>
                  <a:gd name="T4" fmla="*/ 0 w 21600"/>
                  <a:gd name="T5" fmla="*/ 2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CCFF"/>
              </a:solidFill>
              <a:ln w="9525">
                <a:solidFill>
                  <a:srgbClr val="FFCC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18" name="AutoShape 22"/>
              <p:cNvSpPr>
                <a:spLocks noChangeArrowheads="1"/>
              </p:cNvSpPr>
              <p:nvPr/>
            </p:nvSpPr>
            <p:spPr bwMode="auto">
              <a:xfrm rot="10800000">
                <a:off x="1201" y="1933"/>
                <a:ext cx="271" cy="454"/>
              </a:xfrm>
              <a:prstGeom prst="rtTriangle">
                <a:avLst/>
              </a:prstGeom>
              <a:solidFill>
                <a:srgbClr val="FFCCFF"/>
              </a:solidFill>
              <a:ln w="9525">
                <a:solidFill>
                  <a:srgbClr val="FFCC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19" name="Line 23"/>
              <p:cNvSpPr>
                <a:spLocks noChangeShapeType="1"/>
              </p:cNvSpPr>
              <p:nvPr/>
            </p:nvSpPr>
            <p:spPr bwMode="auto">
              <a:xfrm>
                <a:off x="1202" y="1933"/>
                <a:ext cx="272" cy="0"/>
              </a:xfrm>
              <a:prstGeom prst="line">
                <a:avLst/>
              </a:prstGeom>
              <a:noFill/>
              <a:ln w="9525">
                <a:solidFill>
                  <a:srgbClr val="FFCC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2316" name="Text Box 24"/>
            <p:cNvSpPr txBox="1">
              <a:spLocks noChangeArrowheads="1"/>
            </p:cNvSpPr>
            <p:nvPr/>
          </p:nvSpPr>
          <p:spPr bwMode="auto">
            <a:xfrm>
              <a:off x="3560" y="1797"/>
              <a:ext cx="22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l-GR">
                  <a:latin typeface="Times New Roman" pitchFamily="18" charset="0"/>
                  <a:cs typeface="Times New Roman" pitchFamily="18" charset="0"/>
                </a:rPr>
                <a:t>γ</a:t>
              </a:r>
            </a:p>
          </p:txBody>
        </p:sp>
      </p:grpSp>
      <p:grpSp>
        <p:nvGrpSpPr>
          <p:cNvPr id="12297" name="Group 28"/>
          <p:cNvGrpSpPr>
            <a:grpSpLocks/>
          </p:cNvGrpSpPr>
          <p:nvPr/>
        </p:nvGrpSpPr>
        <p:grpSpPr bwMode="auto">
          <a:xfrm>
            <a:off x="3995738" y="2062163"/>
            <a:ext cx="433387" cy="1008062"/>
            <a:chOff x="1201" y="1752"/>
            <a:chExt cx="273" cy="635"/>
          </a:xfrm>
        </p:grpSpPr>
        <p:grpSp>
          <p:nvGrpSpPr>
            <p:cNvPr id="12310" name="Group 29"/>
            <p:cNvGrpSpPr>
              <a:grpSpLocks/>
            </p:cNvGrpSpPr>
            <p:nvPr/>
          </p:nvGrpSpPr>
          <p:grpSpPr bwMode="auto">
            <a:xfrm>
              <a:off x="1201" y="1752"/>
              <a:ext cx="273" cy="635"/>
              <a:chOff x="1201" y="1752"/>
              <a:chExt cx="273" cy="635"/>
            </a:xfrm>
          </p:grpSpPr>
          <p:sp>
            <p:nvSpPr>
              <p:cNvPr id="12312" name="Arc 30"/>
              <p:cNvSpPr>
                <a:spLocks/>
              </p:cNvSpPr>
              <p:nvPr/>
            </p:nvSpPr>
            <p:spPr bwMode="auto">
              <a:xfrm flipH="1">
                <a:off x="1201" y="1752"/>
                <a:ext cx="272" cy="181"/>
              </a:xfrm>
              <a:custGeom>
                <a:avLst/>
                <a:gdLst>
                  <a:gd name="T0" fmla="*/ 0 w 21600"/>
                  <a:gd name="T1" fmla="*/ 0 h 21600"/>
                  <a:gd name="T2" fmla="*/ 3 w 21600"/>
                  <a:gd name="T3" fmla="*/ 2 h 21600"/>
                  <a:gd name="T4" fmla="*/ 0 w 21600"/>
                  <a:gd name="T5" fmla="*/ 2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99FF33"/>
              </a:solidFill>
              <a:ln w="9525">
                <a:solidFill>
                  <a:srgbClr val="99FF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13" name="AutoShape 31"/>
              <p:cNvSpPr>
                <a:spLocks noChangeArrowheads="1"/>
              </p:cNvSpPr>
              <p:nvPr/>
            </p:nvSpPr>
            <p:spPr bwMode="auto">
              <a:xfrm rot="10800000">
                <a:off x="1201" y="1933"/>
                <a:ext cx="271" cy="454"/>
              </a:xfrm>
              <a:prstGeom prst="rtTriangle">
                <a:avLst/>
              </a:prstGeom>
              <a:solidFill>
                <a:srgbClr val="99FF33"/>
              </a:solidFill>
              <a:ln w="9525">
                <a:solidFill>
                  <a:srgbClr val="99FF33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14" name="Line 32"/>
              <p:cNvSpPr>
                <a:spLocks noChangeShapeType="1"/>
              </p:cNvSpPr>
              <p:nvPr/>
            </p:nvSpPr>
            <p:spPr bwMode="auto">
              <a:xfrm>
                <a:off x="1202" y="1933"/>
                <a:ext cx="272" cy="0"/>
              </a:xfrm>
              <a:prstGeom prst="line">
                <a:avLst/>
              </a:prstGeom>
              <a:noFill/>
              <a:ln w="9525">
                <a:solidFill>
                  <a:srgbClr val="99FF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2311" name="Text Box 33"/>
            <p:cNvSpPr txBox="1">
              <a:spLocks noChangeArrowheads="1"/>
            </p:cNvSpPr>
            <p:nvPr/>
          </p:nvSpPr>
          <p:spPr bwMode="auto">
            <a:xfrm>
              <a:off x="1247" y="1797"/>
              <a:ext cx="22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l-GR">
                  <a:latin typeface="Times New Roman" pitchFamily="18" charset="0"/>
                  <a:cs typeface="Times New Roman" pitchFamily="18" charset="0"/>
                </a:rPr>
                <a:t>α</a:t>
              </a:r>
            </a:p>
          </p:txBody>
        </p:sp>
      </p:grpSp>
      <p:sp>
        <p:nvSpPr>
          <p:cNvPr id="12298" name="Line 37"/>
          <p:cNvSpPr>
            <a:spLocks noChangeShapeType="1"/>
          </p:cNvSpPr>
          <p:nvPr/>
        </p:nvSpPr>
        <p:spPr bwMode="auto">
          <a:xfrm flipV="1">
            <a:off x="4429125" y="1701800"/>
            <a:ext cx="0" cy="1439863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299" name="Line 40"/>
          <p:cNvSpPr>
            <a:spLocks noChangeShapeType="1"/>
          </p:cNvSpPr>
          <p:nvPr/>
        </p:nvSpPr>
        <p:spPr bwMode="auto">
          <a:xfrm flipV="1">
            <a:off x="4427538" y="549275"/>
            <a:ext cx="1368425" cy="2592388"/>
          </a:xfrm>
          <a:prstGeom prst="line">
            <a:avLst/>
          </a:prstGeom>
          <a:noFill/>
          <a:ln w="38100">
            <a:solidFill>
              <a:srgbClr val="FCFF95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grpSp>
        <p:nvGrpSpPr>
          <p:cNvPr id="12300" name="Group 42"/>
          <p:cNvGrpSpPr>
            <a:grpSpLocks/>
          </p:cNvGrpSpPr>
          <p:nvPr/>
        </p:nvGrpSpPr>
        <p:grpSpPr bwMode="auto">
          <a:xfrm>
            <a:off x="3132138" y="3141663"/>
            <a:ext cx="2492375" cy="111125"/>
            <a:chOff x="0" y="3793"/>
            <a:chExt cx="5669" cy="181"/>
          </a:xfrm>
        </p:grpSpPr>
        <p:grpSp>
          <p:nvGrpSpPr>
            <p:cNvPr id="12308" name="Group 43"/>
            <p:cNvGrpSpPr>
              <a:grpSpLocks/>
            </p:cNvGrpSpPr>
            <p:nvPr/>
          </p:nvGrpSpPr>
          <p:grpSpPr bwMode="auto">
            <a:xfrm>
              <a:off x="0" y="3793"/>
              <a:ext cx="4739" cy="181"/>
              <a:chOff x="0" y="3793"/>
              <a:chExt cx="4739" cy="181"/>
            </a:xfrm>
          </p:grpSpPr>
          <p:graphicFrame>
            <p:nvGraphicFramePr>
              <p:cNvPr id="12292" name="Object 44"/>
              <p:cNvGraphicFramePr>
                <a:graphicFrameLocks noChangeAspect="1"/>
              </p:cNvGraphicFramePr>
              <p:nvPr/>
            </p:nvGraphicFramePr>
            <p:xfrm>
              <a:off x="1156" y="3811"/>
              <a:ext cx="3583" cy="163"/>
            </p:xfrm>
            <a:graphic>
              <a:graphicData uri="http://schemas.openxmlformats.org/presentationml/2006/ole">
                <p:oleObj spid="_x0000_s12292" name="Точечный рисунок" r:id="rId6" imgW="3134162" imgH="142933" progId="Paint.Picture">
                  <p:embed/>
                </p:oleObj>
              </a:graphicData>
            </a:graphic>
          </p:graphicFrame>
          <p:graphicFrame>
            <p:nvGraphicFramePr>
              <p:cNvPr id="12293" name="Object 45"/>
              <p:cNvGraphicFramePr>
                <a:graphicFrameLocks noChangeAspect="1"/>
              </p:cNvGraphicFramePr>
              <p:nvPr/>
            </p:nvGraphicFramePr>
            <p:xfrm>
              <a:off x="0" y="3793"/>
              <a:ext cx="3424" cy="181"/>
            </p:xfrm>
            <a:graphic>
              <a:graphicData uri="http://schemas.openxmlformats.org/presentationml/2006/ole">
                <p:oleObj spid="_x0000_s12293" name="Точечный рисунок" r:id="rId7" imgW="3134162" imgH="142933" progId="Paint.Picture">
                  <p:embed/>
                </p:oleObj>
              </a:graphicData>
            </a:graphic>
          </p:graphicFrame>
        </p:grpSp>
        <p:grpSp>
          <p:nvGrpSpPr>
            <p:cNvPr id="12309" name="Group 46"/>
            <p:cNvGrpSpPr>
              <a:grpSpLocks/>
            </p:cNvGrpSpPr>
            <p:nvPr/>
          </p:nvGrpSpPr>
          <p:grpSpPr bwMode="auto">
            <a:xfrm>
              <a:off x="930" y="3793"/>
              <a:ext cx="4739" cy="181"/>
              <a:chOff x="0" y="3793"/>
              <a:chExt cx="4739" cy="181"/>
            </a:xfrm>
          </p:grpSpPr>
          <p:graphicFrame>
            <p:nvGraphicFramePr>
              <p:cNvPr id="12290" name="Object 47"/>
              <p:cNvGraphicFramePr>
                <a:graphicFrameLocks noChangeAspect="1"/>
              </p:cNvGraphicFramePr>
              <p:nvPr/>
            </p:nvGraphicFramePr>
            <p:xfrm>
              <a:off x="1156" y="3811"/>
              <a:ext cx="3583" cy="163"/>
            </p:xfrm>
            <a:graphic>
              <a:graphicData uri="http://schemas.openxmlformats.org/presentationml/2006/ole">
                <p:oleObj spid="_x0000_s12290" name="Точечный рисунок" r:id="rId8" imgW="3134162" imgH="142933" progId="Paint.Picture">
                  <p:embed/>
                </p:oleObj>
              </a:graphicData>
            </a:graphic>
          </p:graphicFrame>
          <p:graphicFrame>
            <p:nvGraphicFramePr>
              <p:cNvPr id="12291" name="Object 48"/>
              <p:cNvGraphicFramePr>
                <a:graphicFrameLocks noChangeAspect="1"/>
              </p:cNvGraphicFramePr>
              <p:nvPr/>
            </p:nvGraphicFramePr>
            <p:xfrm>
              <a:off x="0" y="3793"/>
              <a:ext cx="3424" cy="181"/>
            </p:xfrm>
            <a:graphic>
              <a:graphicData uri="http://schemas.openxmlformats.org/presentationml/2006/ole">
                <p:oleObj spid="_x0000_s12291" name="Точечный рисунок" r:id="rId9" imgW="3134162" imgH="142933" progId="Paint.Picture">
                  <p:embed/>
                </p:oleObj>
              </a:graphicData>
            </a:graphic>
          </p:graphicFrame>
        </p:grpSp>
      </p:grpSp>
      <p:sp>
        <p:nvSpPr>
          <p:cNvPr id="12301" name="Text Box 66"/>
          <p:cNvSpPr txBox="1">
            <a:spLocks noChangeArrowheads="1"/>
          </p:cNvSpPr>
          <p:nvPr/>
        </p:nvSpPr>
        <p:spPr bwMode="auto">
          <a:xfrm>
            <a:off x="6443663" y="1922463"/>
            <a:ext cx="2232025" cy="930275"/>
          </a:xfrm>
          <a:prstGeom prst="rect">
            <a:avLst/>
          </a:prstGeom>
          <a:solidFill>
            <a:srgbClr val="FFFFCC"/>
          </a:solidFill>
          <a:ln w="76200" cmpd="tri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l-GR" sz="5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ru-RU" sz="5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=  </a:t>
            </a:r>
            <a:r>
              <a:rPr lang="el-GR" sz="5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γ</a:t>
            </a:r>
            <a:endParaRPr lang="ru-RU" sz="5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302" name="Line 68"/>
          <p:cNvSpPr>
            <a:spLocks noChangeShapeType="1"/>
          </p:cNvSpPr>
          <p:nvPr/>
        </p:nvSpPr>
        <p:spPr bwMode="auto">
          <a:xfrm>
            <a:off x="2987675" y="549275"/>
            <a:ext cx="1441450" cy="2592388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pic>
        <p:nvPicPr>
          <p:cNvPr id="12303" name="Picture 70"/>
          <p:cNvPicPr>
            <a:picLocks noChangeAspect="1" noChangeArrowheads="1"/>
          </p:cNvPicPr>
          <p:nvPr>
            <p:ph sz="half" idx="4294967295"/>
          </p:nvPr>
        </p:nvPicPr>
        <p:blipFill>
          <a:blip r:embed="rId10">
            <a:lum bright="12000" contrast="36000"/>
          </a:blip>
          <a:srcRect l="7040" r="4010" b="3307"/>
          <a:stretch>
            <a:fillRect/>
          </a:stretch>
        </p:blipFill>
        <p:spPr>
          <a:xfrm>
            <a:off x="38100" y="44450"/>
            <a:ext cx="1911350" cy="2520950"/>
          </a:xfrm>
          <a:noFill/>
          <a:ln w="38100" cap="flat" cmpd="dbl">
            <a:solidFill>
              <a:srgbClr val="3366FF"/>
            </a:solidFill>
          </a:ln>
        </p:spPr>
      </p:pic>
      <p:sp>
        <p:nvSpPr>
          <p:cNvPr id="46151" name="Text Box 71"/>
          <p:cNvSpPr txBox="1">
            <a:spLocks noChangeArrowheads="1"/>
          </p:cNvSpPr>
          <p:nvPr/>
        </p:nvSpPr>
        <p:spPr bwMode="auto">
          <a:xfrm>
            <a:off x="-73025" y="3695700"/>
            <a:ext cx="421322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900" b="1">
                <a:solidFill>
                  <a:srgbClr val="000000"/>
                </a:solidFill>
                <a:latin typeface="Times New Roman" pitchFamily="18" charset="0"/>
              </a:rPr>
              <a:t>Кроме того,  из построения следует:</a:t>
            </a:r>
          </a:p>
        </p:txBody>
      </p:sp>
      <p:sp>
        <p:nvSpPr>
          <p:cNvPr id="46152" name="Text Box 72"/>
          <p:cNvSpPr txBox="1">
            <a:spLocks noChangeArrowheads="1"/>
          </p:cNvSpPr>
          <p:nvPr/>
        </p:nvSpPr>
        <p:spPr bwMode="auto">
          <a:xfrm>
            <a:off x="4356100" y="3429000"/>
            <a:ext cx="4392613" cy="1522413"/>
          </a:xfrm>
          <a:prstGeom prst="rect">
            <a:avLst/>
          </a:prstGeom>
          <a:solidFill>
            <a:srgbClr val="FFFFCC"/>
          </a:solidFill>
          <a:ln w="57150" cmpd="thinThick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b="1">
                <a:solidFill>
                  <a:srgbClr val="FF0000"/>
                </a:solidFill>
              </a:rPr>
              <a:t>Падающий луч, луч отражённый и перпендикуляр, восстановленный в точке падения луча к границе раздела двух сред, лежат в одной плоскости.</a:t>
            </a:r>
          </a:p>
        </p:txBody>
      </p:sp>
      <p:sp>
        <p:nvSpPr>
          <p:cNvPr id="46153" name="WordArt 73"/>
          <p:cNvSpPr>
            <a:spLocks noChangeArrowheads="1" noChangeShapeType="1" noTextEdit="1"/>
          </p:cNvSpPr>
          <p:nvPr/>
        </p:nvSpPr>
        <p:spPr bwMode="auto">
          <a:xfrm>
            <a:off x="179388" y="2708275"/>
            <a:ext cx="3170237" cy="22336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l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Закон</a:t>
            </a:r>
          </a:p>
          <a:p>
            <a:pPr algn="l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отражения</a:t>
            </a:r>
          </a:p>
          <a:p>
            <a:pPr algn="l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         света</a:t>
            </a:r>
          </a:p>
        </p:txBody>
      </p:sp>
      <p:sp>
        <p:nvSpPr>
          <p:cNvPr id="46154" name="Text Box 74"/>
          <p:cNvSpPr txBox="1">
            <a:spLocks noChangeArrowheads="1"/>
          </p:cNvSpPr>
          <p:nvPr/>
        </p:nvSpPr>
        <p:spPr bwMode="auto">
          <a:xfrm>
            <a:off x="2051050" y="2205038"/>
            <a:ext cx="115252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900" b="1">
                <a:latin typeface="Times New Roman" pitchFamily="18" charset="0"/>
              </a:rPr>
              <a:t>Итак: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5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6" dur="1000"/>
                                        <p:tgtEl>
                                          <p:spTgt spid="46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200"/>
                                        <p:tgtEl>
                                          <p:spTgt spid="461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200"/>
                                        <p:tgtEl>
                                          <p:spTgt spid="461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200"/>
                                        <p:tgtEl>
                                          <p:spTgt spid="461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1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600"/>
                            </p:stCondLst>
                            <p:childTnLst>
                              <p:par>
                                <p:cTn id="21" presetID="10" presetClass="exit" presetSubtype="0" fill="hold" grpId="1" nodeType="afterEffect">
                                  <p:stCondLst>
                                    <p:cond delay="5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46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600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" fill="hold"/>
                                        <p:tgtEl>
                                          <p:spTgt spid="461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2" repeatCount="3000" fill="remove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161"/>
                </p:tgtEl>
              </p:cMediaNode>
            </p:audio>
          </p:childTnLst>
        </p:cTn>
      </p:par>
    </p:tnLst>
    <p:bldLst>
      <p:bldP spid="46151" grpId="0"/>
      <p:bldP spid="46151" grpId="1"/>
      <p:bldP spid="46152" grpId="0" animBg="1"/>
      <p:bldP spid="46153" grpId="0" animBg="1"/>
      <p:bldP spid="4615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BD21322_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703263" cy="6858000"/>
          </a:xfrm>
        </p:spPr>
      </p:pic>
      <p:sp>
        <p:nvSpPr>
          <p:cNvPr id="48133" name="Text Box 5" descr="Песок"/>
          <p:cNvSpPr txBox="1">
            <a:spLocks noChangeArrowheads="1"/>
          </p:cNvSpPr>
          <p:nvPr/>
        </p:nvSpPr>
        <p:spPr bwMode="auto">
          <a:xfrm>
            <a:off x="2051050" y="714375"/>
            <a:ext cx="6048375" cy="5307013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>
            <a:spAutoFit/>
            <a:flatTx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Законы отражения и преломления света можно вывести из одного общего принципа, который был впервые выдвинут современником Ньютона, приверженцем волновой теории света Христианом Гюйгенсом…</a:t>
            </a:r>
          </a:p>
        </p:txBody>
      </p:sp>
    </p:spTree>
  </p:cSld>
  <p:clrMapOvr>
    <a:masterClrMapping/>
  </p:clrMapOvr>
  <p:transition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8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33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8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8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BD21322_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703263" cy="6858000"/>
          </a:xfrm>
        </p:spPr>
      </p:pic>
      <p:sp>
        <p:nvSpPr>
          <p:cNvPr id="16387" name="Text Box 4"/>
          <p:cNvSpPr txBox="1">
            <a:spLocks noChangeArrowheads="1"/>
          </p:cNvSpPr>
          <p:nvPr/>
        </p:nvSpPr>
        <p:spPr bwMode="auto">
          <a:xfrm>
            <a:off x="5795963" y="4868863"/>
            <a:ext cx="25193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800000"/>
                </a:solidFill>
                <a:latin typeface="Times New Roman" pitchFamily="18" charset="0"/>
              </a:rPr>
              <a:t>Христиан Гюйгенс 1629-1695</a:t>
            </a:r>
          </a:p>
        </p:txBody>
      </p:sp>
      <p:sp>
        <p:nvSpPr>
          <p:cNvPr id="53254" name="Text Box 6"/>
          <p:cNvSpPr txBox="1">
            <a:spLocks noChangeArrowheads="1"/>
          </p:cNvSpPr>
          <p:nvPr/>
        </p:nvSpPr>
        <p:spPr bwMode="auto">
          <a:xfrm>
            <a:off x="900113" y="1785938"/>
            <a:ext cx="3959225" cy="4019550"/>
          </a:xfrm>
          <a:prstGeom prst="rect">
            <a:avLst/>
          </a:prstGeom>
          <a:gradFill rotWithShape="1">
            <a:gsLst>
              <a:gs pos="0">
                <a:srgbClr val="CC9900">
                  <a:alpha val="36000"/>
                </a:srgbClr>
              </a:gs>
              <a:gs pos="50000">
                <a:srgbClr val="F6EDD0">
                  <a:alpha val="35001"/>
                </a:srgbClr>
              </a:gs>
              <a:gs pos="100000">
                <a:srgbClr val="CC9900">
                  <a:alpha val="36000"/>
                </a:srgbClr>
              </a:gs>
            </a:gsLst>
            <a:lin ang="0" scaled="1"/>
          </a:gradFill>
          <a:ln w="28575">
            <a:solidFill>
              <a:srgbClr val="CC99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200" b="1">
                <a:solidFill>
                  <a:srgbClr val="993300"/>
                </a:solidFill>
                <a:latin typeface="Monotype Corsiva" pitchFamily="66" charset="0"/>
              </a:rPr>
              <a:t>Принцип Гюйгенса позволяет описывать поведение волн любой природы, но особенно наглядное истолкование принципа -  для частиц среды,  создающих механические волны… </a:t>
            </a:r>
          </a:p>
        </p:txBody>
      </p:sp>
      <p:pic>
        <p:nvPicPr>
          <p:cNvPr id="16391" name="Picture 8" descr="Гюйгенс">
            <a:hlinkClick r:id="rId4" action="ppaction://hlinkfile" tooltip="Щёлкни здесь, чтобы узнать о жизненном пути великого учёного."/>
          </p:cNvPr>
          <p:cNvPicPr>
            <a:picLocks noChangeAspect="1" noChangeArrowheads="1"/>
          </p:cNvPicPr>
          <p:nvPr/>
        </p:nvPicPr>
        <p:blipFill>
          <a:blip r:embed="rId5"/>
          <a:srcRect l="38741"/>
          <a:stretch>
            <a:fillRect/>
          </a:stretch>
        </p:blipFill>
        <p:spPr bwMode="auto">
          <a:xfrm>
            <a:off x="5219700" y="403225"/>
            <a:ext cx="3529013" cy="4321175"/>
          </a:xfrm>
          <a:prstGeom prst="rect">
            <a:avLst/>
          </a:prstGeom>
          <a:noFill/>
          <a:ln w="203200">
            <a:pattFill prst="weave">
              <a:fgClr>
                <a:srgbClr val="660033"/>
              </a:fgClr>
              <a:bgClr>
                <a:srgbClr val="CC9900"/>
              </a:bgClr>
            </a:pattFill>
            <a:miter lim="800000"/>
            <a:headEnd/>
            <a:tailEnd/>
          </a:ln>
        </p:spPr>
      </p:pic>
      <p:sp>
        <p:nvSpPr>
          <p:cNvPr id="16392" name="Line 9"/>
          <p:cNvSpPr>
            <a:spLocks noChangeShapeType="1"/>
          </p:cNvSpPr>
          <p:nvPr/>
        </p:nvSpPr>
        <p:spPr bwMode="auto">
          <a:xfrm>
            <a:off x="5508625" y="5589588"/>
            <a:ext cx="2879725" cy="0"/>
          </a:xfrm>
          <a:prstGeom prst="line">
            <a:avLst/>
          </a:prstGeom>
          <a:noFill/>
          <a:ln w="28575">
            <a:solidFill>
              <a:srgbClr val="CC99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93" name="Line 10"/>
          <p:cNvSpPr>
            <a:spLocks noChangeShapeType="1"/>
          </p:cNvSpPr>
          <p:nvPr/>
        </p:nvSpPr>
        <p:spPr bwMode="auto">
          <a:xfrm>
            <a:off x="5867400" y="5734050"/>
            <a:ext cx="2089150" cy="0"/>
          </a:xfrm>
          <a:prstGeom prst="line">
            <a:avLst/>
          </a:prstGeom>
          <a:noFill/>
          <a:ln w="28575">
            <a:solidFill>
              <a:srgbClr val="CC99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9933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CC99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BD21322_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703263" cy="6858000"/>
          </a:xfrm>
        </p:spPr>
      </p:pic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4930775" y="195263"/>
            <a:ext cx="41052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3600" u="sng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Принцип Гюйгенса: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900113" y="765175"/>
            <a:ext cx="54943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3600">
                <a:solidFill>
                  <a:srgbClr val="0000FF"/>
                </a:solidFill>
                <a:latin typeface="Monotype Corsiva" pitchFamily="66" charset="0"/>
              </a:rPr>
              <a:t>«Каждая </a:t>
            </a:r>
            <a:r>
              <a:rPr lang="ru-RU" sz="3600" b="1">
                <a:solidFill>
                  <a:srgbClr val="0000FF"/>
                </a:solidFill>
                <a:latin typeface="Monotype Corsiva" pitchFamily="66" charset="0"/>
              </a:rPr>
              <a:t>точка</a:t>
            </a:r>
            <a:r>
              <a:rPr lang="ru-RU" sz="3600">
                <a:solidFill>
                  <a:srgbClr val="0000FF"/>
                </a:solidFill>
                <a:latin typeface="Monotype Corsiva" pitchFamily="66" charset="0"/>
              </a:rPr>
              <a:t> среды,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1979613" y="1419225"/>
            <a:ext cx="66960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3600">
                <a:solidFill>
                  <a:srgbClr val="0000FF"/>
                </a:solidFill>
                <a:latin typeface="Monotype Corsiva" pitchFamily="66" charset="0"/>
              </a:rPr>
              <a:t>до которой дошло </a:t>
            </a:r>
            <a:r>
              <a:rPr lang="ru-RU" sz="3600" b="1">
                <a:solidFill>
                  <a:srgbClr val="0000FF"/>
                </a:solidFill>
                <a:latin typeface="Monotype Corsiva" pitchFamily="66" charset="0"/>
              </a:rPr>
              <a:t>возмущение</a:t>
            </a:r>
            <a:r>
              <a:rPr lang="ru-RU" sz="3600">
                <a:solidFill>
                  <a:srgbClr val="0000FF"/>
                </a:solidFill>
                <a:latin typeface="Monotype Corsiva" pitchFamily="66" charset="0"/>
              </a:rPr>
              <a:t>, </a:t>
            </a: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2700338" y="2022475"/>
            <a:ext cx="67691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>
                <a:solidFill>
                  <a:srgbClr val="0000FF"/>
                </a:solidFill>
                <a:latin typeface="Monotype Corsiva" pitchFamily="66" charset="0"/>
              </a:rPr>
              <a:t>сама становится источником</a:t>
            </a:r>
          </a:p>
        </p:txBody>
      </p:sp>
      <p:sp>
        <p:nvSpPr>
          <p:cNvPr id="16391" name="AutoShape 7"/>
          <p:cNvSpPr>
            <a:spLocks noChangeArrowheads="1"/>
          </p:cNvSpPr>
          <p:nvPr/>
        </p:nvSpPr>
        <p:spPr bwMode="auto">
          <a:xfrm>
            <a:off x="3492500" y="3429000"/>
            <a:ext cx="360363" cy="360363"/>
          </a:xfrm>
          <a:prstGeom prst="smileyFace">
            <a:avLst>
              <a:gd name="adj" fmla="val 4653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6392" name="AutoShape 8"/>
          <p:cNvSpPr>
            <a:spLocks noChangeArrowheads="1"/>
          </p:cNvSpPr>
          <p:nvPr/>
        </p:nvSpPr>
        <p:spPr bwMode="auto">
          <a:xfrm>
            <a:off x="3492500" y="4221163"/>
            <a:ext cx="360363" cy="360362"/>
          </a:xfrm>
          <a:prstGeom prst="smileyFace">
            <a:avLst>
              <a:gd name="adj" fmla="val 4653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6393" name="AutoShape 9"/>
          <p:cNvSpPr>
            <a:spLocks noChangeArrowheads="1"/>
          </p:cNvSpPr>
          <p:nvPr/>
        </p:nvSpPr>
        <p:spPr bwMode="auto">
          <a:xfrm>
            <a:off x="3492500" y="4940300"/>
            <a:ext cx="360363" cy="360363"/>
          </a:xfrm>
          <a:prstGeom prst="smileyFace">
            <a:avLst>
              <a:gd name="adj" fmla="val 4653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6394" name="AutoShape 10"/>
          <p:cNvSpPr>
            <a:spLocks noChangeArrowheads="1"/>
          </p:cNvSpPr>
          <p:nvPr/>
        </p:nvSpPr>
        <p:spPr bwMode="auto">
          <a:xfrm>
            <a:off x="4572000" y="3429000"/>
            <a:ext cx="360363" cy="360363"/>
          </a:xfrm>
          <a:prstGeom prst="smileyFace">
            <a:avLst>
              <a:gd name="adj" fmla="val 4653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6395" name="AutoShape 11"/>
          <p:cNvSpPr>
            <a:spLocks noChangeArrowheads="1"/>
          </p:cNvSpPr>
          <p:nvPr/>
        </p:nvSpPr>
        <p:spPr bwMode="auto">
          <a:xfrm>
            <a:off x="4643438" y="4221163"/>
            <a:ext cx="360362" cy="360362"/>
          </a:xfrm>
          <a:prstGeom prst="smileyFace">
            <a:avLst>
              <a:gd name="adj" fmla="val 4653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6396" name="AutoShape 12"/>
          <p:cNvSpPr>
            <a:spLocks noChangeArrowheads="1"/>
          </p:cNvSpPr>
          <p:nvPr/>
        </p:nvSpPr>
        <p:spPr bwMode="auto">
          <a:xfrm>
            <a:off x="4643438" y="4868863"/>
            <a:ext cx="360362" cy="360362"/>
          </a:xfrm>
          <a:prstGeom prst="smileyFace">
            <a:avLst>
              <a:gd name="adj" fmla="val 4653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6397" name="AutoShape 13"/>
          <p:cNvSpPr>
            <a:spLocks noChangeArrowheads="1"/>
          </p:cNvSpPr>
          <p:nvPr/>
        </p:nvSpPr>
        <p:spPr bwMode="auto">
          <a:xfrm>
            <a:off x="5580063" y="3429000"/>
            <a:ext cx="360362" cy="360363"/>
          </a:xfrm>
          <a:prstGeom prst="smileyFace">
            <a:avLst>
              <a:gd name="adj" fmla="val 4653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6398" name="AutoShape 14"/>
          <p:cNvSpPr>
            <a:spLocks noChangeArrowheads="1"/>
          </p:cNvSpPr>
          <p:nvPr/>
        </p:nvSpPr>
        <p:spPr bwMode="auto">
          <a:xfrm>
            <a:off x="5580063" y="4149725"/>
            <a:ext cx="360362" cy="360363"/>
          </a:xfrm>
          <a:prstGeom prst="smileyFace">
            <a:avLst>
              <a:gd name="adj" fmla="val 4653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6399" name="AutoShape 15"/>
          <p:cNvSpPr>
            <a:spLocks noChangeArrowheads="1"/>
          </p:cNvSpPr>
          <p:nvPr/>
        </p:nvSpPr>
        <p:spPr bwMode="auto">
          <a:xfrm>
            <a:off x="5651500" y="4868863"/>
            <a:ext cx="360363" cy="360362"/>
          </a:xfrm>
          <a:prstGeom prst="smileyFace">
            <a:avLst>
              <a:gd name="adj" fmla="val 4653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6400" name="AutoShape 16"/>
          <p:cNvSpPr>
            <a:spLocks noChangeArrowheads="1"/>
          </p:cNvSpPr>
          <p:nvPr/>
        </p:nvSpPr>
        <p:spPr bwMode="auto">
          <a:xfrm>
            <a:off x="6516688" y="3429000"/>
            <a:ext cx="360362" cy="360363"/>
          </a:xfrm>
          <a:prstGeom prst="smileyFace">
            <a:avLst>
              <a:gd name="adj" fmla="val 4653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6401" name="AutoShape 17"/>
          <p:cNvSpPr>
            <a:spLocks noChangeArrowheads="1"/>
          </p:cNvSpPr>
          <p:nvPr/>
        </p:nvSpPr>
        <p:spPr bwMode="auto">
          <a:xfrm>
            <a:off x="6588125" y="4149725"/>
            <a:ext cx="360363" cy="360363"/>
          </a:xfrm>
          <a:prstGeom prst="smileyFace">
            <a:avLst>
              <a:gd name="adj" fmla="val 4653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6402" name="AutoShape 18"/>
          <p:cNvSpPr>
            <a:spLocks noChangeArrowheads="1"/>
          </p:cNvSpPr>
          <p:nvPr/>
        </p:nvSpPr>
        <p:spPr bwMode="auto">
          <a:xfrm>
            <a:off x="6588125" y="4868863"/>
            <a:ext cx="360363" cy="360362"/>
          </a:xfrm>
          <a:prstGeom prst="smileyFace">
            <a:avLst>
              <a:gd name="adj" fmla="val 4653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6403" name="AutoShape 19"/>
          <p:cNvSpPr>
            <a:spLocks noChangeArrowheads="1"/>
          </p:cNvSpPr>
          <p:nvPr/>
        </p:nvSpPr>
        <p:spPr bwMode="auto">
          <a:xfrm>
            <a:off x="3563938" y="5734050"/>
            <a:ext cx="360362" cy="360363"/>
          </a:xfrm>
          <a:prstGeom prst="smileyFace">
            <a:avLst>
              <a:gd name="adj" fmla="val 4653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6404" name="AutoShape 20"/>
          <p:cNvSpPr>
            <a:spLocks noChangeArrowheads="1"/>
          </p:cNvSpPr>
          <p:nvPr/>
        </p:nvSpPr>
        <p:spPr bwMode="auto">
          <a:xfrm>
            <a:off x="4643438" y="5734050"/>
            <a:ext cx="360362" cy="360363"/>
          </a:xfrm>
          <a:prstGeom prst="smileyFace">
            <a:avLst>
              <a:gd name="adj" fmla="val 4653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6405" name="AutoShape 21"/>
          <p:cNvSpPr>
            <a:spLocks noChangeArrowheads="1"/>
          </p:cNvSpPr>
          <p:nvPr/>
        </p:nvSpPr>
        <p:spPr bwMode="auto">
          <a:xfrm>
            <a:off x="5651500" y="5732463"/>
            <a:ext cx="360363" cy="360362"/>
          </a:xfrm>
          <a:prstGeom prst="smileyFace">
            <a:avLst>
              <a:gd name="adj" fmla="val 4653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6406" name="AutoShape 22"/>
          <p:cNvSpPr>
            <a:spLocks noChangeArrowheads="1"/>
          </p:cNvSpPr>
          <p:nvPr/>
        </p:nvSpPr>
        <p:spPr bwMode="auto">
          <a:xfrm>
            <a:off x="6588125" y="5661025"/>
            <a:ext cx="360363" cy="360363"/>
          </a:xfrm>
          <a:prstGeom prst="smileyFace">
            <a:avLst>
              <a:gd name="adj" fmla="val 4653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6408" name="AutoShape 24"/>
          <p:cNvSpPr>
            <a:spLocks noChangeArrowheads="1"/>
          </p:cNvSpPr>
          <p:nvPr/>
        </p:nvSpPr>
        <p:spPr bwMode="auto">
          <a:xfrm>
            <a:off x="2627313" y="4941888"/>
            <a:ext cx="863600" cy="287337"/>
          </a:xfrm>
          <a:custGeom>
            <a:avLst/>
            <a:gdLst>
              <a:gd name="T0" fmla="*/ 25896006 w 21600"/>
              <a:gd name="T1" fmla="*/ 0 h 21600"/>
              <a:gd name="T2" fmla="*/ 0 w 21600"/>
              <a:gd name="T3" fmla="*/ 1911177 h 21600"/>
              <a:gd name="T4" fmla="*/ 25896006 w 21600"/>
              <a:gd name="T5" fmla="*/ 3822341 h 21600"/>
              <a:gd name="T6" fmla="*/ 34528005 w 21600"/>
              <a:gd name="T7" fmla="*/ 191117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409" name="AutoShape 25"/>
          <p:cNvSpPr>
            <a:spLocks noChangeArrowheads="1"/>
          </p:cNvSpPr>
          <p:nvPr/>
        </p:nvSpPr>
        <p:spPr bwMode="auto">
          <a:xfrm>
            <a:off x="4356100" y="4941888"/>
            <a:ext cx="720725" cy="287337"/>
          </a:xfrm>
          <a:custGeom>
            <a:avLst/>
            <a:gdLst>
              <a:gd name="T0" fmla="*/ 18036278 w 21600"/>
              <a:gd name="T1" fmla="*/ 0 h 21600"/>
              <a:gd name="T2" fmla="*/ 0 w 21600"/>
              <a:gd name="T3" fmla="*/ 1911177 h 21600"/>
              <a:gd name="T4" fmla="*/ 18036278 w 21600"/>
              <a:gd name="T5" fmla="*/ 3822341 h 21600"/>
              <a:gd name="T6" fmla="*/ 24048357 w 21600"/>
              <a:gd name="T7" fmla="*/ 191117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1">
            <a:gsLst>
              <a:gs pos="0">
                <a:srgbClr val="FFFF00"/>
              </a:gs>
              <a:gs pos="100000">
                <a:srgbClr val="7676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410" name="AutoShape 26"/>
          <p:cNvSpPr>
            <a:spLocks noChangeArrowheads="1"/>
          </p:cNvSpPr>
          <p:nvPr/>
        </p:nvSpPr>
        <p:spPr bwMode="auto">
          <a:xfrm>
            <a:off x="2627313" y="4941888"/>
            <a:ext cx="1295400" cy="287337"/>
          </a:xfrm>
          <a:custGeom>
            <a:avLst/>
            <a:gdLst>
              <a:gd name="T0" fmla="*/ 58266006 w 21600"/>
              <a:gd name="T1" fmla="*/ 0 h 21600"/>
              <a:gd name="T2" fmla="*/ 0 w 21600"/>
              <a:gd name="T3" fmla="*/ 1911177 h 21600"/>
              <a:gd name="T4" fmla="*/ 58266006 w 21600"/>
              <a:gd name="T5" fmla="*/ 3822341 h 21600"/>
              <a:gd name="T6" fmla="*/ 77688019 w 21600"/>
              <a:gd name="T7" fmla="*/ 191117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411" name="AutoShape 27"/>
          <p:cNvSpPr>
            <a:spLocks noChangeArrowheads="1"/>
          </p:cNvSpPr>
          <p:nvPr/>
        </p:nvSpPr>
        <p:spPr bwMode="auto">
          <a:xfrm>
            <a:off x="3924300" y="4941888"/>
            <a:ext cx="360363" cy="358775"/>
          </a:xfrm>
          <a:prstGeom prst="smileyFace">
            <a:avLst>
              <a:gd name="adj" fmla="val -4653"/>
            </a:avLst>
          </a:prstGeom>
          <a:gradFill rotWithShape="1">
            <a:gsLst>
              <a:gs pos="0">
                <a:srgbClr val="7676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412" name="AutoShape 28"/>
          <p:cNvSpPr>
            <a:spLocks noChangeArrowheads="1"/>
          </p:cNvSpPr>
          <p:nvPr/>
        </p:nvSpPr>
        <p:spPr bwMode="auto">
          <a:xfrm rot="-2630560">
            <a:off x="4119563" y="4530725"/>
            <a:ext cx="792162" cy="287338"/>
          </a:xfrm>
          <a:custGeom>
            <a:avLst/>
            <a:gdLst>
              <a:gd name="T0" fmla="*/ 21788894 w 21600"/>
              <a:gd name="T1" fmla="*/ 0 h 21600"/>
              <a:gd name="T2" fmla="*/ 0 w 21600"/>
              <a:gd name="T3" fmla="*/ 1911184 h 21600"/>
              <a:gd name="T4" fmla="*/ 21788894 w 21600"/>
              <a:gd name="T5" fmla="*/ 3822367 h 21600"/>
              <a:gd name="T6" fmla="*/ 29051880 w 21600"/>
              <a:gd name="T7" fmla="*/ 1911184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1">
            <a:gsLst>
              <a:gs pos="0">
                <a:srgbClr val="FFFF00"/>
              </a:gs>
              <a:gs pos="100000">
                <a:srgbClr val="7676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413" name="AutoShape 29"/>
          <p:cNvSpPr>
            <a:spLocks noChangeArrowheads="1"/>
          </p:cNvSpPr>
          <p:nvPr/>
        </p:nvSpPr>
        <p:spPr bwMode="auto">
          <a:xfrm rot="2821073">
            <a:off x="4175126" y="5410200"/>
            <a:ext cx="792162" cy="287337"/>
          </a:xfrm>
          <a:custGeom>
            <a:avLst/>
            <a:gdLst>
              <a:gd name="T0" fmla="*/ 21788894 w 21600"/>
              <a:gd name="T1" fmla="*/ 0 h 21600"/>
              <a:gd name="T2" fmla="*/ 0 w 21600"/>
              <a:gd name="T3" fmla="*/ 1911177 h 21600"/>
              <a:gd name="T4" fmla="*/ 21788894 w 21600"/>
              <a:gd name="T5" fmla="*/ 3822341 h 21600"/>
              <a:gd name="T6" fmla="*/ 29051880 w 21600"/>
              <a:gd name="T7" fmla="*/ 191117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1">
            <a:gsLst>
              <a:gs pos="0">
                <a:srgbClr val="FFFF00"/>
              </a:gs>
              <a:gs pos="100000">
                <a:srgbClr val="7676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414" name="AutoShape 30"/>
          <p:cNvSpPr>
            <a:spLocks noChangeArrowheads="1"/>
          </p:cNvSpPr>
          <p:nvPr/>
        </p:nvSpPr>
        <p:spPr bwMode="auto">
          <a:xfrm>
            <a:off x="4787900" y="4076700"/>
            <a:ext cx="360363" cy="360363"/>
          </a:xfrm>
          <a:prstGeom prst="smileyFace">
            <a:avLst>
              <a:gd name="adj" fmla="val -4653"/>
            </a:avLst>
          </a:prstGeom>
          <a:gradFill rotWithShape="1">
            <a:gsLst>
              <a:gs pos="0">
                <a:srgbClr val="7676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415" name="AutoShape 31"/>
          <p:cNvSpPr>
            <a:spLocks noChangeArrowheads="1"/>
          </p:cNvSpPr>
          <p:nvPr/>
        </p:nvSpPr>
        <p:spPr bwMode="auto">
          <a:xfrm>
            <a:off x="5148263" y="4868863"/>
            <a:ext cx="360362" cy="360362"/>
          </a:xfrm>
          <a:prstGeom prst="smileyFace">
            <a:avLst>
              <a:gd name="adj" fmla="val -4653"/>
            </a:avLst>
          </a:prstGeom>
          <a:gradFill rotWithShape="1">
            <a:gsLst>
              <a:gs pos="0">
                <a:srgbClr val="7676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416" name="AutoShape 32"/>
          <p:cNvSpPr>
            <a:spLocks noChangeArrowheads="1"/>
          </p:cNvSpPr>
          <p:nvPr/>
        </p:nvSpPr>
        <p:spPr bwMode="auto">
          <a:xfrm>
            <a:off x="4859338" y="5734050"/>
            <a:ext cx="360362" cy="360363"/>
          </a:xfrm>
          <a:prstGeom prst="smileyFace">
            <a:avLst>
              <a:gd name="adj" fmla="val -4653"/>
            </a:avLst>
          </a:prstGeom>
          <a:gradFill rotWithShape="1">
            <a:gsLst>
              <a:gs pos="0">
                <a:srgbClr val="7676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417" name="Text Box 33"/>
          <p:cNvSpPr txBox="1">
            <a:spLocks noChangeArrowheads="1"/>
          </p:cNvSpPr>
          <p:nvPr/>
        </p:nvSpPr>
        <p:spPr bwMode="auto">
          <a:xfrm>
            <a:off x="3851275" y="2571750"/>
            <a:ext cx="49688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>
                <a:solidFill>
                  <a:srgbClr val="0000FF"/>
                </a:solidFill>
                <a:latin typeface="Monotype Corsiva" pitchFamily="66" charset="0"/>
              </a:rPr>
              <a:t>вторичных   волн</a:t>
            </a:r>
            <a:r>
              <a:rPr lang="ru-RU" sz="3600">
                <a:solidFill>
                  <a:srgbClr val="0000FF"/>
                </a:solidFill>
                <a:latin typeface="Monotype Corsiva" pitchFamily="66" charset="0"/>
              </a:rPr>
              <a:t>.»</a:t>
            </a:r>
            <a:endParaRPr lang="ru-RU"/>
          </a:p>
        </p:txBody>
      </p:sp>
      <p:grpSp>
        <p:nvGrpSpPr>
          <p:cNvPr id="2" name="Group 45"/>
          <p:cNvGrpSpPr>
            <a:grpSpLocks/>
          </p:cNvGrpSpPr>
          <p:nvPr/>
        </p:nvGrpSpPr>
        <p:grpSpPr bwMode="auto">
          <a:xfrm>
            <a:off x="4211638" y="4005263"/>
            <a:ext cx="1081087" cy="2303462"/>
            <a:chOff x="839" y="2115"/>
            <a:chExt cx="681" cy="1451"/>
          </a:xfrm>
        </p:grpSpPr>
        <p:sp>
          <p:nvSpPr>
            <p:cNvPr id="17442" name="Arc 43"/>
            <p:cNvSpPr>
              <a:spLocks/>
            </p:cNvSpPr>
            <p:nvPr/>
          </p:nvSpPr>
          <p:spPr bwMode="auto">
            <a:xfrm>
              <a:off x="839" y="2115"/>
              <a:ext cx="681" cy="726"/>
            </a:xfrm>
            <a:custGeom>
              <a:avLst/>
              <a:gdLst>
                <a:gd name="T0" fmla="*/ 0 w 21600"/>
                <a:gd name="T1" fmla="*/ 0 h 21600"/>
                <a:gd name="T2" fmla="*/ 21 w 21600"/>
                <a:gd name="T3" fmla="*/ 24 h 21600"/>
                <a:gd name="T4" fmla="*/ 0 w 21600"/>
                <a:gd name="T5" fmla="*/ 24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76200">
              <a:solidFill>
                <a:srgbClr val="FA1604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443" name="Arc 44"/>
            <p:cNvSpPr>
              <a:spLocks/>
            </p:cNvSpPr>
            <p:nvPr/>
          </p:nvSpPr>
          <p:spPr bwMode="auto">
            <a:xfrm flipV="1">
              <a:off x="839" y="2840"/>
              <a:ext cx="681" cy="726"/>
            </a:xfrm>
            <a:custGeom>
              <a:avLst/>
              <a:gdLst>
                <a:gd name="T0" fmla="*/ 0 w 21600"/>
                <a:gd name="T1" fmla="*/ 0 h 21600"/>
                <a:gd name="T2" fmla="*/ 21 w 21600"/>
                <a:gd name="T3" fmla="*/ 24 h 21600"/>
                <a:gd name="T4" fmla="*/ 0 w 21600"/>
                <a:gd name="T5" fmla="*/ 24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76200">
              <a:solidFill>
                <a:srgbClr val="FA1604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925" decel="100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925" decel="100000"/>
                                        <p:tgtEl>
                                          <p:spTgt spid="1638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925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925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18" presetClass="entr" presetSubtype="3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00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500"/>
                            </p:stCondLst>
                            <p:childTnLst>
                              <p:par>
                                <p:cTn id="4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3000"/>
                            </p:stCondLst>
                            <p:childTnLst>
                              <p:par>
                                <p:cTn id="6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3500"/>
                            </p:stCondLst>
                            <p:childTnLst>
                              <p:par>
                                <p:cTn id="9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1" presetID="18" presetClass="entr" presetSubtype="3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3" dur="5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9500"/>
                            </p:stCondLst>
                            <p:childTnLst>
                              <p:par>
                                <p:cTn id="12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30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0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9" dur="30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2500"/>
                            </p:stCondLst>
                            <p:childTnLst>
                              <p:par>
                                <p:cTn id="13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22500"/>
                            </p:stCondLst>
                            <p:childTnLst>
                              <p:par>
                                <p:cTn id="140" presetID="18" presetClass="entr" presetSubtype="3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2" dur="5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8500"/>
                            </p:stCondLst>
                            <p:childTnLst>
                              <p:par>
                                <p:cTn id="14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6" dur="5000"/>
                                        <p:tgtEl>
                                          <p:spTgt spid="16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33500"/>
                            </p:stCondLst>
                            <p:childTnLst>
                              <p:par>
                                <p:cTn id="148" presetID="17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200" fill="hold"/>
                                        <p:tgtEl>
                                          <p:spTgt spid="16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00" fill="hold"/>
                                        <p:tgtEl>
                                          <p:spTgt spid="16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00" fill="hold"/>
                                        <p:tgtEl>
                                          <p:spTgt spid="16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200" fill="hold"/>
                                        <p:tgtEl>
                                          <p:spTgt spid="16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17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200" fill="hold"/>
                                        <p:tgtEl>
                                          <p:spTgt spid="16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00" fill="hold"/>
                                        <p:tgtEl>
                                          <p:spTgt spid="16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00" fill="hold"/>
                                        <p:tgtEl>
                                          <p:spTgt spid="16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00" fill="hold"/>
                                        <p:tgtEl>
                                          <p:spTgt spid="16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17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2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2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1" presetClass="exit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" presetClass="exit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xit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34700"/>
                            </p:stCondLst>
                            <p:childTnLst>
                              <p:par>
                                <p:cTn id="17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6" presetClass="emph" presetSubtype="0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 override="childStyle">
                                        <p:cTn id="183" dur="500" fill="hold"/>
                                        <p:tgtEl>
                                          <p:spTgt spid="16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A1604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16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A1604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5" dur="500" fill="hold"/>
                                        <p:tgtEl>
                                          <p:spTgt spid="16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/>
      <p:bldP spid="16389" grpId="0"/>
      <p:bldP spid="16390" grpId="0"/>
      <p:bldP spid="16391" grpId="0" animBg="1"/>
      <p:bldP spid="16392" grpId="0" animBg="1"/>
      <p:bldP spid="16393" grpId="0" animBg="1"/>
      <p:bldP spid="16393" grpId="1" animBg="1"/>
      <p:bldP spid="16394" grpId="0" animBg="1"/>
      <p:bldP spid="16395" grpId="0" animBg="1"/>
      <p:bldP spid="16395" grpId="1" animBg="1"/>
      <p:bldP spid="16396" grpId="0" animBg="1"/>
      <p:bldP spid="16396" grpId="1" animBg="1"/>
      <p:bldP spid="16397" grpId="0" animBg="1"/>
      <p:bldP spid="16398" grpId="0" animBg="1"/>
      <p:bldP spid="16399" grpId="0" animBg="1"/>
      <p:bldP spid="16400" grpId="0" animBg="1"/>
      <p:bldP spid="16401" grpId="0" animBg="1"/>
      <p:bldP spid="16402" grpId="0" animBg="1"/>
      <p:bldP spid="16403" grpId="0" animBg="1"/>
      <p:bldP spid="16404" grpId="0" animBg="1"/>
      <p:bldP spid="16404" grpId="1" animBg="1"/>
      <p:bldP spid="16405" grpId="0" animBg="1"/>
      <p:bldP spid="16406" grpId="0" animBg="1"/>
      <p:bldP spid="16408" grpId="0" animBg="1"/>
      <p:bldP spid="16408" grpId="1" animBg="1"/>
      <p:bldP spid="16409" grpId="0" animBg="1"/>
      <p:bldP spid="16410" grpId="0" animBg="1"/>
      <p:bldP spid="16411" grpId="0" animBg="1"/>
      <p:bldP spid="16412" grpId="0" animBg="1"/>
      <p:bldP spid="16413" grpId="0" animBg="1"/>
      <p:bldP spid="16414" grpId="0" animBg="1"/>
      <p:bldP spid="16415" grpId="0" animBg="1"/>
      <p:bldP spid="16416" grpId="0" animBg="1"/>
      <p:bldP spid="1641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6DCAC"/>
            </a:gs>
            <a:gs pos="6000">
              <a:srgbClr val="E6D78A"/>
            </a:gs>
            <a:gs pos="14999">
              <a:srgbClr val="C7AC4C"/>
            </a:gs>
            <a:gs pos="22501">
              <a:srgbClr val="E6D78A"/>
            </a:gs>
            <a:gs pos="38499">
              <a:srgbClr val="C7AC4C"/>
            </a:gs>
            <a:gs pos="50000">
              <a:srgbClr val="E6DCAC"/>
            </a:gs>
            <a:gs pos="61501">
              <a:srgbClr val="C7AC4C"/>
            </a:gs>
            <a:gs pos="77499">
              <a:srgbClr val="E6D78A"/>
            </a:gs>
            <a:gs pos="85001">
              <a:srgbClr val="C7AC4C"/>
            </a:gs>
            <a:gs pos="94000">
              <a:srgbClr val="E6D78A"/>
            </a:gs>
            <a:gs pos="100000">
              <a:srgbClr val="E6DCAC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BD21322_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703263" cy="6858000"/>
          </a:xfrm>
        </p:spPr>
      </p:pic>
      <p:sp>
        <p:nvSpPr>
          <p:cNvPr id="18435" name="Line 3"/>
          <p:cNvSpPr>
            <a:spLocks noChangeShapeType="1"/>
          </p:cNvSpPr>
          <p:nvPr/>
        </p:nvSpPr>
        <p:spPr bwMode="auto">
          <a:xfrm>
            <a:off x="1116013" y="2781300"/>
            <a:ext cx="6840537" cy="0"/>
          </a:xfrm>
          <a:prstGeom prst="line">
            <a:avLst/>
          </a:prstGeom>
          <a:noFill/>
          <a:ln w="38100" cmpd="dbl">
            <a:solidFill>
              <a:srgbClr val="FF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18436" name="Line 4"/>
          <p:cNvSpPr>
            <a:spLocks noChangeShapeType="1"/>
          </p:cNvSpPr>
          <p:nvPr/>
        </p:nvSpPr>
        <p:spPr bwMode="auto">
          <a:xfrm>
            <a:off x="1116013" y="1700213"/>
            <a:ext cx="6840537" cy="0"/>
          </a:xfrm>
          <a:prstGeom prst="line">
            <a:avLst/>
          </a:prstGeom>
          <a:noFill/>
          <a:ln w="38100" cmpd="dbl">
            <a:solidFill>
              <a:srgbClr val="FF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18437" name="Line 5"/>
          <p:cNvSpPr>
            <a:spLocks noChangeShapeType="1"/>
          </p:cNvSpPr>
          <p:nvPr/>
        </p:nvSpPr>
        <p:spPr bwMode="auto">
          <a:xfrm>
            <a:off x="1116013" y="2276475"/>
            <a:ext cx="6840537" cy="0"/>
          </a:xfrm>
          <a:prstGeom prst="line">
            <a:avLst/>
          </a:prstGeom>
          <a:noFill/>
          <a:ln w="38100" cmpd="dbl">
            <a:solidFill>
              <a:srgbClr val="FF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8027988" y="1412875"/>
            <a:ext cx="11160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2800" b="1">
                <a:solidFill>
                  <a:srgbClr val="E6DCAC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8D4"/>
                    </a:outerShdw>
                  </a:cont>
                  <a:cont type="tree" name="">
                    <a:effect ref="fillLine"/>
                    <a:outerShdw dist="38100" dir="2700000" algn="tl">
                      <a:srgbClr val="8A8367"/>
                    </a:outerShdw>
                  </a:cont>
                  <a:effect ref="fillLine"/>
                </a:effectDag>
                <a:latin typeface="Book Antiqua" pitchFamily="18" charset="0"/>
                <a:hlinkClick r:id="rId3" action="ppaction://hlinksldjump" tooltip="это линия, нормальная к волновой поверхности;    луч указывает  направление распространения волны."/>
              </a:rPr>
              <a:t>Луч</a:t>
            </a:r>
            <a:endParaRPr lang="ru-RU" sz="2800" b="1">
              <a:solidFill>
                <a:srgbClr val="E6DCAC"/>
              </a:solidFill>
              <a:effectDag name="">
                <a:cont type="tree" name="">
                  <a:effect ref="fillLine"/>
                  <a:outerShdw dist="38100" dir="13500000" algn="br">
                    <a:srgbClr val="FFF8D4"/>
                  </a:outerShdw>
                </a:cont>
                <a:cont type="tree" name="">
                  <a:effect ref="fillLine"/>
                  <a:outerShdw dist="38100" dir="2700000" algn="tl">
                    <a:srgbClr val="8A8367"/>
                  </a:outerShdw>
                </a:cont>
                <a:effect ref="fillLine"/>
              </a:effectDag>
              <a:latin typeface="Book Antiqua" pitchFamily="18" charset="0"/>
            </a:endParaRPr>
          </a:p>
        </p:txBody>
      </p:sp>
      <p:sp>
        <p:nvSpPr>
          <p:cNvPr id="18439" name="Line 7">
            <a:hlinkClick r:id="rId3" action="ppaction://hlinksldjump" tooltip="Волновая поверхность в начальный момент времени."/>
          </p:cNvPr>
          <p:cNvSpPr>
            <a:spLocks noChangeShapeType="1"/>
          </p:cNvSpPr>
          <p:nvPr/>
        </p:nvSpPr>
        <p:spPr bwMode="auto">
          <a:xfrm>
            <a:off x="2771775" y="1125538"/>
            <a:ext cx="0" cy="2303462"/>
          </a:xfrm>
          <a:prstGeom prst="line">
            <a:avLst/>
          </a:prstGeom>
          <a:noFill/>
          <a:ln w="1174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800" name="Text Box 8"/>
          <p:cNvSpPr txBox="1">
            <a:spLocks noChangeArrowheads="1"/>
          </p:cNvSpPr>
          <p:nvPr/>
        </p:nvSpPr>
        <p:spPr bwMode="auto">
          <a:xfrm rot="10800000">
            <a:off x="2362200" y="3214688"/>
            <a:ext cx="91440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anchor="b" anchorCtr="1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b="1">
                <a:solidFill>
                  <a:srgbClr val="E6DCAC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8D4"/>
                    </a:outerShdw>
                  </a:cont>
                  <a:cont type="tree" name="">
                    <a:effect ref="fillLine"/>
                    <a:outerShdw dist="38100" dir="2700000" algn="tl">
                      <a:srgbClr val="8A8367"/>
                    </a:outerShdw>
                  </a:cont>
                  <a:effect ref="fillLine"/>
                </a:effectDag>
                <a:latin typeface="Book Antiqua" pitchFamily="18" charset="0"/>
                <a:hlinkClick r:id="rId3" action="ppaction://hlinksldjump" tooltip="это поверхность равной фазы                       колебаний точек волны         "/>
              </a:rPr>
              <a:t>Волновая</a:t>
            </a:r>
            <a:r>
              <a:rPr lang="ru-RU" sz="2400">
                <a:solidFill>
                  <a:srgbClr val="E6DCAC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8D4"/>
                    </a:outerShdw>
                  </a:cont>
                  <a:cont type="tree" name="">
                    <a:effect ref="fillLine"/>
                    <a:outerShdw dist="38100" dir="2700000" algn="tl">
                      <a:srgbClr val="8A8367"/>
                    </a:outerShdw>
                  </a:cont>
                  <a:effect ref="fillLine"/>
                </a:effectDag>
                <a:latin typeface="Book Antiqua" pitchFamily="18" charset="0"/>
                <a:hlinkClick r:id="rId3" action="ppaction://hlinksldjump" tooltip="это поверхность равной фазы                       колебаний точек волны         "/>
              </a:rPr>
              <a:t> </a:t>
            </a:r>
            <a:r>
              <a:rPr lang="ru-RU" sz="2400" b="1">
                <a:solidFill>
                  <a:srgbClr val="E6DCAC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8D4"/>
                    </a:outerShdw>
                  </a:cont>
                  <a:cont type="tree" name="">
                    <a:effect ref="fillLine"/>
                    <a:outerShdw dist="38100" dir="2700000" algn="tl">
                      <a:srgbClr val="8A8367"/>
                    </a:outerShdw>
                  </a:cont>
                  <a:effect ref="fillLine"/>
                </a:effectDag>
                <a:latin typeface="Book Antiqua" pitchFamily="18" charset="0"/>
                <a:hlinkClick r:id="rId3" action="ppaction://hlinksldjump" tooltip="это поверхность равной фазы                       колебаний точек волны         "/>
              </a:rPr>
              <a:t>поверхность</a:t>
            </a:r>
            <a:r>
              <a:rPr lang="ru-RU" sz="2400">
                <a:hlinkClick r:id="rId3" action="ppaction://hlinksldjump" tooltip="это поверхность равной фазы                       колебаний точек волны         "/>
              </a:rPr>
              <a:t> </a:t>
            </a:r>
            <a:endParaRPr lang="ru-RU" sz="2400"/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3357563" y="2714625"/>
            <a:ext cx="547211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 i="1">
                <a:solidFill>
                  <a:srgbClr val="663300"/>
                </a:solidFill>
                <a:latin typeface="Times New Roman" pitchFamily="18" charset="0"/>
              </a:rPr>
              <a:t>Согласно принципу Гюйгенса, </a:t>
            </a:r>
            <a:r>
              <a:rPr lang="ru-RU" sz="2400" b="1" i="1">
                <a:latin typeface="Times New Roman" pitchFamily="18" charset="0"/>
              </a:rPr>
              <a:t>каждая точка волновой поверхности</a:t>
            </a:r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3492500" y="3429000"/>
            <a:ext cx="5651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i="1">
                <a:latin typeface="Times New Roman" pitchFamily="18" charset="0"/>
              </a:rPr>
              <a:t>является источником </a:t>
            </a:r>
            <a:r>
              <a:rPr lang="ru-RU" sz="2400" b="1">
                <a:latin typeface="Times New Roman" pitchFamily="18" charset="0"/>
              </a:rPr>
              <a:t>вторичных</a:t>
            </a:r>
            <a:r>
              <a:rPr lang="ru-RU" sz="2400" b="1" i="1">
                <a:latin typeface="Times New Roman" pitchFamily="18" charset="0"/>
              </a:rPr>
              <a:t> волн.</a:t>
            </a:r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3786188" y="3929063"/>
            <a:ext cx="47529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i="1">
                <a:solidFill>
                  <a:srgbClr val="663300"/>
                </a:solidFill>
                <a:latin typeface="Times New Roman" pitchFamily="18" charset="0"/>
              </a:rPr>
              <a:t>Тогда поверхность, </a:t>
            </a:r>
            <a:r>
              <a:rPr lang="ru-RU" sz="2400" b="1" i="1">
                <a:latin typeface="Times New Roman" pitchFamily="18" charset="0"/>
              </a:rPr>
              <a:t>касательная</a:t>
            </a:r>
            <a:r>
              <a:rPr lang="ru-RU" sz="2400" b="1" i="1">
                <a:solidFill>
                  <a:srgbClr val="663300"/>
                </a:solidFill>
                <a:latin typeface="Times New Roman" pitchFamily="18" charset="0"/>
              </a:rPr>
              <a:t> </a:t>
            </a:r>
            <a:r>
              <a:rPr lang="ru-RU" sz="2400" b="1" i="1">
                <a:latin typeface="Times New Roman" pitchFamily="18" charset="0"/>
              </a:rPr>
              <a:t>ко всем вторичным волнам,</a:t>
            </a:r>
          </a:p>
        </p:txBody>
      </p:sp>
      <p:sp>
        <p:nvSpPr>
          <p:cNvPr id="18444" name="Text Box 12"/>
          <p:cNvSpPr txBox="1">
            <a:spLocks noChangeArrowheads="1"/>
          </p:cNvSpPr>
          <p:nvPr/>
        </p:nvSpPr>
        <p:spPr bwMode="auto">
          <a:xfrm>
            <a:off x="4265613" y="4572000"/>
            <a:ext cx="487838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 i="1">
                <a:solidFill>
                  <a:srgbClr val="3333FF"/>
                </a:solidFill>
                <a:latin typeface="Times New Roman" pitchFamily="18" charset="0"/>
              </a:rPr>
              <a:t>является волновой поверхностью</a:t>
            </a:r>
            <a:r>
              <a:rPr lang="ru-RU" sz="2400" b="1" i="1">
                <a:solidFill>
                  <a:srgbClr val="663300"/>
                </a:solidFill>
                <a:latin typeface="Times New Roman" pitchFamily="18" charset="0"/>
              </a:rPr>
              <a:t> </a:t>
            </a:r>
            <a:r>
              <a:rPr lang="ru-RU" sz="2400" b="1" i="1" u="sng">
                <a:solidFill>
                  <a:srgbClr val="3333FF"/>
                </a:solidFill>
                <a:latin typeface="Times New Roman" pitchFamily="18" charset="0"/>
              </a:rPr>
              <a:t>в следующий</a:t>
            </a:r>
            <a:r>
              <a:rPr lang="ru-RU" sz="2400" b="1" i="1">
                <a:solidFill>
                  <a:srgbClr val="3333FF"/>
                </a:solidFill>
                <a:latin typeface="Times New Roman" pitchFamily="18" charset="0"/>
              </a:rPr>
              <a:t> момент времени</a:t>
            </a:r>
            <a:r>
              <a:rPr lang="ru-RU" sz="2400" b="1" i="1">
                <a:solidFill>
                  <a:srgbClr val="663300"/>
                </a:solidFill>
                <a:latin typeface="Times New Roman" pitchFamily="18" charset="0"/>
              </a:rPr>
              <a:t>!</a:t>
            </a:r>
          </a:p>
        </p:txBody>
      </p:sp>
      <p:sp>
        <p:nvSpPr>
          <p:cNvPr id="18445" name="Oval 13"/>
          <p:cNvSpPr>
            <a:spLocks noChangeArrowheads="1"/>
          </p:cNvSpPr>
          <p:nvPr/>
        </p:nvSpPr>
        <p:spPr bwMode="auto">
          <a:xfrm>
            <a:off x="2700338" y="2420938"/>
            <a:ext cx="142875" cy="144462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8446" name="Group 14"/>
          <p:cNvGrpSpPr>
            <a:grpSpLocks/>
          </p:cNvGrpSpPr>
          <p:nvPr/>
        </p:nvGrpSpPr>
        <p:grpSpPr bwMode="auto">
          <a:xfrm>
            <a:off x="2843213" y="1196975"/>
            <a:ext cx="360362" cy="649288"/>
            <a:chOff x="793" y="2886"/>
            <a:chExt cx="227" cy="362"/>
          </a:xfrm>
        </p:grpSpPr>
        <p:sp>
          <p:nvSpPr>
            <p:cNvPr id="18462" name="Arc 15"/>
            <p:cNvSpPr>
              <a:spLocks/>
            </p:cNvSpPr>
            <p:nvPr/>
          </p:nvSpPr>
          <p:spPr bwMode="auto">
            <a:xfrm flipV="1">
              <a:off x="793" y="3067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63" name="Arc 16"/>
            <p:cNvSpPr>
              <a:spLocks/>
            </p:cNvSpPr>
            <p:nvPr/>
          </p:nvSpPr>
          <p:spPr bwMode="auto">
            <a:xfrm>
              <a:off x="793" y="2886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8447" name="Oval 17"/>
          <p:cNvSpPr>
            <a:spLocks noChangeArrowheads="1"/>
          </p:cNvSpPr>
          <p:nvPr/>
        </p:nvSpPr>
        <p:spPr bwMode="auto">
          <a:xfrm>
            <a:off x="2701925" y="1917700"/>
            <a:ext cx="142875" cy="144463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48" name="Oval 18"/>
          <p:cNvSpPr>
            <a:spLocks noChangeArrowheads="1"/>
          </p:cNvSpPr>
          <p:nvPr/>
        </p:nvSpPr>
        <p:spPr bwMode="auto">
          <a:xfrm>
            <a:off x="2701925" y="1412875"/>
            <a:ext cx="142875" cy="150813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49" name="Oval 19"/>
          <p:cNvSpPr>
            <a:spLocks noChangeArrowheads="1"/>
          </p:cNvSpPr>
          <p:nvPr/>
        </p:nvSpPr>
        <p:spPr bwMode="auto">
          <a:xfrm>
            <a:off x="2701925" y="2852738"/>
            <a:ext cx="142875" cy="144462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8450" name="Group 20"/>
          <p:cNvGrpSpPr>
            <a:grpSpLocks/>
          </p:cNvGrpSpPr>
          <p:nvPr/>
        </p:nvGrpSpPr>
        <p:grpSpPr bwMode="auto">
          <a:xfrm>
            <a:off x="2843213" y="1700213"/>
            <a:ext cx="360362" cy="649287"/>
            <a:chOff x="793" y="2886"/>
            <a:chExt cx="227" cy="362"/>
          </a:xfrm>
        </p:grpSpPr>
        <p:sp>
          <p:nvSpPr>
            <p:cNvPr id="18460" name="Arc 21"/>
            <p:cNvSpPr>
              <a:spLocks/>
            </p:cNvSpPr>
            <p:nvPr/>
          </p:nvSpPr>
          <p:spPr bwMode="auto">
            <a:xfrm flipV="1">
              <a:off x="793" y="3067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61" name="Arc 22"/>
            <p:cNvSpPr>
              <a:spLocks/>
            </p:cNvSpPr>
            <p:nvPr/>
          </p:nvSpPr>
          <p:spPr bwMode="auto">
            <a:xfrm>
              <a:off x="793" y="2886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8451" name="Group 23"/>
          <p:cNvGrpSpPr>
            <a:grpSpLocks/>
          </p:cNvGrpSpPr>
          <p:nvPr/>
        </p:nvGrpSpPr>
        <p:grpSpPr bwMode="auto">
          <a:xfrm>
            <a:off x="2843213" y="2203450"/>
            <a:ext cx="360362" cy="649288"/>
            <a:chOff x="793" y="2886"/>
            <a:chExt cx="227" cy="362"/>
          </a:xfrm>
        </p:grpSpPr>
        <p:sp>
          <p:nvSpPr>
            <p:cNvPr id="18458" name="Arc 24"/>
            <p:cNvSpPr>
              <a:spLocks/>
            </p:cNvSpPr>
            <p:nvPr/>
          </p:nvSpPr>
          <p:spPr bwMode="auto">
            <a:xfrm flipV="1">
              <a:off x="793" y="3067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59" name="Arc 25"/>
            <p:cNvSpPr>
              <a:spLocks/>
            </p:cNvSpPr>
            <p:nvPr/>
          </p:nvSpPr>
          <p:spPr bwMode="auto">
            <a:xfrm>
              <a:off x="793" y="2886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8452" name="Group 26"/>
          <p:cNvGrpSpPr>
            <a:grpSpLocks/>
          </p:cNvGrpSpPr>
          <p:nvPr/>
        </p:nvGrpSpPr>
        <p:grpSpPr bwMode="auto">
          <a:xfrm>
            <a:off x="2843213" y="2636838"/>
            <a:ext cx="360362" cy="649287"/>
            <a:chOff x="793" y="2886"/>
            <a:chExt cx="227" cy="362"/>
          </a:xfrm>
        </p:grpSpPr>
        <p:sp>
          <p:nvSpPr>
            <p:cNvPr id="18456" name="Arc 27"/>
            <p:cNvSpPr>
              <a:spLocks/>
            </p:cNvSpPr>
            <p:nvPr/>
          </p:nvSpPr>
          <p:spPr bwMode="auto">
            <a:xfrm flipV="1">
              <a:off x="793" y="3067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57" name="Arc 28"/>
            <p:cNvSpPr>
              <a:spLocks/>
            </p:cNvSpPr>
            <p:nvPr/>
          </p:nvSpPr>
          <p:spPr bwMode="auto">
            <a:xfrm>
              <a:off x="793" y="2886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8453" name="Line 30">
            <a:hlinkClick r:id="rId3" action="ppaction://hlinksldjump" tooltip="Волновая поверхность в следующий момент времени "/>
          </p:cNvPr>
          <p:cNvSpPr>
            <a:spLocks noChangeShapeType="1"/>
          </p:cNvSpPr>
          <p:nvPr/>
        </p:nvSpPr>
        <p:spPr bwMode="auto">
          <a:xfrm>
            <a:off x="3203575" y="1052513"/>
            <a:ext cx="0" cy="2447925"/>
          </a:xfrm>
          <a:prstGeom prst="line">
            <a:avLst/>
          </a:prstGeom>
          <a:noFill/>
          <a:ln w="38100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454" name="Text Box 32"/>
          <p:cNvSpPr txBox="1">
            <a:spLocks noChangeArrowheads="1"/>
          </p:cNvSpPr>
          <p:nvPr/>
        </p:nvSpPr>
        <p:spPr bwMode="auto">
          <a:xfrm>
            <a:off x="3276600" y="908050"/>
            <a:ext cx="31273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800" baseline="-25000">
                <a:latin typeface="Tahoma" pitchFamily="34" charset="0"/>
              </a:rPr>
              <a:t> </a:t>
            </a:r>
            <a:r>
              <a:rPr lang="en-US" sz="2800" b="1">
                <a:solidFill>
                  <a:srgbClr val="3333FF"/>
                </a:solidFill>
                <a:latin typeface="Tahoma" pitchFamily="34" charset="0"/>
              </a:rPr>
              <a:t>t</a:t>
            </a:r>
            <a:r>
              <a:rPr lang="en-US" sz="2800" b="1" baseline="-25000">
                <a:solidFill>
                  <a:srgbClr val="3333FF"/>
                </a:solidFill>
                <a:latin typeface="Tahoma" pitchFamily="34" charset="0"/>
              </a:rPr>
              <a:t>2</a:t>
            </a:r>
            <a:r>
              <a:rPr lang="en-US" sz="2800" b="1">
                <a:solidFill>
                  <a:srgbClr val="3333FF"/>
                </a:solidFill>
                <a:latin typeface="Tahoma" pitchFamily="34" charset="0"/>
              </a:rPr>
              <a:t>=t</a:t>
            </a:r>
            <a:r>
              <a:rPr lang="en-US" sz="2800" b="1" baseline="-25000">
                <a:solidFill>
                  <a:srgbClr val="3333FF"/>
                </a:solidFill>
                <a:latin typeface="Tahoma" pitchFamily="34" charset="0"/>
              </a:rPr>
              <a:t>1</a:t>
            </a:r>
            <a:r>
              <a:rPr lang="en-US" sz="2800" b="1">
                <a:solidFill>
                  <a:srgbClr val="3333FF"/>
                </a:solidFill>
                <a:latin typeface="Tahoma" pitchFamily="34" charset="0"/>
              </a:rPr>
              <a:t>+</a:t>
            </a:r>
            <a:r>
              <a:rPr lang="en-US" b="1">
                <a:solidFill>
                  <a:srgbClr val="3333FF"/>
                </a:solidFill>
                <a:latin typeface="Tahoma" pitchFamily="34" charset="0"/>
                <a:sym typeface="Wingdings 3" pitchFamily="18" charset="2"/>
              </a:rPr>
              <a:t></a:t>
            </a:r>
            <a:r>
              <a:rPr lang="en-US" sz="2800" b="1">
                <a:solidFill>
                  <a:srgbClr val="3333FF"/>
                </a:solidFill>
                <a:latin typeface="Tahoma" pitchFamily="34" charset="0"/>
              </a:rPr>
              <a:t>t</a:t>
            </a:r>
            <a:endParaRPr lang="ru-RU" sz="2800" b="1" baseline="-25000">
              <a:solidFill>
                <a:srgbClr val="3333FF"/>
              </a:solidFill>
              <a:latin typeface="Tahoma" pitchFamily="34" charset="0"/>
            </a:endParaRPr>
          </a:p>
        </p:txBody>
      </p:sp>
      <p:sp>
        <p:nvSpPr>
          <p:cNvPr id="18455" name="Text Box 33"/>
          <p:cNvSpPr txBox="1">
            <a:spLocks noChangeArrowheads="1"/>
          </p:cNvSpPr>
          <p:nvPr/>
        </p:nvSpPr>
        <p:spPr bwMode="auto">
          <a:xfrm>
            <a:off x="2051050" y="893763"/>
            <a:ext cx="6492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800" b="1">
                <a:solidFill>
                  <a:srgbClr val="FF0000"/>
                </a:solidFill>
                <a:latin typeface="Tahoma" pitchFamily="34" charset="0"/>
              </a:rPr>
              <a:t>t</a:t>
            </a:r>
            <a:r>
              <a:rPr lang="en-US" sz="2800" b="1" baseline="-25000">
                <a:solidFill>
                  <a:srgbClr val="FF0000"/>
                </a:solidFill>
                <a:latin typeface="Tahoma" pitchFamily="34" charset="0"/>
              </a:rPr>
              <a:t>1</a:t>
            </a:r>
            <a:endParaRPr lang="ru-RU" sz="2800" b="1" baseline="-25000">
              <a:solidFill>
                <a:srgbClr val="FF0000"/>
              </a:solidFill>
              <a:latin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BD21322_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703263" cy="6858000"/>
          </a:xfrm>
        </p:spPr>
      </p:pic>
      <p:sp>
        <p:nvSpPr>
          <p:cNvPr id="19459" name="Text Box 4"/>
          <p:cNvSpPr txBox="1">
            <a:spLocks noChangeArrowheads="1"/>
          </p:cNvSpPr>
          <p:nvPr/>
        </p:nvSpPr>
        <p:spPr bwMode="auto">
          <a:xfrm>
            <a:off x="900113" y="233363"/>
            <a:ext cx="7993062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50000"/>
              </a:lnSpc>
              <a:spcBef>
                <a:spcPct val="50000"/>
              </a:spcBef>
            </a:pPr>
            <a:endParaRPr lang="ru-RU" sz="4000" b="1">
              <a:solidFill>
                <a:srgbClr val="0000FF"/>
              </a:solidFill>
              <a:latin typeface="Times New Roman" pitchFamily="18" charset="0"/>
            </a:endParaRP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ru-RU" sz="4000" b="1">
                <a:solidFill>
                  <a:srgbClr val="0000FF"/>
                </a:solidFill>
                <a:latin typeface="Times New Roman" pitchFamily="18" charset="0"/>
              </a:rPr>
              <a:t>Принцип Гюйгенса 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ru-RU" sz="4000" b="1">
                <a:solidFill>
                  <a:srgbClr val="0000FF"/>
                </a:solidFill>
                <a:latin typeface="Times New Roman" pitchFamily="18" charset="0"/>
              </a:rPr>
              <a:t>описывает распространение </a:t>
            </a:r>
            <a:r>
              <a:rPr lang="ru-RU" sz="4000" b="1" u="sng">
                <a:solidFill>
                  <a:srgbClr val="0000FF"/>
                </a:solidFill>
                <a:latin typeface="Times New Roman" pitchFamily="18" charset="0"/>
              </a:rPr>
              <a:t>волн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ru-RU" sz="4000" b="1" i="1" u="sng">
                <a:solidFill>
                  <a:srgbClr val="0000FF"/>
                </a:solidFill>
                <a:latin typeface="Times New Roman" pitchFamily="18" charset="0"/>
              </a:rPr>
              <a:t>любой природы</a:t>
            </a:r>
            <a:r>
              <a:rPr lang="ru-RU" sz="4000" b="1">
                <a:solidFill>
                  <a:srgbClr val="0000FF"/>
                </a:solidFill>
                <a:latin typeface="Times New Roman" pitchFamily="18" charset="0"/>
              </a:rPr>
              <a:t>,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ru-RU" sz="4000" b="1">
                <a:solidFill>
                  <a:srgbClr val="0000FF"/>
                </a:solidFill>
                <a:latin typeface="Times New Roman" pitchFamily="18" charset="0"/>
              </a:rPr>
              <a:t>в том числе и </a:t>
            </a:r>
            <a:r>
              <a:rPr lang="ru-RU" sz="4000" b="1">
                <a:solidFill>
                  <a:srgbClr val="FF3300"/>
                </a:solidFill>
                <a:latin typeface="Times New Roman" pitchFamily="18" charset="0"/>
              </a:rPr>
              <a:t>с</a:t>
            </a:r>
            <a:r>
              <a:rPr lang="ru-RU" sz="4000" b="1">
                <a:solidFill>
                  <a:srgbClr val="FFCC00"/>
                </a:solidFill>
                <a:latin typeface="Times New Roman" pitchFamily="18" charset="0"/>
              </a:rPr>
              <a:t>в</a:t>
            </a:r>
            <a:r>
              <a:rPr lang="ru-RU" sz="4000" b="1">
                <a:solidFill>
                  <a:srgbClr val="FFFF00"/>
                </a:solidFill>
                <a:latin typeface="Times New Roman" pitchFamily="18" charset="0"/>
              </a:rPr>
              <a:t>е</a:t>
            </a:r>
            <a:r>
              <a:rPr lang="ru-RU" sz="4000" b="1">
                <a:solidFill>
                  <a:srgbClr val="99FF33"/>
                </a:solidFill>
                <a:latin typeface="Times New Roman" pitchFamily="18" charset="0"/>
              </a:rPr>
              <a:t>т</a:t>
            </a:r>
            <a:r>
              <a:rPr lang="ru-RU" sz="4000" b="1">
                <a:solidFill>
                  <a:srgbClr val="00FFCC"/>
                </a:solidFill>
                <a:latin typeface="Times New Roman" pitchFamily="18" charset="0"/>
              </a:rPr>
              <a:t>о</a:t>
            </a:r>
            <a:r>
              <a:rPr lang="ru-RU" sz="4000" b="1">
                <a:solidFill>
                  <a:srgbClr val="3399FF"/>
                </a:solidFill>
                <a:latin typeface="Times New Roman" pitchFamily="18" charset="0"/>
              </a:rPr>
              <a:t>в</a:t>
            </a:r>
            <a:r>
              <a:rPr lang="ru-RU" sz="4000" b="1">
                <a:solidFill>
                  <a:srgbClr val="0000FF"/>
                </a:solidFill>
                <a:latin typeface="Times New Roman" pitchFamily="18" charset="0"/>
              </a:rPr>
              <a:t>ы</a:t>
            </a:r>
            <a:r>
              <a:rPr lang="ru-RU" sz="4000" b="1">
                <a:solidFill>
                  <a:srgbClr val="6600CC"/>
                </a:solidFill>
                <a:latin typeface="Times New Roman" pitchFamily="18" charset="0"/>
              </a:rPr>
              <a:t>х</a:t>
            </a:r>
            <a:r>
              <a:rPr lang="ru-RU" sz="4000" b="1">
                <a:solidFill>
                  <a:srgbClr val="0000FF"/>
                </a:solidFill>
                <a:latin typeface="Times New Roman" pitchFamily="18" charset="0"/>
              </a:rPr>
              <a:t>.</a:t>
            </a:r>
          </a:p>
        </p:txBody>
      </p:sp>
      <p:sp>
        <p:nvSpPr>
          <p:cNvPr id="19460" name="Text Box 5"/>
          <p:cNvSpPr txBox="1">
            <a:spLocks noChangeArrowheads="1"/>
          </p:cNvSpPr>
          <p:nvPr/>
        </p:nvSpPr>
        <p:spPr bwMode="auto">
          <a:xfrm>
            <a:off x="1116013" y="3429000"/>
            <a:ext cx="763270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>
                <a:latin typeface="Monotype Corsiva" pitchFamily="66" charset="0"/>
              </a:rPr>
              <a:t>Посмотрите, как изящно выводится закон отражения света с помощью принципа Гюйгенса:</a:t>
            </a:r>
          </a:p>
        </p:txBody>
      </p:sp>
    </p:spTree>
  </p:cSld>
  <p:clrMapOvr>
    <a:masterClrMapping/>
  </p:clrMapOvr>
  <p:transition advClick="0" advTm="13000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1042988" y="260350"/>
            <a:ext cx="748982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4000" i="1">
                <a:latin typeface="Bookman Old Style" pitchFamily="18" charset="0"/>
              </a:rPr>
              <a:t>Пусть на границу раздела двух сред</a:t>
            </a: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971550" y="836613"/>
            <a:ext cx="727233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4000" i="1">
                <a:latin typeface="Bookman Old Style" pitchFamily="18" charset="0"/>
              </a:rPr>
              <a:t>                  падает плоская световая волна.</a:t>
            </a:r>
          </a:p>
        </p:txBody>
      </p:sp>
      <p:sp>
        <p:nvSpPr>
          <p:cNvPr id="24587" name="Line 11"/>
          <p:cNvSpPr>
            <a:spLocks noChangeShapeType="1"/>
          </p:cNvSpPr>
          <p:nvPr/>
        </p:nvSpPr>
        <p:spPr bwMode="auto">
          <a:xfrm>
            <a:off x="2700338" y="1916113"/>
            <a:ext cx="1582737" cy="2954337"/>
          </a:xfrm>
          <a:prstGeom prst="line">
            <a:avLst/>
          </a:prstGeom>
          <a:noFill/>
          <a:ln w="38100" cmpd="dbl">
            <a:solidFill>
              <a:srgbClr val="FF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24588" name="Line 12"/>
          <p:cNvSpPr>
            <a:spLocks noChangeShapeType="1"/>
          </p:cNvSpPr>
          <p:nvPr/>
        </p:nvSpPr>
        <p:spPr bwMode="auto">
          <a:xfrm>
            <a:off x="1620838" y="2349500"/>
            <a:ext cx="1655762" cy="3097213"/>
          </a:xfrm>
          <a:prstGeom prst="line">
            <a:avLst/>
          </a:prstGeom>
          <a:noFill/>
          <a:ln w="38100" cmpd="dbl">
            <a:solidFill>
              <a:srgbClr val="FF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49"/>
          <p:cNvGrpSpPr>
            <a:grpSpLocks/>
          </p:cNvGrpSpPr>
          <p:nvPr/>
        </p:nvGrpSpPr>
        <p:grpSpPr bwMode="auto">
          <a:xfrm>
            <a:off x="0" y="6021388"/>
            <a:ext cx="8999538" cy="287337"/>
            <a:chOff x="0" y="3793"/>
            <a:chExt cx="5669" cy="181"/>
          </a:xfrm>
        </p:grpSpPr>
        <p:grpSp>
          <p:nvGrpSpPr>
            <p:cNvPr id="1040" name="Group 45"/>
            <p:cNvGrpSpPr>
              <a:grpSpLocks/>
            </p:cNvGrpSpPr>
            <p:nvPr/>
          </p:nvGrpSpPr>
          <p:grpSpPr bwMode="auto">
            <a:xfrm>
              <a:off x="0" y="3793"/>
              <a:ext cx="4739" cy="181"/>
              <a:chOff x="0" y="3793"/>
              <a:chExt cx="4739" cy="181"/>
            </a:xfrm>
          </p:grpSpPr>
          <p:graphicFrame>
            <p:nvGraphicFramePr>
              <p:cNvPr id="1028" name="Object 5"/>
              <p:cNvGraphicFramePr>
                <a:graphicFrameLocks noChangeAspect="1"/>
              </p:cNvGraphicFramePr>
              <p:nvPr/>
            </p:nvGraphicFramePr>
            <p:xfrm>
              <a:off x="1156" y="3811"/>
              <a:ext cx="3583" cy="163"/>
            </p:xfrm>
            <a:graphic>
              <a:graphicData uri="http://schemas.openxmlformats.org/presentationml/2006/ole">
                <p:oleObj spid="_x0000_s1028" name="Точечный рисунок" r:id="rId3" imgW="3134162" imgH="142933" progId="Paint.Picture">
                  <p:embed/>
                </p:oleObj>
              </a:graphicData>
            </a:graphic>
          </p:graphicFrame>
          <p:graphicFrame>
            <p:nvGraphicFramePr>
              <p:cNvPr id="1029" name="Object 44"/>
              <p:cNvGraphicFramePr>
                <a:graphicFrameLocks noChangeAspect="1"/>
              </p:cNvGraphicFramePr>
              <p:nvPr/>
            </p:nvGraphicFramePr>
            <p:xfrm>
              <a:off x="0" y="3793"/>
              <a:ext cx="3424" cy="181"/>
            </p:xfrm>
            <a:graphic>
              <a:graphicData uri="http://schemas.openxmlformats.org/presentationml/2006/ole">
                <p:oleObj spid="_x0000_s1029" name="Точечный рисунок" r:id="rId4" imgW="3134162" imgH="142933" progId="Paint.Picture">
                  <p:embed/>
                </p:oleObj>
              </a:graphicData>
            </a:graphic>
          </p:graphicFrame>
        </p:grpSp>
        <p:grpSp>
          <p:nvGrpSpPr>
            <p:cNvPr id="1041" name="Group 46"/>
            <p:cNvGrpSpPr>
              <a:grpSpLocks/>
            </p:cNvGrpSpPr>
            <p:nvPr/>
          </p:nvGrpSpPr>
          <p:grpSpPr bwMode="auto">
            <a:xfrm>
              <a:off x="930" y="3793"/>
              <a:ext cx="4739" cy="181"/>
              <a:chOff x="0" y="3793"/>
              <a:chExt cx="4739" cy="181"/>
            </a:xfrm>
          </p:grpSpPr>
          <p:graphicFrame>
            <p:nvGraphicFramePr>
              <p:cNvPr id="1026" name="Object 47"/>
              <p:cNvGraphicFramePr>
                <a:graphicFrameLocks noChangeAspect="1"/>
              </p:cNvGraphicFramePr>
              <p:nvPr/>
            </p:nvGraphicFramePr>
            <p:xfrm>
              <a:off x="1156" y="3811"/>
              <a:ext cx="3583" cy="163"/>
            </p:xfrm>
            <a:graphic>
              <a:graphicData uri="http://schemas.openxmlformats.org/presentationml/2006/ole">
                <p:oleObj spid="_x0000_s1026" name="Точечный рисунок" r:id="rId5" imgW="3134162" imgH="142933" progId="Paint.Picture">
                  <p:embed/>
                </p:oleObj>
              </a:graphicData>
            </a:graphic>
          </p:graphicFrame>
          <p:graphicFrame>
            <p:nvGraphicFramePr>
              <p:cNvPr id="1027" name="Object 48"/>
              <p:cNvGraphicFramePr>
                <a:graphicFrameLocks noChangeAspect="1"/>
              </p:cNvGraphicFramePr>
              <p:nvPr/>
            </p:nvGraphicFramePr>
            <p:xfrm>
              <a:off x="0" y="3793"/>
              <a:ext cx="3424" cy="181"/>
            </p:xfrm>
            <a:graphic>
              <a:graphicData uri="http://schemas.openxmlformats.org/presentationml/2006/ole">
                <p:oleObj spid="_x0000_s1027" name="Точечный рисунок" r:id="rId6" imgW="3134162" imgH="142933" progId="Paint.Picture">
                  <p:embed/>
                </p:oleObj>
              </a:graphicData>
            </a:graphic>
          </p:graphicFrame>
        </p:grpSp>
      </p:grpSp>
      <p:sp>
        <p:nvSpPr>
          <p:cNvPr id="24630" name="Line 54"/>
          <p:cNvSpPr>
            <a:spLocks noChangeShapeType="1"/>
          </p:cNvSpPr>
          <p:nvPr/>
        </p:nvSpPr>
        <p:spPr bwMode="auto">
          <a:xfrm>
            <a:off x="3708400" y="1366838"/>
            <a:ext cx="1584325" cy="2925762"/>
          </a:xfrm>
          <a:prstGeom prst="line">
            <a:avLst/>
          </a:prstGeom>
          <a:noFill/>
          <a:ln w="38100" cmpd="dbl">
            <a:solidFill>
              <a:srgbClr val="FF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24633" name="WordArt 57"/>
          <p:cNvSpPr>
            <a:spLocks noChangeArrowheads="1" noChangeShapeType="1" noTextEdit="1"/>
          </p:cNvSpPr>
          <p:nvPr/>
        </p:nvSpPr>
        <p:spPr bwMode="auto">
          <a:xfrm>
            <a:off x="971550" y="908050"/>
            <a:ext cx="7127875" cy="1439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Закон отражения света</a:t>
            </a:r>
          </a:p>
        </p:txBody>
      </p:sp>
      <p:sp>
        <p:nvSpPr>
          <p:cNvPr id="24634" name="Line 58"/>
          <p:cNvSpPr>
            <a:spLocks noChangeShapeType="1"/>
          </p:cNvSpPr>
          <p:nvPr/>
        </p:nvSpPr>
        <p:spPr bwMode="auto">
          <a:xfrm>
            <a:off x="576263" y="2924175"/>
            <a:ext cx="1728787" cy="3097213"/>
          </a:xfrm>
          <a:prstGeom prst="line">
            <a:avLst/>
          </a:prstGeom>
          <a:noFill/>
          <a:ln w="38100" cmpd="dbl">
            <a:solidFill>
              <a:srgbClr val="FF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pic>
        <p:nvPicPr>
          <p:cNvPr id="24638" name="Picture 62"/>
          <p:cNvPicPr>
            <a:picLocks noChangeAspect="1" noChangeArrowheads="1"/>
          </p:cNvPicPr>
          <p:nvPr>
            <p:ph sz="half" idx="1"/>
          </p:nvPr>
        </p:nvPicPr>
        <p:blipFill>
          <a:blip r:embed="rId7">
            <a:lum bright="6000" contrast="24000"/>
          </a:blip>
          <a:srcRect l="2757" r="2553" b="2977"/>
          <a:stretch>
            <a:fillRect/>
          </a:stretch>
        </p:blipFill>
        <p:spPr>
          <a:xfrm>
            <a:off x="3132138" y="2420938"/>
            <a:ext cx="2663825" cy="3311525"/>
          </a:xfrm>
          <a:noFill/>
          <a:ln w="38100">
            <a:solidFill>
              <a:srgbClr val="800000"/>
            </a:solidFill>
          </a:ln>
        </p:spPr>
      </p:pic>
    </p:spTree>
  </p:cSld>
  <p:clrMapOvr>
    <a:masterClrMapping/>
  </p:clrMapOvr>
  <p:transition advClick="0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24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246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1" presetClass="exit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9" dur="2000"/>
                                        <p:tgtEl>
                                          <p:spTgt spid="24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/>
                                        <p:tgtEl>
                                          <p:spTgt spid="24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/>
                                        <p:tgtEl>
                                          <p:spTgt spid="246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246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27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700"/>
                            </p:stCondLst>
                            <p:childTnLst>
                              <p:par>
                                <p:cTn id="3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700"/>
                            </p:stCondLst>
                            <p:childTnLst>
                              <p:par>
                                <p:cTn id="38" presetID="27" presetClass="entr" presetSubtype="0" fill="hold" grpId="0" nodeType="afterEffect">
                                  <p:stCondLst>
                                    <p:cond delay="1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32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4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4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/>
      <p:bldP spid="24583" grpId="0"/>
      <p:bldP spid="24587" grpId="0" animBg="1"/>
      <p:bldP spid="24588" grpId="0" animBg="1"/>
      <p:bldP spid="24630" grpId="0" animBg="1"/>
      <p:bldP spid="24633" grpId="0" animBg="1"/>
      <p:bldP spid="24633" grpId="1" animBg="1"/>
      <p:bldP spid="2463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83" name="Line 11"/>
          <p:cNvSpPr>
            <a:spLocks noChangeShapeType="1"/>
          </p:cNvSpPr>
          <p:nvPr/>
        </p:nvSpPr>
        <p:spPr bwMode="auto">
          <a:xfrm flipV="1">
            <a:off x="2268538" y="4292600"/>
            <a:ext cx="3024187" cy="1728788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835150" y="5013325"/>
            <a:ext cx="431800" cy="1008063"/>
            <a:chOff x="1565" y="3113"/>
            <a:chExt cx="272" cy="635"/>
          </a:xfrm>
        </p:grpSpPr>
        <p:sp>
          <p:nvSpPr>
            <p:cNvPr id="2071" name="Arc 3"/>
            <p:cNvSpPr>
              <a:spLocks/>
            </p:cNvSpPr>
            <p:nvPr/>
          </p:nvSpPr>
          <p:spPr bwMode="auto">
            <a:xfrm flipH="1">
              <a:off x="1565" y="3113"/>
              <a:ext cx="272" cy="181"/>
            </a:xfrm>
            <a:custGeom>
              <a:avLst/>
              <a:gdLst>
                <a:gd name="T0" fmla="*/ 0 w 21600"/>
                <a:gd name="T1" fmla="*/ 0 h 21600"/>
                <a:gd name="T2" fmla="*/ 3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66FFFF"/>
            </a:solidFill>
            <a:ln w="9525">
              <a:solidFill>
                <a:srgbClr val="66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72" name="AutoShape 4"/>
            <p:cNvSpPr>
              <a:spLocks noChangeArrowheads="1"/>
            </p:cNvSpPr>
            <p:nvPr/>
          </p:nvSpPr>
          <p:spPr bwMode="auto">
            <a:xfrm rot="10800000">
              <a:off x="1565" y="3294"/>
              <a:ext cx="271" cy="454"/>
            </a:xfrm>
            <a:prstGeom prst="rtTriangle">
              <a:avLst/>
            </a:prstGeom>
            <a:solidFill>
              <a:srgbClr val="66FFFF"/>
            </a:solidFill>
            <a:ln w="9525">
              <a:solidFill>
                <a:srgbClr val="66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5292725" y="3908425"/>
            <a:ext cx="43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  <a:latin typeface="Times New Roman" pitchFamily="18" charset="0"/>
              </a:rPr>
              <a:t>C</a:t>
            </a:r>
            <a:endParaRPr lang="ru-RU" sz="2400" b="1" baseline="-2500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28684" name="Line 12"/>
          <p:cNvSpPr>
            <a:spLocks noChangeShapeType="1"/>
          </p:cNvSpPr>
          <p:nvPr/>
        </p:nvSpPr>
        <p:spPr bwMode="auto">
          <a:xfrm flipV="1">
            <a:off x="2268538" y="4581525"/>
            <a:ext cx="0" cy="1439863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85" name="Text Box 13"/>
          <p:cNvSpPr txBox="1">
            <a:spLocks noChangeArrowheads="1"/>
          </p:cNvSpPr>
          <p:nvPr/>
        </p:nvSpPr>
        <p:spPr bwMode="auto">
          <a:xfrm>
            <a:off x="1908175" y="5084763"/>
            <a:ext cx="3587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l-GR">
                <a:latin typeface="Times New Roman" pitchFamily="18" charset="0"/>
                <a:cs typeface="Times New Roman" pitchFamily="18" charset="0"/>
              </a:rPr>
              <a:t>α</a:t>
            </a:r>
          </a:p>
        </p:txBody>
      </p:sp>
      <p:grpSp>
        <p:nvGrpSpPr>
          <p:cNvPr id="2060" name="Group 32"/>
          <p:cNvGrpSpPr>
            <a:grpSpLocks/>
          </p:cNvGrpSpPr>
          <p:nvPr/>
        </p:nvGrpSpPr>
        <p:grpSpPr bwMode="auto">
          <a:xfrm>
            <a:off x="0" y="6021388"/>
            <a:ext cx="8999538" cy="287337"/>
            <a:chOff x="0" y="3793"/>
            <a:chExt cx="5669" cy="181"/>
          </a:xfrm>
        </p:grpSpPr>
        <p:grpSp>
          <p:nvGrpSpPr>
            <p:cNvPr id="2069" name="Group 33"/>
            <p:cNvGrpSpPr>
              <a:grpSpLocks/>
            </p:cNvGrpSpPr>
            <p:nvPr/>
          </p:nvGrpSpPr>
          <p:grpSpPr bwMode="auto">
            <a:xfrm>
              <a:off x="0" y="3793"/>
              <a:ext cx="4739" cy="181"/>
              <a:chOff x="0" y="3793"/>
              <a:chExt cx="4739" cy="181"/>
            </a:xfrm>
          </p:grpSpPr>
          <p:graphicFrame>
            <p:nvGraphicFramePr>
              <p:cNvPr id="2052" name="Object 34"/>
              <p:cNvGraphicFramePr>
                <a:graphicFrameLocks noChangeAspect="1"/>
              </p:cNvGraphicFramePr>
              <p:nvPr/>
            </p:nvGraphicFramePr>
            <p:xfrm>
              <a:off x="1156" y="3811"/>
              <a:ext cx="3583" cy="163"/>
            </p:xfrm>
            <a:graphic>
              <a:graphicData uri="http://schemas.openxmlformats.org/presentationml/2006/ole">
                <p:oleObj spid="_x0000_s2052" name="Точечный рисунок" r:id="rId3" imgW="3134162" imgH="142933" progId="Paint.Picture">
                  <p:embed/>
                </p:oleObj>
              </a:graphicData>
            </a:graphic>
          </p:graphicFrame>
          <p:graphicFrame>
            <p:nvGraphicFramePr>
              <p:cNvPr id="2053" name="Object 35"/>
              <p:cNvGraphicFramePr>
                <a:graphicFrameLocks noChangeAspect="1"/>
              </p:cNvGraphicFramePr>
              <p:nvPr/>
            </p:nvGraphicFramePr>
            <p:xfrm>
              <a:off x="0" y="3793"/>
              <a:ext cx="3424" cy="181"/>
            </p:xfrm>
            <a:graphic>
              <a:graphicData uri="http://schemas.openxmlformats.org/presentationml/2006/ole">
                <p:oleObj spid="_x0000_s2053" name="Точечный рисунок" r:id="rId4" imgW="3134162" imgH="142933" progId="Paint.Picture">
                  <p:embed/>
                </p:oleObj>
              </a:graphicData>
            </a:graphic>
          </p:graphicFrame>
        </p:grpSp>
        <p:grpSp>
          <p:nvGrpSpPr>
            <p:cNvPr id="2070" name="Group 36"/>
            <p:cNvGrpSpPr>
              <a:grpSpLocks/>
            </p:cNvGrpSpPr>
            <p:nvPr/>
          </p:nvGrpSpPr>
          <p:grpSpPr bwMode="auto">
            <a:xfrm>
              <a:off x="930" y="3793"/>
              <a:ext cx="4739" cy="181"/>
              <a:chOff x="0" y="3793"/>
              <a:chExt cx="4739" cy="181"/>
            </a:xfrm>
          </p:grpSpPr>
          <p:graphicFrame>
            <p:nvGraphicFramePr>
              <p:cNvPr id="2050" name="Object 37"/>
              <p:cNvGraphicFramePr>
                <a:graphicFrameLocks noChangeAspect="1"/>
              </p:cNvGraphicFramePr>
              <p:nvPr/>
            </p:nvGraphicFramePr>
            <p:xfrm>
              <a:off x="1156" y="3811"/>
              <a:ext cx="3583" cy="163"/>
            </p:xfrm>
            <a:graphic>
              <a:graphicData uri="http://schemas.openxmlformats.org/presentationml/2006/ole">
                <p:oleObj spid="_x0000_s2050" name="Точечный рисунок" r:id="rId5" imgW="3134162" imgH="142933" progId="Paint.Picture">
                  <p:embed/>
                </p:oleObj>
              </a:graphicData>
            </a:graphic>
          </p:graphicFrame>
          <p:graphicFrame>
            <p:nvGraphicFramePr>
              <p:cNvPr id="2051" name="Object 38"/>
              <p:cNvGraphicFramePr>
                <a:graphicFrameLocks noChangeAspect="1"/>
              </p:cNvGraphicFramePr>
              <p:nvPr/>
            </p:nvGraphicFramePr>
            <p:xfrm>
              <a:off x="0" y="3793"/>
              <a:ext cx="3424" cy="181"/>
            </p:xfrm>
            <a:graphic>
              <a:graphicData uri="http://schemas.openxmlformats.org/presentationml/2006/ole">
                <p:oleObj spid="_x0000_s2051" name="Точечный рисунок" r:id="rId6" imgW="3134162" imgH="142933" progId="Paint.Picture">
                  <p:embed/>
                </p:oleObj>
              </a:graphicData>
            </a:graphic>
          </p:graphicFrame>
        </p:grpSp>
      </p:grpSp>
      <p:sp>
        <p:nvSpPr>
          <p:cNvPr id="28712" name="Text Box 40"/>
          <p:cNvSpPr txBox="1">
            <a:spLocks noChangeArrowheads="1"/>
          </p:cNvSpPr>
          <p:nvPr/>
        </p:nvSpPr>
        <p:spPr bwMode="auto">
          <a:xfrm>
            <a:off x="1979613" y="6092825"/>
            <a:ext cx="647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  <a:latin typeface="Times New Roman" pitchFamily="18" charset="0"/>
              </a:rPr>
              <a:t>A</a:t>
            </a:r>
            <a:endParaRPr lang="ru-RU" sz="24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2062" name="Line 45"/>
          <p:cNvSpPr>
            <a:spLocks noChangeShapeType="1"/>
          </p:cNvSpPr>
          <p:nvPr/>
        </p:nvSpPr>
        <p:spPr bwMode="auto">
          <a:xfrm>
            <a:off x="3708400" y="1366838"/>
            <a:ext cx="1584325" cy="2925762"/>
          </a:xfrm>
          <a:prstGeom prst="line">
            <a:avLst/>
          </a:prstGeom>
          <a:noFill/>
          <a:ln w="38100" cmpd="dbl">
            <a:solidFill>
              <a:srgbClr val="FF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2063" name="Line 47"/>
          <p:cNvSpPr>
            <a:spLocks noChangeShapeType="1"/>
          </p:cNvSpPr>
          <p:nvPr/>
        </p:nvSpPr>
        <p:spPr bwMode="auto">
          <a:xfrm>
            <a:off x="539750" y="2924175"/>
            <a:ext cx="1728788" cy="3097213"/>
          </a:xfrm>
          <a:prstGeom prst="line">
            <a:avLst/>
          </a:prstGeom>
          <a:noFill/>
          <a:ln w="38100" cmpd="dbl">
            <a:solidFill>
              <a:srgbClr val="FF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2064" name="Line 48"/>
          <p:cNvSpPr>
            <a:spLocks noChangeShapeType="1"/>
          </p:cNvSpPr>
          <p:nvPr/>
        </p:nvSpPr>
        <p:spPr bwMode="auto">
          <a:xfrm>
            <a:off x="1584325" y="2349500"/>
            <a:ext cx="1655763" cy="3097213"/>
          </a:xfrm>
          <a:prstGeom prst="line">
            <a:avLst/>
          </a:prstGeom>
          <a:noFill/>
          <a:ln w="38100" cmpd="dbl">
            <a:solidFill>
              <a:srgbClr val="FF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28721" name="Text Box 49"/>
          <p:cNvSpPr txBox="1">
            <a:spLocks noChangeArrowheads="1"/>
          </p:cNvSpPr>
          <p:nvPr/>
        </p:nvSpPr>
        <p:spPr bwMode="auto">
          <a:xfrm>
            <a:off x="755650" y="260350"/>
            <a:ext cx="84963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4000" i="1">
                <a:latin typeface="Bookman Old Style" pitchFamily="18" charset="0"/>
              </a:rPr>
              <a:t>Обозначим  угол падения – </a:t>
            </a:r>
            <a:r>
              <a:rPr lang="el-GR" sz="4000" b="1" i="1" u="sng">
                <a:latin typeface="Bookman Old Style" pitchFamily="18" charset="0"/>
                <a:cs typeface="Times New Roman" pitchFamily="18" charset="0"/>
              </a:rPr>
              <a:t>α</a:t>
            </a:r>
            <a:r>
              <a:rPr lang="ru-RU" sz="4000">
                <a:latin typeface="Bookman Old Style" pitchFamily="18" charset="0"/>
                <a:cs typeface="Times New Roman" pitchFamily="18" charset="0"/>
              </a:rPr>
              <a:t>.</a:t>
            </a:r>
            <a:r>
              <a:rPr lang="ru-RU" sz="4000" b="1" i="1">
                <a:latin typeface="Bookman Old Style" pitchFamily="18" charset="0"/>
                <a:cs typeface="Times New Roman" pitchFamily="18" charset="0"/>
              </a:rPr>
              <a:t>       </a:t>
            </a:r>
          </a:p>
        </p:txBody>
      </p:sp>
      <p:sp>
        <p:nvSpPr>
          <p:cNvPr id="28723" name="Text Box 51"/>
          <p:cNvSpPr txBox="1">
            <a:spLocks noChangeArrowheads="1"/>
          </p:cNvSpPr>
          <p:nvPr/>
        </p:nvSpPr>
        <p:spPr bwMode="auto">
          <a:xfrm>
            <a:off x="755650" y="908050"/>
            <a:ext cx="45354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4000" i="1">
                <a:latin typeface="Bookman Old Style" pitchFamily="18" charset="0"/>
              </a:rPr>
              <a:t>Плоскость </a:t>
            </a:r>
            <a:r>
              <a:rPr lang="ru-RU" sz="4000" b="1" i="1">
                <a:latin typeface="Bookman Old Style" pitchFamily="18" charset="0"/>
              </a:rPr>
              <a:t>АС</a:t>
            </a:r>
          </a:p>
        </p:txBody>
      </p:sp>
      <p:sp>
        <p:nvSpPr>
          <p:cNvPr id="28724" name="Text Box 52"/>
          <p:cNvSpPr txBox="1">
            <a:spLocks noChangeArrowheads="1"/>
          </p:cNvSpPr>
          <p:nvPr/>
        </p:nvSpPr>
        <p:spPr bwMode="auto">
          <a:xfrm>
            <a:off x="3994150" y="908050"/>
            <a:ext cx="4249738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i="1">
                <a:latin typeface="Bookman Old Style" pitchFamily="18" charset="0"/>
              </a:rPr>
              <a:t>–   </a:t>
            </a:r>
            <a:r>
              <a:rPr lang="ru-RU" sz="4000" i="1">
                <a:solidFill>
                  <a:srgbClr val="0000FF"/>
                </a:solidFill>
                <a:latin typeface="Bookman Old Style" pitchFamily="18" charset="0"/>
              </a:rPr>
              <a:t>волновая поверхность</a:t>
            </a:r>
            <a:r>
              <a:rPr lang="ru-RU" sz="4000" i="1">
                <a:latin typeface="Bookman Old Style" pitchFamily="18" charset="0"/>
              </a:rPr>
              <a:t> падающей волны.</a:t>
            </a:r>
          </a:p>
        </p:txBody>
      </p:sp>
      <p:sp>
        <p:nvSpPr>
          <p:cNvPr id="2068" name="Line 9"/>
          <p:cNvSpPr>
            <a:spLocks noChangeShapeType="1"/>
          </p:cNvSpPr>
          <p:nvPr/>
        </p:nvSpPr>
        <p:spPr bwMode="auto">
          <a:xfrm>
            <a:off x="2700338" y="1916113"/>
            <a:ext cx="1582737" cy="2954337"/>
          </a:xfrm>
          <a:prstGeom prst="line">
            <a:avLst/>
          </a:prstGeom>
          <a:noFill/>
          <a:ln w="38100" cmpd="dbl">
            <a:solidFill>
              <a:srgbClr val="FF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 advTm="1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7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0"/>
                            </p:stCondLst>
                            <p:childTnLst>
                              <p:par>
                                <p:cTn id="19" presetID="38" presetClass="entr" presetSubtype="0" accel="5000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7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136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365" fill="hold">
                                          <p:stCondLst>
                                            <p:cond delay="1365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6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68" decel="50000" autoRev="1" fill="hold">
                                          <p:stCondLst>
                                            <p:cond delay="1365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8" fill="hold">
                                          <p:stCondLst>
                                            <p:cond delay="2592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27" presetID="17" presetClass="entr" presetSubtype="8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4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20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000"/>
                            </p:stCondLst>
                            <p:childTnLst>
                              <p:par>
                                <p:cTn id="38" presetID="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28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28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9500"/>
                            </p:stCondLst>
                            <p:childTnLst>
                              <p:par>
                                <p:cTn id="47" presetID="17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8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8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8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28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2000"/>
                            </p:stCondLst>
                            <p:childTnLst>
                              <p:par>
                                <p:cTn id="54" presetID="35" presetClass="emph" presetSubtype="0" repeatCount="5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5" dur="1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3" grpId="0" animBg="1"/>
      <p:bldP spid="28683" grpId="1" animBg="1"/>
      <p:bldP spid="28680" grpId="0"/>
      <p:bldP spid="28684" grpId="0" animBg="1"/>
      <p:bldP spid="28685" grpId="0"/>
      <p:bldP spid="28712" grpId="0"/>
      <p:bldP spid="28721" grpId="0"/>
      <p:bldP spid="28723" grpId="0"/>
      <p:bldP spid="287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9" name="Group 2"/>
          <p:cNvGrpSpPr>
            <a:grpSpLocks/>
          </p:cNvGrpSpPr>
          <p:nvPr/>
        </p:nvGrpSpPr>
        <p:grpSpPr bwMode="auto">
          <a:xfrm>
            <a:off x="1835150" y="5013325"/>
            <a:ext cx="431800" cy="1008063"/>
            <a:chOff x="1565" y="3113"/>
            <a:chExt cx="272" cy="635"/>
          </a:xfrm>
        </p:grpSpPr>
        <p:sp>
          <p:nvSpPr>
            <p:cNvPr id="3105" name="Arc 3"/>
            <p:cNvSpPr>
              <a:spLocks/>
            </p:cNvSpPr>
            <p:nvPr/>
          </p:nvSpPr>
          <p:spPr bwMode="auto">
            <a:xfrm flipH="1">
              <a:off x="1565" y="3113"/>
              <a:ext cx="272" cy="181"/>
            </a:xfrm>
            <a:custGeom>
              <a:avLst/>
              <a:gdLst>
                <a:gd name="T0" fmla="*/ 0 w 21600"/>
                <a:gd name="T1" fmla="*/ 0 h 21600"/>
                <a:gd name="T2" fmla="*/ 3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66FFFF"/>
            </a:solidFill>
            <a:ln w="9525">
              <a:solidFill>
                <a:srgbClr val="66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06" name="AutoShape 4"/>
            <p:cNvSpPr>
              <a:spLocks noChangeArrowheads="1"/>
            </p:cNvSpPr>
            <p:nvPr/>
          </p:nvSpPr>
          <p:spPr bwMode="auto">
            <a:xfrm rot="10800000">
              <a:off x="1565" y="3294"/>
              <a:ext cx="271" cy="454"/>
            </a:xfrm>
            <a:prstGeom prst="rtTriangle">
              <a:avLst/>
            </a:prstGeom>
            <a:solidFill>
              <a:srgbClr val="66FFFF"/>
            </a:solidFill>
            <a:ln w="9525">
              <a:solidFill>
                <a:srgbClr val="66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080" name="Text Box 6"/>
          <p:cNvSpPr txBox="1">
            <a:spLocks noChangeArrowheads="1"/>
          </p:cNvSpPr>
          <p:nvPr/>
        </p:nvSpPr>
        <p:spPr bwMode="auto">
          <a:xfrm>
            <a:off x="5292725" y="3908425"/>
            <a:ext cx="43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  <a:latin typeface="Times New Roman" pitchFamily="18" charset="0"/>
              </a:rPr>
              <a:t>C</a:t>
            </a:r>
            <a:endParaRPr lang="ru-RU" sz="2400" b="1" baseline="-2500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31751" name="Line 7"/>
          <p:cNvSpPr>
            <a:spLocks noChangeShapeType="1"/>
          </p:cNvSpPr>
          <p:nvPr/>
        </p:nvSpPr>
        <p:spPr bwMode="auto">
          <a:xfrm>
            <a:off x="2700338" y="1916113"/>
            <a:ext cx="1584325" cy="2952750"/>
          </a:xfrm>
          <a:prstGeom prst="line">
            <a:avLst/>
          </a:prstGeom>
          <a:noFill/>
          <a:ln w="38100" cmpd="dbl">
            <a:solidFill>
              <a:srgbClr val="FF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31752" name="Line 8"/>
          <p:cNvSpPr>
            <a:spLocks noChangeShapeType="1"/>
          </p:cNvSpPr>
          <p:nvPr/>
        </p:nvSpPr>
        <p:spPr bwMode="auto">
          <a:xfrm>
            <a:off x="1619250" y="2420938"/>
            <a:ext cx="1584325" cy="3024187"/>
          </a:xfrm>
          <a:prstGeom prst="line">
            <a:avLst/>
          </a:prstGeom>
          <a:noFill/>
          <a:ln w="38100" cmpd="dbl">
            <a:solidFill>
              <a:srgbClr val="FF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3083" name="Line 9"/>
          <p:cNvSpPr>
            <a:spLocks noChangeShapeType="1"/>
          </p:cNvSpPr>
          <p:nvPr/>
        </p:nvSpPr>
        <p:spPr bwMode="auto">
          <a:xfrm flipV="1">
            <a:off x="2195513" y="4292600"/>
            <a:ext cx="3097212" cy="1800225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84" name="Line 10"/>
          <p:cNvSpPr>
            <a:spLocks noChangeShapeType="1"/>
          </p:cNvSpPr>
          <p:nvPr/>
        </p:nvSpPr>
        <p:spPr bwMode="auto">
          <a:xfrm flipV="1">
            <a:off x="2268538" y="4581525"/>
            <a:ext cx="0" cy="1439863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85" name="Text Box 11"/>
          <p:cNvSpPr txBox="1">
            <a:spLocks noChangeArrowheads="1"/>
          </p:cNvSpPr>
          <p:nvPr/>
        </p:nvSpPr>
        <p:spPr bwMode="auto">
          <a:xfrm>
            <a:off x="1908175" y="5084763"/>
            <a:ext cx="3587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l-GR">
                <a:latin typeface="Times New Roman" pitchFamily="18" charset="0"/>
                <a:cs typeface="Times New Roman" pitchFamily="18" charset="0"/>
              </a:rPr>
              <a:t>α</a:t>
            </a:r>
          </a:p>
        </p:txBody>
      </p:sp>
      <p:sp>
        <p:nvSpPr>
          <p:cNvPr id="31767" name="Line 23"/>
          <p:cNvSpPr>
            <a:spLocks noChangeShapeType="1"/>
          </p:cNvSpPr>
          <p:nvPr/>
        </p:nvSpPr>
        <p:spPr bwMode="auto">
          <a:xfrm>
            <a:off x="3203575" y="5445125"/>
            <a:ext cx="288925" cy="576263"/>
          </a:xfrm>
          <a:prstGeom prst="line">
            <a:avLst/>
          </a:prstGeom>
          <a:noFill/>
          <a:ln w="38100" cmpd="dbl">
            <a:solidFill>
              <a:srgbClr val="FF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grpSp>
        <p:nvGrpSpPr>
          <p:cNvPr id="3087" name="Group 26"/>
          <p:cNvGrpSpPr>
            <a:grpSpLocks/>
          </p:cNvGrpSpPr>
          <p:nvPr/>
        </p:nvGrpSpPr>
        <p:grpSpPr bwMode="auto">
          <a:xfrm>
            <a:off x="0" y="6021388"/>
            <a:ext cx="8999538" cy="287337"/>
            <a:chOff x="0" y="3793"/>
            <a:chExt cx="5669" cy="181"/>
          </a:xfrm>
        </p:grpSpPr>
        <p:grpSp>
          <p:nvGrpSpPr>
            <p:cNvPr id="3103" name="Group 27"/>
            <p:cNvGrpSpPr>
              <a:grpSpLocks/>
            </p:cNvGrpSpPr>
            <p:nvPr/>
          </p:nvGrpSpPr>
          <p:grpSpPr bwMode="auto">
            <a:xfrm>
              <a:off x="0" y="3793"/>
              <a:ext cx="4739" cy="181"/>
              <a:chOff x="0" y="3793"/>
              <a:chExt cx="4739" cy="181"/>
            </a:xfrm>
          </p:grpSpPr>
          <p:graphicFrame>
            <p:nvGraphicFramePr>
              <p:cNvPr id="3076" name="Object 28"/>
              <p:cNvGraphicFramePr>
                <a:graphicFrameLocks noChangeAspect="1"/>
              </p:cNvGraphicFramePr>
              <p:nvPr/>
            </p:nvGraphicFramePr>
            <p:xfrm>
              <a:off x="1156" y="3811"/>
              <a:ext cx="3583" cy="163"/>
            </p:xfrm>
            <a:graphic>
              <a:graphicData uri="http://schemas.openxmlformats.org/presentationml/2006/ole">
                <p:oleObj spid="_x0000_s3076" name="Точечный рисунок" r:id="rId3" imgW="3134162" imgH="142933" progId="Paint.Picture">
                  <p:embed/>
                </p:oleObj>
              </a:graphicData>
            </a:graphic>
          </p:graphicFrame>
          <p:graphicFrame>
            <p:nvGraphicFramePr>
              <p:cNvPr id="3077" name="Object 29"/>
              <p:cNvGraphicFramePr>
                <a:graphicFrameLocks noChangeAspect="1"/>
              </p:cNvGraphicFramePr>
              <p:nvPr/>
            </p:nvGraphicFramePr>
            <p:xfrm>
              <a:off x="0" y="3793"/>
              <a:ext cx="3424" cy="181"/>
            </p:xfrm>
            <a:graphic>
              <a:graphicData uri="http://schemas.openxmlformats.org/presentationml/2006/ole">
                <p:oleObj spid="_x0000_s3077" name="Точечный рисунок" r:id="rId4" imgW="3134162" imgH="142933" progId="Paint.Picture">
                  <p:embed/>
                </p:oleObj>
              </a:graphicData>
            </a:graphic>
          </p:graphicFrame>
        </p:grpSp>
        <p:grpSp>
          <p:nvGrpSpPr>
            <p:cNvPr id="3104" name="Group 30"/>
            <p:cNvGrpSpPr>
              <a:grpSpLocks/>
            </p:cNvGrpSpPr>
            <p:nvPr/>
          </p:nvGrpSpPr>
          <p:grpSpPr bwMode="auto">
            <a:xfrm>
              <a:off x="930" y="3793"/>
              <a:ext cx="4739" cy="181"/>
              <a:chOff x="0" y="3793"/>
              <a:chExt cx="4739" cy="181"/>
            </a:xfrm>
          </p:grpSpPr>
          <p:graphicFrame>
            <p:nvGraphicFramePr>
              <p:cNvPr id="3074" name="Object 31"/>
              <p:cNvGraphicFramePr>
                <a:graphicFrameLocks noChangeAspect="1"/>
              </p:cNvGraphicFramePr>
              <p:nvPr/>
            </p:nvGraphicFramePr>
            <p:xfrm>
              <a:off x="1156" y="3811"/>
              <a:ext cx="3583" cy="163"/>
            </p:xfrm>
            <a:graphic>
              <a:graphicData uri="http://schemas.openxmlformats.org/presentationml/2006/ole">
                <p:oleObj spid="_x0000_s3074" name="Точечный рисунок" r:id="rId5" imgW="3134162" imgH="142933" progId="Paint.Picture">
                  <p:embed/>
                </p:oleObj>
              </a:graphicData>
            </a:graphic>
          </p:graphicFrame>
          <p:graphicFrame>
            <p:nvGraphicFramePr>
              <p:cNvPr id="3075" name="Object 32"/>
              <p:cNvGraphicFramePr>
                <a:graphicFrameLocks noChangeAspect="1"/>
              </p:cNvGraphicFramePr>
              <p:nvPr/>
            </p:nvGraphicFramePr>
            <p:xfrm>
              <a:off x="0" y="3793"/>
              <a:ext cx="3424" cy="181"/>
            </p:xfrm>
            <a:graphic>
              <a:graphicData uri="http://schemas.openxmlformats.org/presentationml/2006/ole">
                <p:oleObj spid="_x0000_s3075" name="Точечный рисунок" r:id="rId6" imgW="3134162" imgH="142933" progId="Paint.Picture">
                  <p:embed/>
                </p:oleObj>
              </a:graphicData>
            </a:graphic>
          </p:graphicFrame>
        </p:grpSp>
      </p:grpSp>
      <p:sp>
        <p:nvSpPr>
          <p:cNvPr id="31778" name="Text Box 34"/>
          <p:cNvSpPr txBox="1">
            <a:spLocks noChangeArrowheads="1"/>
          </p:cNvSpPr>
          <p:nvPr/>
        </p:nvSpPr>
        <p:spPr bwMode="auto">
          <a:xfrm>
            <a:off x="1979613" y="6092825"/>
            <a:ext cx="647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  <a:latin typeface="Times New Roman" pitchFamily="18" charset="0"/>
              </a:rPr>
              <a:t>A</a:t>
            </a:r>
            <a:endParaRPr lang="ru-RU" sz="24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31779" name="Text Box 35"/>
          <p:cNvSpPr txBox="1">
            <a:spLocks noChangeArrowheads="1"/>
          </p:cNvSpPr>
          <p:nvPr/>
        </p:nvSpPr>
        <p:spPr bwMode="auto">
          <a:xfrm>
            <a:off x="179388" y="2852738"/>
            <a:ext cx="755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rgbClr val="0000FF"/>
                </a:solidFill>
                <a:latin typeface="Times New Roman" pitchFamily="18" charset="0"/>
              </a:rPr>
              <a:t>А</a:t>
            </a:r>
            <a:r>
              <a:rPr lang="ru-RU" sz="2400" b="1" baseline="-25000">
                <a:solidFill>
                  <a:srgbClr val="0000FF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31783" name="Line 39"/>
          <p:cNvSpPr>
            <a:spLocks noChangeShapeType="1"/>
          </p:cNvSpPr>
          <p:nvPr/>
        </p:nvSpPr>
        <p:spPr bwMode="auto">
          <a:xfrm>
            <a:off x="3708400" y="1366838"/>
            <a:ext cx="1584325" cy="2925762"/>
          </a:xfrm>
          <a:prstGeom prst="line">
            <a:avLst/>
          </a:prstGeom>
          <a:noFill/>
          <a:ln w="38100" cmpd="dbl">
            <a:solidFill>
              <a:srgbClr val="FF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3091" name="Line 40"/>
          <p:cNvSpPr>
            <a:spLocks noChangeShapeType="1"/>
          </p:cNvSpPr>
          <p:nvPr/>
        </p:nvSpPr>
        <p:spPr bwMode="auto">
          <a:xfrm>
            <a:off x="539750" y="2924175"/>
            <a:ext cx="1728788" cy="3097213"/>
          </a:xfrm>
          <a:prstGeom prst="line">
            <a:avLst/>
          </a:prstGeom>
          <a:noFill/>
          <a:ln w="38100" cmpd="dbl">
            <a:solidFill>
              <a:srgbClr val="FF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31789" name="Text Box 45"/>
          <p:cNvSpPr txBox="1">
            <a:spLocks noChangeArrowheads="1"/>
          </p:cNvSpPr>
          <p:nvPr/>
        </p:nvSpPr>
        <p:spPr bwMode="auto">
          <a:xfrm>
            <a:off x="395288" y="260350"/>
            <a:ext cx="8748712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4000" i="1">
                <a:latin typeface="Bookman Old Style" pitchFamily="18" charset="0"/>
              </a:rPr>
              <a:t>Луч   </a:t>
            </a:r>
            <a:r>
              <a:rPr lang="ru-RU" sz="4000" b="1" i="1">
                <a:latin typeface="Bookman Old Style" pitchFamily="18" charset="0"/>
              </a:rPr>
              <a:t>А</a:t>
            </a:r>
            <a:r>
              <a:rPr lang="ru-RU" sz="4000" b="1" i="1" baseline="-25000">
                <a:latin typeface="Bookman Old Style" pitchFamily="18" charset="0"/>
              </a:rPr>
              <a:t>1</a:t>
            </a:r>
            <a:r>
              <a:rPr lang="ru-RU" sz="4000" b="1" i="1">
                <a:latin typeface="Bookman Old Style" pitchFamily="18" charset="0"/>
              </a:rPr>
              <a:t>А</a:t>
            </a:r>
            <a:r>
              <a:rPr lang="ru-RU" sz="4000" i="1">
                <a:latin typeface="Bookman Old Style" pitchFamily="18" charset="0"/>
              </a:rPr>
              <a:t>  достиг  отражающей поверхности первым</a:t>
            </a:r>
          </a:p>
        </p:txBody>
      </p:sp>
      <p:sp>
        <p:nvSpPr>
          <p:cNvPr id="31790" name="Text Box 46"/>
          <p:cNvSpPr txBox="1">
            <a:spLocks noChangeArrowheads="1"/>
          </p:cNvSpPr>
          <p:nvPr/>
        </p:nvSpPr>
        <p:spPr bwMode="auto">
          <a:xfrm>
            <a:off x="323850" y="860425"/>
            <a:ext cx="8567738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i="1">
                <a:latin typeface="Bookman Old Style" pitchFamily="18" charset="0"/>
              </a:rPr>
              <a:t>                                     </a:t>
            </a:r>
            <a:r>
              <a:rPr lang="ru-RU" sz="4000" i="1">
                <a:solidFill>
                  <a:srgbClr val="FF3300"/>
                </a:solidFill>
                <a:latin typeface="Bookman Old Style" pitchFamily="18" charset="0"/>
              </a:rPr>
              <a:t>и точка </a:t>
            </a:r>
            <a:r>
              <a:rPr lang="ru-RU" sz="4000" b="1" i="1">
                <a:solidFill>
                  <a:srgbClr val="FF3300"/>
                </a:solidFill>
                <a:latin typeface="Bookman Old Style" pitchFamily="18" charset="0"/>
              </a:rPr>
              <a:t>А</a:t>
            </a:r>
            <a:r>
              <a:rPr lang="ru-RU" sz="4000" i="1">
                <a:solidFill>
                  <a:srgbClr val="FF3300"/>
                </a:solidFill>
                <a:latin typeface="Bookman Old Style" pitchFamily="18" charset="0"/>
              </a:rPr>
              <a:t>  становится источником вторичной волны.</a:t>
            </a:r>
          </a:p>
        </p:txBody>
      </p:sp>
      <p:sp>
        <p:nvSpPr>
          <p:cNvPr id="31791" name="Oval 47"/>
          <p:cNvSpPr>
            <a:spLocks noChangeArrowheads="1"/>
          </p:cNvSpPr>
          <p:nvPr/>
        </p:nvSpPr>
        <p:spPr bwMode="auto">
          <a:xfrm>
            <a:off x="2195513" y="5949950"/>
            <a:ext cx="144462" cy="142875"/>
          </a:xfrm>
          <a:prstGeom prst="ellipse">
            <a:avLst/>
          </a:prstGeom>
          <a:solidFill>
            <a:srgbClr val="FF3300"/>
          </a:solidFill>
          <a:ln w="952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6" name="Group 51"/>
          <p:cNvGrpSpPr>
            <a:grpSpLocks/>
          </p:cNvGrpSpPr>
          <p:nvPr/>
        </p:nvGrpSpPr>
        <p:grpSpPr bwMode="auto">
          <a:xfrm rot="-5400000">
            <a:off x="1980406" y="5156994"/>
            <a:ext cx="576263" cy="1152525"/>
            <a:chOff x="793" y="2886"/>
            <a:chExt cx="227" cy="362"/>
          </a:xfrm>
        </p:grpSpPr>
        <p:sp>
          <p:nvSpPr>
            <p:cNvPr id="3101" name="Arc 52"/>
            <p:cNvSpPr>
              <a:spLocks/>
            </p:cNvSpPr>
            <p:nvPr/>
          </p:nvSpPr>
          <p:spPr bwMode="auto">
            <a:xfrm flipV="1">
              <a:off x="793" y="3067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02" name="Arc 53"/>
            <p:cNvSpPr>
              <a:spLocks/>
            </p:cNvSpPr>
            <p:nvPr/>
          </p:nvSpPr>
          <p:spPr bwMode="auto">
            <a:xfrm>
              <a:off x="793" y="2886"/>
              <a:ext cx="227" cy="181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1801" name="Line 57"/>
          <p:cNvSpPr>
            <a:spLocks noChangeShapeType="1"/>
          </p:cNvSpPr>
          <p:nvPr/>
        </p:nvSpPr>
        <p:spPr bwMode="auto">
          <a:xfrm>
            <a:off x="4284663" y="4797425"/>
            <a:ext cx="431800" cy="790575"/>
          </a:xfrm>
          <a:prstGeom prst="line">
            <a:avLst/>
          </a:prstGeom>
          <a:noFill/>
          <a:ln w="38100" cmpd="dbl">
            <a:solidFill>
              <a:srgbClr val="FF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31802" name="Line 58"/>
          <p:cNvSpPr>
            <a:spLocks noChangeShapeType="1"/>
          </p:cNvSpPr>
          <p:nvPr/>
        </p:nvSpPr>
        <p:spPr bwMode="auto">
          <a:xfrm>
            <a:off x="5292725" y="4292600"/>
            <a:ext cx="431800" cy="792163"/>
          </a:xfrm>
          <a:prstGeom prst="line">
            <a:avLst/>
          </a:prstGeom>
          <a:noFill/>
          <a:ln w="38100" cmpd="dbl">
            <a:solidFill>
              <a:srgbClr val="FF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31803" name="Line 59"/>
          <p:cNvSpPr>
            <a:spLocks noChangeShapeType="1"/>
          </p:cNvSpPr>
          <p:nvPr/>
        </p:nvSpPr>
        <p:spPr bwMode="auto">
          <a:xfrm>
            <a:off x="1547813" y="2349500"/>
            <a:ext cx="1655762" cy="3095625"/>
          </a:xfrm>
          <a:prstGeom prst="line">
            <a:avLst/>
          </a:prstGeom>
          <a:noFill/>
          <a:ln w="38100" cmpd="dbl">
            <a:solidFill>
              <a:srgbClr val="FFFF00"/>
            </a:solidFill>
            <a:round/>
            <a:headEnd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31804" name="Line 60"/>
          <p:cNvSpPr>
            <a:spLocks noChangeShapeType="1"/>
          </p:cNvSpPr>
          <p:nvPr/>
        </p:nvSpPr>
        <p:spPr bwMode="auto">
          <a:xfrm>
            <a:off x="2700338" y="1916113"/>
            <a:ext cx="1584325" cy="2881312"/>
          </a:xfrm>
          <a:prstGeom prst="line">
            <a:avLst/>
          </a:prstGeom>
          <a:noFill/>
          <a:ln w="38100" cmpd="dbl">
            <a:solidFill>
              <a:srgbClr val="FFFF00"/>
            </a:solidFill>
            <a:round/>
            <a:headEnd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31805" name="Line 61"/>
          <p:cNvSpPr>
            <a:spLocks noChangeShapeType="1"/>
          </p:cNvSpPr>
          <p:nvPr/>
        </p:nvSpPr>
        <p:spPr bwMode="auto">
          <a:xfrm>
            <a:off x="3708400" y="1341438"/>
            <a:ext cx="1584325" cy="2952750"/>
          </a:xfrm>
          <a:prstGeom prst="line">
            <a:avLst/>
          </a:prstGeom>
          <a:noFill/>
          <a:ln w="38100" cmpd="dbl">
            <a:solidFill>
              <a:srgbClr val="FFFF00"/>
            </a:solidFill>
            <a:round/>
            <a:headEnd/>
            <a:tailEnd type="none" w="lg" len="lg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 advTm="2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17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17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1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5" presetClass="emph" presetSubtype="0" repeatCount="5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1000" fill="hold"/>
                                        <p:tgtEl>
                                          <p:spTgt spid="31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1000" fill="hold"/>
                                        <p:tgtEl>
                                          <p:spTgt spid="31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000"/>
                            </p:stCondLst>
                            <p:childTnLst>
                              <p:par>
                                <p:cTn id="2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17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17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1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7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7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1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000"/>
                            </p:stCondLst>
                            <p:childTnLst>
                              <p:par>
                                <p:cTn id="34" presetID="35" presetClass="emph" presetSubtype="0" repeatCount="5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5" dur="1000" fill="hold"/>
                                        <p:tgtEl>
                                          <p:spTgt spid="31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7000"/>
                            </p:stCondLst>
                            <p:childTnLst>
                              <p:par>
                                <p:cTn id="37" presetID="9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500"/>
                                        <p:tgtEl>
                                          <p:spTgt spid="317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500"/>
                            </p:stCondLst>
                            <p:childTnLst>
                              <p:par>
                                <p:cTn id="4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3000"/>
                                        <p:tgtEl>
                                          <p:spTgt spid="31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3000"/>
                                        <p:tgtEl>
                                          <p:spTgt spid="31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3000"/>
                                        <p:tgtEl>
                                          <p:spTgt spid="31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1" grpId="0" animBg="1"/>
      <p:bldP spid="31752" grpId="0" animBg="1"/>
      <p:bldP spid="31767" grpId="0" animBg="1"/>
      <p:bldP spid="31778" grpId="0"/>
      <p:bldP spid="31779" grpId="0"/>
      <p:bldP spid="31779" grpId="1"/>
      <p:bldP spid="31783" grpId="0" animBg="1"/>
      <p:bldP spid="31789" grpId="0"/>
      <p:bldP spid="31790" grpId="0"/>
      <p:bldP spid="31791" grpId="0" animBg="1"/>
      <p:bldP spid="31791" grpId="1" animBg="1"/>
      <p:bldP spid="31791" grpId="2" animBg="1"/>
      <p:bldP spid="31801" grpId="0" animBg="1"/>
      <p:bldP spid="31802" grpId="0" animBg="1"/>
      <p:bldP spid="31803" grpId="0" animBg="1"/>
      <p:bldP spid="31804" grpId="0" animBg="1"/>
      <p:bldP spid="31805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3041</TotalTime>
  <Words>478</Words>
  <Application>Microsoft PowerPoint</Application>
  <PresentationFormat>Экран (4:3)</PresentationFormat>
  <Paragraphs>150</Paragraphs>
  <Slides>18</Slides>
  <Notes>1</Notes>
  <HiddenSlides>0</HiddenSlides>
  <MMClips>1</MMClips>
  <ScaleCrop>false</ScaleCrop>
  <HeadingPairs>
    <vt:vector size="8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9" baseType="lpstr">
      <vt:lpstr>Arial</vt:lpstr>
      <vt:lpstr>Garamond</vt:lpstr>
      <vt:lpstr>Times New Roman</vt:lpstr>
      <vt:lpstr>Monotype Corsiva</vt:lpstr>
      <vt:lpstr>Impact</vt:lpstr>
      <vt:lpstr>Book Antiqua</vt:lpstr>
      <vt:lpstr>Tahoma</vt:lpstr>
      <vt:lpstr>Wingdings 3</vt:lpstr>
      <vt:lpstr>Bookman Old Style</vt:lpstr>
      <vt:lpstr>Оформление по умолчанию</vt:lpstr>
      <vt:lpstr>Точечный рисунок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Закон отражения света</dc:title>
  <dc:subject>Физика</dc:subject>
  <dc:creator>Алексеева Марина Викторовна</dc:creator>
  <cp:keywords>Принцип Гюйгенса, закон отражения света</cp:keywords>
  <cp:lastModifiedBy>COMP</cp:lastModifiedBy>
  <cp:revision>170</cp:revision>
  <dcterms:created xsi:type="dcterms:W3CDTF">2005-12-05T04:46:57Z</dcterms:created>
  <dcterms:modified xsi:type="dcterms:W3CDTF">2010-01-12T16:59:28Z</dcterms:modified>
  <cp:category>Обучающая иллюстрация к уроку</cp:category>
</cp:coreProperties>
</file>