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8" r:id="rId10"/>
    <p:sldId id="269" r:id="rId11"/>
    <p:sldId id="270" r:id="rId12"/>
    <p:sldId id="271" r:id="rId13"/>
    <p:sldId id="272" r:id="rId14"/>
    <p:sldId id="265" r:id="rId15"/>
    <p:sldId id="266" r:id="rId16"/>
    <p:sldId id="267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FF"/>
    <a:srgbClr val="FF99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4" d="100"/>
          <a:sy n="84" d="100"/>
        </p:scale>
        <p:origin x="-738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не смогут решить</c:v>
                </c:pt>
                <c:pt idx="1">
                  <c:v> смогут решить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98</c:v>
                </c:pt>
                <c:pt idx="1">
                  <c:v>2</c:v>
                </c:pt>
              </c:numCache>
            </c:numRef>
          </c:val>
        </c:ser>
      </c:pie3DChart>
    </c:plotArea>
    <c:legend>
      <c:legendPos val="r"/>
      <c:legendEntry>
        <c:idx val="2"/>
        <c:delete val="1"/>
      </c:legendEntry>
      <c:legendEntry>
        <c:idx val="3"/>
        <c:delete val="1"/>
      </c:legendEntry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030F32-288E-4CF5-965B-E37B535675F8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EA8C7F-8982-44E7-8B84-277BD509D42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EA8C7F-8982-44E7-8B84-277BD509D424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4A6E0B6-F485-4DB9-8A41-13FC6E0F3065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0F73112-8789-4F64-BE25-34669A1C2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6E0B6-F485-4DB9-8A41-13FC6E0F3065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73112-8789-4F64-BE25-34669A1C2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6E0B6-F485-4DB9-8A41-13FC6E0F3065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73112-8789-4F64-BE25-34669A1C2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A6E0B6-F485-4DB9-8A41-13FC6E0F3065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0F73112-8789-4F64-BE25-34669A1C20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4A6E0B6-F485-4DB9-8A41-13FC6E0F3065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0F73112-8789-4F64-BE25-34669A1C2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6E0B6-F485-4DB9-8A41-13FC6E0F3065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73112-8789-4F64-BE25-34669A1C20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6E0B6-F485-4DB9-8A41-13FC6E0F3065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73112-8789-4F64-BE25-34669A1C20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A6E0B6-F485-4DB9-8A41-13FC6E0F3065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0F73112-8789-4F64-BE25-34669A1C20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6E0B6-F485-4DB9-8A41-13FC6E0F3065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73112-8789-4F64-BE25-34669A1C2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4A6E0B6-F485-4DB9-8A41-13FC6E0F3065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0F73112-8789-4F64-BE25-34669A1C20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A6E0B6-F485-4DB9-8A41-13FC6E0F3065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0F73112-8789-4F64-BE25-34669A1C20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A6E0B6-F485-4DB9-8A41-13FC6E0F3065}" type="datetimeFigureOut">
              <a:rPr lang="ru-RU" smtClean="0"/>
              <a:pPr/>
              <a:t>24.01.2011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0F73112-8789-4F64-BE25-34669A1C20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slide" Target="slide14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image" Target="../media/image7.jpeg"/><Relationship Id="rId2" Type="http://schemas.openxmlformats.org/officeDocument/2006/relationships/image" Target="../media/image2.wmf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slide" Target="slide12.xml"/><Relationship Id="rId5" Type="http://schemas.openxmlformats.org/officeDocument/2006/relationships/slide" Target="slide5.xml"/><Relationship Id="rId15" Type="http://schemas.openxmlformats.org/officeDocument/2006/relationships/slide" Target="slide16.xml"/><Relationship Id="rId10" Type="http://schemas.openxmlformats.org/officeDocument/2006/relationships/image" Target="../media/image6.jpeg"/><Relationship Id="rId4" Type="http://schemas.openxmlformats.org/officeDocument/2006/relationships/image" Target="../media/image3.jpeg"/><Relationship Id="rId9" Type="http://schemas.openxmlformats.org/officeDocument/2006/relationships/slide" Target="slide9.xml"/><Relationship Id="rId1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00042"/>
            <a:ext cx="9144000" cy="1829761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chemeClr val="accent3">
                    <a:lumMod val="50000"/>
                  </a:schemeClr>
                </a:solidFill>
              </a:rPr>
              <a:t>Занимательные задачи по математике</a:t>
            </a:r>
            <a:endParaRPr lang="ru-RU" sz="5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46" y="3071810"/>
            <a:ext cx="5286412" cy="1643074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400" dirty="0" smtClean="0"/>
              <a:t>Выполнили:  Баринова Катя  Крылова Света</a:t>
            </a:r>
          </a:p>
          <a:p>
            <a:pPr algn="ctr"/>
            <a:r>
              <a:rPr lang="ru-RU" sz="2400" dirty="0" smtClean="0"/>
              <a:t>Галкина  Лера </a:t>
            </a:r>
          </a:p>
          <a:p>
            <a:pPr algn="ctr"/>
            <a:r>
              <a:rPr lang="ru-RU" sz="2400" dirty="0" smtClean="0"/>
              <a:t>7А класс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Ответ</a:t>
            </a:r>
            <a:endParaRPr lang="ru-RU" sz="48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142844" y="1571612"/>
          <a:ext cx="8572560" cy="29701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760"/>
                <a:gridCol w="1428760"/>
                <a:gridCol w="1428760"/>
                <a:gridCol w="1428760"/>
                <a:gridCol w="1428760"/>
                <a:gridCol w="1428760"/>
              </a:tblGrid>
              <a:tr h="737673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Цвет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</a:rPr>
                        <a:t> дома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Жёлтый дом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Синий дом</a:t>
                      </a:r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Красный</a:t>
                      </a:r>
                      <a:r>
                        <a:rPr lang="ru-RU" baseline="0" dirty="0" smtClean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 дом</a:t>
                      </a:r>
                      <a:endParaRPr lang="ru-RU" dirty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Зелёный дом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Белый дом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6"/>
                    </a:solidFill>
                  </a:tcPr>
                </a:tc>
              </a:tr>
              <a:tr h="427382">
                <a:tc>
                  <a:txBody>
                    <a:bodyPr/>
                    <a:lstStyle/>
                    <a:p>
                      <a:r>
                        <a:rPr lang="ru-RU" dirty="0" smtClean="0"/>
                        <a:t>гражданин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норвежец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датчанин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британец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немец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швед</a:t>
                      </a:r>
                      <a:endParaRPr lang="ru-RU" dirty="0"/>
                    </a:p>
                  </a:txBody>
                  <a:tcPr/>
                </a:tc>
              </a:tr>
              <a:tr h="427382">
                <a:tc>
                  <a:txBody>
                    <a:bodyPr/>
                    <a:lstStyle/>
                    <a:p>
                      <a:r>
                        <a:rPr lang="ru-RU" dirty="0" smtClean="0"/>
                        <a:t>напиток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чай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молоко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кофе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пиво</a:t>
                      </a:r>
                      <a:endParaRPr lang="ru-RU" dirty="0"/>
                    </a:p>
                  </a:txBody>
                  <a:tcPr/>
                </a:tc>
              </a:tr>
              <a:tr h="737673">
                <a:tc>
                  <a:txBody>
                    <a:bodyPr/>
                    <a:lstStyle/>
                    <a:p>
                      <a:r>
                        <a:rPr lang="ru-RU" dirty="0" smtClean="0"/>
                        <a:t>сигареты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Dunhills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Blends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Pall-Mall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Prince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Bue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Master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</a:tr>
              <a:tr h="427382">
                <a:tc>
                  <a:txBody>
                    <a:bodyPr/>
                    <a:lstStyle/>
                    <a:p>
                      <a:r>
                        <a:rPr lang="ru-RU" dirty="0" smtClean="0"/>
                        <a:t>Домашнее животное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лошади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птицы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рыбки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собака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609600" y="4857760"/>
            <a:ext cx="7467600" cy="64294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Ответ: рыбок выращивает немец</a:t>
            </a:r>
            <a:r>
              <a:rPr kumimoji="0" lang="ru-RU" sz="2000" b="1" i="0" u="none" strike="noStrike" kern="1200" cap="small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2000" b="1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28"/>
            <a:ext cx="7467600" cy="6188224"/>
          </a:xfrm>
        </p:spPr>
        <p:txBody>
          <a:bodyPr>
            <a:normAutofit/>
          </a:bodyPr>
          <a:lstStyle/>
          <a:p>
            <a:pPr indent="274320">
              <a:buNone/>
            </a:pPr>
            <a:r>
              <a:rPr lang="ru-RU" dirty="0" smtClean="0"/>
              <a:t>Альберт Эйнштейн составил эту задачу в начале 20-го века.</a:t>
            </a:r>
          </a:p>
          <a:p>
            <a:pPr indent="274320">
              <a:buNone/>
            </a:pPr>
            <a:r>
              <a:rPr lang="ru-RU" dirty="0" smtClean="0"/>
              <a:t>Он утверждал, что 98% населения не сумеют её решить.</a:t>
            </a:r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642910" y="2071678"/>
          <a:ext cx="6977090" cy="407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Стрелка вправо с вырезом 3">
            <a:hlinkClick r:id="rId3" action="ppaction://hlinksldjump"/>
          </p:cNvPr>
          <p:cNvSpPr/>
          <p:nvPr/>
        </p:nvSpPr>
        <p:spPr>
          <a:xfrm flipH="1">
            <a:off x="7072330" y="5429264"/>
            <a:ext cx="1928826" cy="114300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 меню</a:t>
            </a:r>
            <a:endParaRPr lang="ru-RU" sz="2400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7467600" cy="78583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5"/>
            </a:pPr>
            <a:r>
              <a:rPr lang="ru-RU" sz="4400" b="1" dirty="0" smtClean="0"/>
              <a:t>Задача на движение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857232"/>
            <a:ext cx="7467600" cy="2071702"/>
          </a:xfrm>
        </p:spPr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Из пункта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вышел человек. Навстречу ему из пункта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выехал грузовик. Человек шёл со скоростью 5км/ч. А грузовик ехал со скоростью в 12 раз больше. Весь путь от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А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до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195 км. Через сколько минут они встретятся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</a:p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Левая фигурная скобка 3"/>
          <p:cNvSpPr/>
          <p:nvPr/>
        </p:nvSpPr>
        <p:spPr>
          <a:xfrm rot="16200000">
            <a:off x="3533574" y="2752914"/>
            <a:ext cx="1291034" cy="6500858"/>
          </a:xfrm>
          <a:prstGeom prst="leftBrac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28662" y="5357826"/>
            <a:ext cx="6500858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6" name="Рисунок 5" descr="12729_shel_ogromnyi_chelovek_1e905_5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500034" y="3857628"/>
            <a:ext cx="1357322" cy="1487614"/>
          </a:xfrm>
          <a:prstGeom prst="rect">
            <a:avLst/>
          </a:prstGeom>
        </p:spPr>
      </p:pic>
      <p:pic>
        <p:nvPicPr>
          <p:cNvPr id="7" name="Рисунок 6" descr="dokument_12_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3714752"/>
            <a:ext cx="2566556" cy="1628776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928662" y="335756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0800000">
            <a:off x="6643702" y="3357562"/>
            <a:ext cx="785818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85786" y="3000372"/>
            <a:ext cx="844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 км/ч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00826" y="3000372"/>
            <a:ext cx="22595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?</a:t>
            </a:r>
            <a:r>
              <a:rPr lang="ru-RU" dirty="0" smtClean="0"/>
              <a:t>км/</a:t>
            </a:r>
            <a:r>
              <a:rPr lang="ru-RU" dirty="0" err="1" smtClean="0"/>
              <a:t>ч,в</a:t>
            </a:r>
            <a:r>
              <a:rPr lang="ru-RU" dirty="0" smtClean="0"/>
              <a:t> 12 </a:t>
            </a:r>
            <a:r>
              <a:rPr lang="ru-RU" dirty="0" err="1" smtClean="0"/>
              <a:t>р</a:t>
            </a:r>
            <a:r>
              <a:rPr lang="ru-RU" dirty="0" smtClean="0"/>
              <a:t> больше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357686" y="6286520"/>
            <a:ext cx="1095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195км</a:t>
            </a:r>
          </a:p>
        </p:txBody>
      </p:sp>
      <p:sp>
        <p:nvSpPr>
          <p:cNvPr id="14" name="Стрелка вправо с вырезом 13">
            <a:hlinkClick r:id="rId4" action="ppaction://hlinksldjump"/>
          </p:cNvPr>
          <p:cNvSpPr/>
          <p:nvPr/>
        </p:nvSpPr>
        <p:spPr>
          <a:xfrm>
            <a:off x="6858016" y="5357826"/>
            <a:ext cx="2000264" cy="128586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Ответ</a:t>
            </a:r>
            <a:endParaRPr lang="ru-RU" sz="2800" dirty="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ответ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Через 3 часа они встретятся, то есть через 180 минут.</a:t>
            </a:r>
            <a:endParaRPr lang="ru-RU" dirty="0"/>
          </a:p>
        </p:txBody>
      </p:sp>
      <p:pic>
        <p:nvPicPr>
          <p:cNvPr id="4" name="Рисунок 3" descr="Чернобело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2214554"/>
            <a:ext cx="4357718" cy="4357718"/>
          </a:xfrm>
          <a:prstGeom prst="rect">
            <a:avLst/>
          </a:prstGeom>
        </p:spPr>
      </p:pic>
      <p:sp>
        <p:nvSpPr>
          <p:cNvPr id="5" name="Стрелка вправо с вырезом 4">
            <a:hlinkClick r:id="rId3" action="ppaction://hlinksldjump"/>
          </p:cNvPr>
          <p:cNvSpPr/>
          <p:nvPr/>
        </p:nvSpPr>
        <p:spPr>
          <a:xfrm flipH="1">
            <a:off x="7072330" y="5429264"/>
            <a:ext cx="1928826" cy="114300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 меню</a:t>
            </a:r>
            <a:endParaRPr lang="ru-RU" sz="24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8232165_sklenikyap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0328" y="0"/>
            <a:ext cx="3193672" cy="2714621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0"/>
            <a:ext cx="8143900" cy="6286520"/>
          </a:xfrm>
        </p:spPr>
        <p:txBody>
          <a:bodyPr>
            <a:noAutofit/>
          </a:bodyPr>
          <a:lstStyle/>
          <a:p>
            <a:pPr marL="731520" indent="457200">
              <a:buSzPct val="100000"/>
              <a:buFont typeface="+mj-lt"/>
              <a:buAutoNum type="arabicPeriod" startAt="6"/>
            </a:pPr>
            <a:r>
              <a:rPr lang="ru-RU" sz="2800" b="1" dirty="0" smtClean="0"/>
              <a:t>Отвечать надо быстро, не раздумывая и не тратя понапрасну время. А главное - не мошенничать! </a:t>
            </a:r>
          </a:p>
          <a:p>
            <a:pPr marL="617220" indent="0">
              <a:buAutoNum type="arabicParenR"/>
            </a:pPr>
            <a:r>
              <a:rPr lang="ru-RU" sz="2000" dirty="0" smtClean="0"/>
              <a:t>Вы участвуете в соревнованиях и обогнали бегуна, занимающего вторую позицию. Какую позицию вы теперь занимаете? </a:t>
            </a:r>
          </a:p>
          <a:p>
            <a:pPr marL="617220" indent="0">
              <a:buNone/>
            </a:pPr>
            <a:r>
              <a:rPr lang="ru-RU" sz="2000" dirty="0" smtClean="0"/>
              <a:t>Ответ: Если вы ответили, что вы теперь первый - то вы абсолютно не правы. </a:t>
            </a:r>
            <a:br>
              <a:rPr lang="ru-RU" sz="2000" dirty="0" smtClean="0"/>
            </a:br>
            <a:r>
              <a:rPr lang="ru-RU" sz="2000" dirty="0" smtClean="0"/>
              <a:t>Вы обогнали второго бегуна и заняли его место, так что вы теперь на второй позиции. </a:t>
            </a:r>
            <a:br>
              <a:rPr lang="ru-RU" sz="2000" dirty="0" smtClean="0"/>
            </a:br>
            <a:r>
              <a:rPr lang="ru-RU" sz="2000" dirty="0" smtClean="0"/>
              <a:t>Попробуйте не ошибиться во втором вопросе.</a:t>
            </a:r>
          </a:p>
          <a:p>
            <a:pPr marL="617220" indent="0">
              <a:buFont typeface="+mj-lt"/>
              <a:buAutoNum type="arabicParenR" startAt="2"/>
            </a:pPr>
            <a:r>
              <a:rPr lang="ru-RU" sz="2000" dirty="0" smtClean="0"/>
              <a:t>Вы обогнали последнего бегуна, на какой позиции вы теперь находитесь?</a:t>
            </a:r>
          </a:p>
          <a:p>
            <a:pPr marL="617220" indent="0">
              <a:buNone/>
            </a:pPr>
            <a:r>
              <a:rPr lang="ru-RU" sz="2000" dirty="0" smtClean="0"/>
              <a:t> Ответ: Если вы ответили на предпоследнем - вы опять абсолютно не правы. </a:t>
            </a:r>
            <a:br>
              <a:rPr lang="ru-RU" sz="2000" dirty="0" smtClean="0"/>
            </a:br>
            <a:r>
              <a:rPr lang="ru-RU" sz="2000" dirty="0" smtClean="0"/>
              <a:t>Подумайте. Как можно обогнать бегуна, идущего последним? Если вы бежите за ним, значит он не последний. Ответ - это невозможно. Получается, что использование мозга ваша не самая сильная сторона. </a:t>
            </a:r>
            <a:br>
              <a:rPr lang="ru-RU" sz="2000" dirty="0" smtClean="0"/>
            </a:br>
            <a:endParaRPr lang="ru-RU" sz="2000" dirty="0" smtClean="0"/>
          </a:p>
          <a:p>
            <a:pPr marL="617220" indent="-342900">
              <a:buNone/>
            </a:pP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9030004_16409053_energy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3570" y="0"/>
            <a:ext cx="3500430" cy="448055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28604"/>
            <a:ext cx="7467600" cy="604534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000" dirty="0" smtClean="0"/>
              <a:t>3) Как бы то ни было - вот еще один вопрос. Ничего не пишите и не используйте калькулятор, и помните - вы должны отвечать быстро. </a:t>
            </a:r>
            <a:br>
              <a:rPr lang="ru-RU" sz="2000" dirty="0" smtClean="0"/>
            </a:br>
            <a:r>
              <a:rPr lang="ru-RU" sz="2000" dirty="0" smtClean="0"/>
              <a:t>Возьмите 1000. Прибавьте 40. Прибавьте еще тысячу. Прибавьте 30. Еще 1000. Плюс 20. Плюс 1000. И плюс 10. Что получилось? </a:t>
            </a:r>
          </a:p>
          <a:p>
            <a:pPr indent="0">
              <a:buNone/>
            </a:pPr>
            <a:r>
              <a:rPr lang="ru-RU" sz="2000" dirty="0" smtClean="0"/>
              <a:t>Ответ 5000? Опять неверно. Правильный ответ 4100. Попробуйте пересчитать на калькуляторе. </a:t>
            </a:r>
            <a:br>
              <a:rPr lang="ru-RU" sz="2000" dirty="0" smtClean="0"/>
            </a:br>
            <a:r>
              <a:rPr lang="ru-RU" sz="2000" dirty="0" smtClean="0"/>
              <a:t>Сегодня точно не ваш день. Но, может быть, получится с последним вопросом.</a:t>
            </a:r>
          </a:p>
          <a:p>
            <a:pPr indent="0">
              <a:buNone/>
            </a:pPr>
            <a:r>
              <a:rPr lang="ru-RU" sz="2000" dirty="0" smtClean="0"/>
              <a:t>4) У отца Мэри есть пять дочерей: 1. Чача 2. </a:t>
            </a:r>
            <a:r>
              <a:rPr lang="ru-RU" sz="2000" dirty="0" err="1" smtClean="0"/>
              <a:t>Чече</a:t>
            </a:r>
            <a:r>
              <a:rPr lang="ru-RU" sz="2000" dirty="0" smtClean="0"/>
              <a:t> 3. </a:t>
            </a:r>
            <a:r>
              <a:rPr lang="ru-RU" sz="2000" dirty="0" err="1" smtClean="0"/>
              <a:t>Чичи</a:t>
            </a:r>
            <a:r>
              <a:rPr lang="ru-RU" sz="2000" dirty="0" smtClean="0"/>
              <a:t> и </a:t>
            </a:r>
            <a:r>
              <a:rPr lang="ru-RU" sz="2000" dirty="0" err="1" smtClean="0"/>
              <a:t>Чочо</a:t>
            </a:r>
            <a:r>
              <a:rPr lang="ru-RU" sz="2000" dirty="0" smtClean="0"/>
              <a:t>. Как зовут пятую дочь? Думайте быстро. </a:t>
            </a:r>
          </a:p>
          <a:p>
            <a:pPr indent="0">
              <a:buNone/>
            </a:pPr>
            <a:r>
              <a:rPr lang="ru-RU" sz="2000" dirty="0" smtClean="0"/>
              <a:t>Ответ: </a:t>
            </a:r>
            <a:r>
              <a:rPr lang="ru-RU" sz="2000" dirty="0" err="1" smtClean="0"/>
              <a:t>Чучу</a:t>
            </a:r>
            <a:r>
              <a:rPr lang="ru-RU" sz="2000" dirty="0" smtClean="0"/>
              <a:t>? НЕТ! Конечно, ее зовут Мэри. Прочтите еще раз вопрос. </a:t>
            </a:r>
          </a:p>
          <a:p>
            <a:pPr indent="0"/>
            <a:endParaRPr lang="ru-RU" sz="2000" dirty="0"/>
          </a:p>
        </p:txBody>
      </p:sp>
      <p:sp>
        <p:nvSpPr>
          <p:cNvPr id="5" name="Стрелка вправо с вырезом 4">
            <a:hlinkClick r:id="rId3" action="ppaction://hlinksldjump"/>
          </p:cNvPr>
          <p:cNvSpPr/>
          <p:nvPr/>
        </p:nvSpPr>
        <p:spPr>
          <a:xfrm flipH="1">
            <a:off x="7072330" y="5429264"/>
            <a:ext cx="1928826" cy="114300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 меню</a:t>
            </a:r>
            <a:endParaRPr lang="ru-RU" sz="2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868346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 startAt="7"/>
            </a:pPr>
            <a:r>
              <a:rPr lang="ru-RU" sz="4400" dirty="0" smtClean="0"/>
              <a:t>Задача про ТАНГРАМ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285860"/>
            <a:ext cx="4572032" cy="535785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dirty="0" err="1" smtClean="0"/>
              <a:t>Танграм</a:t>
            </a:r>
            <a:r>
              <a:rPr lang="ru-RU" dirty="0" smtClean="0"/>
              <a:t> – это популярная китайская головоломка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dirty="0" smtClean="0"/>
              <a:t>По легенде, 4 тысячи лет назад у одного мужчины выпала из рук керамическая плитка и разбилась на 7 частей.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dirty="0" smtClean="0"/>
              <a:t>Взволнованный, он воском попытался её собрать, но каждый раз получал новые интересные изображения. Это занятие оказалось таким захватывающим и головоломным, что составленный квадрат из семи геометрических фигур назвали доской мудрости. А сколько фигур сможешь составить ты?</a:t>
            </a:r>
          </a:p>
        </p:txBody>
      </p:sp>
      <p:pic>
        <p:nvPicPr>
          <p:cNvPr id="4" name="Picture 6" descr="194236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643438" y="1214422"/>
            <a:ext cx="4249738" cy="4249737"/>
          </a:xfrm>
          <a:prstGeom prst="rect">
            <a:avLst/>
          </a:prstGeom>
        </p:spPr>
      </p:pic>
      <p:sp>
        <p:nvSpPr>
          <p:cNvPr id="5" name="Стрелка вправо с вырезом 4">
            <a:hlinkClick r:id="rId3" action="ppaction://hlinksldjump"/>
          </p:cNvPr>
          <p:cNvSpPr/>
          <p:nvPr/>
        </p:nvSpPr>
        <p:spPr>
          <a:xfrm>
            <a:off x="6858016" y="5357826"/>
            <a:ext cx="2000264" cy="128586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Ответ</a:t>
            </a:r>
            <a:endParaRPr lang="ru-RU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39784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ответ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214422"/>
            <a:ext cx="7467600" cy="971544"/>
          </a:xfrm>
        </p:spPr>
        <p:txBody>
          <a:bodyPr/>
          <a:lstStyle/>
          <a:p>
            <a:r>
              <a:rPr lang="ru-RU" dirty="0" smtClean="0"/>
              <a:t>Вот только малая часть составленных фигур из головоломки ТАНГРАМ</a:t>
            </a:r>
            <a:endParaRPr lang="ru-RU" dirty="0"/>
          </a:p>
        </p:txBody>
      </p:sp>
      <p:pic>
        <p:nvPicPr>
          <p:cNvPr id="4" name="Picture 4" descr="pythagora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989456"/>
            <a:ext cx="7748612" cy="4868544"/>
          </a:xfrm>
          <a:prstGeom prst="rect">
            <a:avLst/>
          </a:prstGeom>
          <a:noFill/>
        </p:spPr>
      </p:pic>
      <p:sp>
        <p:nvSpPr>
          <p:cNvPr id="5" name="Стрелка вправо с вырезом 4">
            <a:hlinkClick r:id="rId3" action="ppaction://hlinksldjump"/>
          </p:cNvPr>
          <p:cNvSpPr/>
          <p:nvPr/>
        </p:nvSpPr>
        <p:spPr>
          <a:xfrm flipH="1">
            <a:off x="7072330" y="5429264"/>
            <a:ext cx="1928826" cy="114300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 меню</a:t>
            </a:r>
            <a:endParaRPr lang="ru-RU" sz="2400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</a:rPr>
              <a:t>Задачи</a:t>
            </a:r>
            <a:endParaRPr lang="ru-RU" sz="5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Облако 3"/>
          <p:cNvSpPr/>
          <p:nvPr/>
        </p:nvSpPr>
        <p:spPr>
          <a:xfrm>
            <a:off x="285720" y="1285860"/>
            <a:ext cx="2786082" cy="1500198"/>
          </a:xfrm>
          <a:prstGeom prst="cloud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блако 4"/>
          <p:cNvSpPr/>
          <p:nvPr/>
        </p:nvSpPr>
        <p:spPr>
          <a:xfrm>
            <a:off x="5572132" y="3071810"/>
            <a:ext cx="2786082" cy="1500198"/>
          </a:xfrm>
          <a:prstGeom prst="cloud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блако 5"/>
          <p:cNvSpPr/>
          <p:nvPr/>
        </p:nvSpPr>
        <p:spPr>
          <a:xfrm>
            <a:off x="1428728" y="5000636"/>
            <a:ext cx="2786082" cy="1500198"/>
          </a:xfrm>
          <a:prstGeom prst="cloud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Облако 6"/>
          <p:cNvSpPr/>
          <p:nvPr/>
        </p:nvSpPr>
        <p:spPr>
          <a:xfrm>
            <a:off x="3000364" y="1714488"/>
            <a:ext cx="2786082" cy="1500198"/>
          </a:xfrm>
          <a:prstGeom prst="cloud">
            <a:avLst/>
          </a:prstGeom>
          <a:solidFill>
            <a:srgbClr val="FF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блако 7"/>
          <p:cNvSpPr/>
          <p:nvPr/>
        </p:nvSpPr>
        <p:spPr>
          <a:xfrm>
            <a:off x="5929322" y="1285860"/>
            <a:ext cx="2786082" cy="1500198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Облако 8"/>
          <p:cNvSpPr/>
          <p:nvPr/>
        </p:nvSpPr>
        <p:spPr>
          <a:xfrm>
            <a:off x="5072066" y="4857760"/>
            <a:ext cx="2786082" cy="1500198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Облако 9"/>
          <p:cNvSpPr/>
          <p:nvPr/>
        </p:nvSpPr>
        <p:spPr>
          <a:xfrm>
            <a:off x="285720" y="3286124"/>
            <a:ext cx="2786082" cy="1500198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C:\Program Files\Microsoft Office\MEDIA\CAGCAT10\j0251301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3100415"/>
            <a:ext cx="2000264" cy="1685907"/>
          </a:xfrm>
          <a:prstGeom prst="rect">
            <a:avLst/>
          </a:prstGeom>
          <a:noFill/>
        </p:spPr>
      </p:pic>
      <p:pic>
        <p:nvPicPr>
          <p:cNvPr id="12" name="Рисунок 11" descr="i.jpgу2у3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2976" y="1571612"/>
            <a:ext cx="1143008" cy="952506"/>
          </a:xfrm>
          <a:prstGeom prst="rect">
            <a:avLst/>
          </a:prstGeom>
        </p:spPr>
      </p:pic>
      <p:pic>
        <p:nvPicPr>
          <p:cNvPr id="17" name="Рисунок 16" descr="ыув.jp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86182" y="1928802"/>
            <a:ext cx="1285883" cy="962225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357158" y="1785926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№1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29256" y="5500702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№5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57884" y="3643314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№4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15074" y="1928803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№3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286116" y="2285992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№2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1472" y="3857628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№7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14480" y="5572141"/>
            <a:ext cx="571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№6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26" name="Рисунок 25" descr="5519a1214cfb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86578" y="1571612"/>
            <a:ext cx="1091182" cy="955992"/>
          </a:xfrm>
          <a:prstGeom prst="rect">
            <a:avLst/>
          </a:prstGeom>
        </p:spPr>
      </p:pic>
      <p:pic>
        <p:nvPicPr>
          <p:cNvPr id="27" name="Рисунок 26" descr="73c8075a404027b9f209319aa4da5cba.jpg">
            <a:hlinkClick r:id="rId9" action="ppaction://hlinksldjump"/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429388" y="3357562"/>
            <a:ext cx="1238226" cy="928670"/>
          </a:xfrm>
          <a:prstGeom prst="rect">
            <a:avLst/>
          </a:prstGeom>
        </p:spPr>
      </p:pic>
      <p:pic>
        <p:nvPicPr>
          <p:cNvPr id="28" name="Рисунок 27" descr="dokument_12_3.jpg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5929322" y="5214950"/>
            <a:ext cx="1285884" cy="816042"/>
          </a:xfrm>
          <a:prstGeom prst="rect">
            <a:avLst/>
          </a:prstGeom>
        </p:spPr>
      </p:pic>
      <p:pic>
        <p:nvPicPr>
          <p:cNvPr id="30" name="Рисунок 29" descr="92da1db32c441e533ef38ef9beba89a2[1].jpg">
            <a:hlinkClick r:id="rId13" action="ppaction://hlinksldjump"/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500298" y="5143512"/>
            <a:ext cx="785810" cy="1161253"/>
          </a:xfrm>
          <a:prstGeom prst="rect">
            <a:avLst/>
          </a:prstGeom>
        </p:spPr>
      </p:pic>
      <p:pic>
        <p:nvPicPr>
          <p:cNvPr id="31" name="Picture 6" descr="19423632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>
          <a:xfrm>
            <a:off x="1214414" y="3500438"/>
            <a:ext cx="1071570" cy="1071570"/>
          </a:xfrm>
          <a:prstGeom prst="rect">
            <a:avLst/>
          </a:prstGeom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ву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4400" b="1" dirty="0" smtClean="0"/>
              <a:t>Задача про яблоки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bg1">
                    <a:lumMod val="10000"/>
                  </a:schemeClr>
                </a:solidFill>
              </a:rPr>
              <a:t>В нашем классе 18 девочек. На урок технологии 3</a:t>
            </a:r>
          </a:p>
          <a:p>
            <a:pPr>
              <a:buNone/>
            </a:pPr>
            <a:r>
              <a:rPr lang="ru-RU" b="1" dirty="0" smtClean="0">
                <a:solidFill>
                  <a:schemeClr val="bg1">
                    <a:lumMod val="10000"/>
                  </a:schemeClr>
                </a:solidFill>
              </a:rPr>
              <a:t>девочки принесли по 1 кг яблок, но урок отменили. </a:t>
            </a:r>
          </a:p>
          <a:p>
            <a:pPr>
              <a:buNone/>
            </a:pPr>
            <a:r>
              <a:rPr lang="ru-RU" b="1" dirty="0" smtClean="0">
                <a:solidFill>
                  <a:schemeClr val="bg1">
                    <a:lumMod val="10000"/>
                  </a:schemeClr>
                </a:solidFill>
              </a:rPr>
              <a:t>Мы решили съесть все яблоки. Хватит ли каждой</a:t>
            </a:r>
          </a:p>
          <a:p>
            <a:pPr>
              <a:buNone/>
            </a:pPr>
            <a:r>
              <a:rPr lang="ru-RU" b="1" dirty="0" smtClean="0">
                <a:solidFill>
                  <a:schemeClr val="bg1">
                    <a:lumMod val="10000"/>
                  </a:schemeClr>
                </a:solidFill>
              </a:rPr>
              <a:t>девочке по яблоку, если одно яблоко весит 200г? </a:t>
            </a:r>
            <a:endParaRPr lang="ru-RU" b="1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5" name="Стрелка вправо с вырезом 4">
            <a:hlinkClick r:id="rId3" action="ppaction://hlinksldjump"/>
          </p:cNvPr>
          <p:cNvSpPr/>
          <p:nvPr/>
        </p:nvSpPr>
        <p:spPr>
          <a:xfrm>
            <a:off x="6858016" y="5357826"/>
            <a:ext cx="2000264" cy="128586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Ответ</a:t>
            </a:r>
            <a:endParaRPr lang="ru-RU" sz="2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ОТВЕТ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600200"/>
            <a:ext cx="9144000" cy="5257800"/>
          </a:xfrm>
        </p:spPr>
        <p:txBody>
          <a:bodyPr/>
          <a:lstStyle/>
          <a:p>
            <a:pPr indent="0">
              <a:buNone/>
            </a:pPr>
            <a:r>
              <a:rPr lang="ru-RU" dirty="0" smtClean="0"/>
              <a:t>Всем девочкам </a:t>
            </a:r>
            <a:r>
              <a:rPr lang="ru-RU" b="1" dirty="0" smtClean="0"/>
              <a:t>не хватит яблок</a:t>
            </a:r>
            <a:r>
              <a:rPr lang="ru-RU" dirty="0" smtClean="0"/>
              <a:t>. Три девочки принесли по 1кг значит всего было 1кг*3=3 кг. Тогда всего будет 3кг:200г=15 яблок.18-15=3.</a:t>
            </a:r>
            <a:r>
              <a:rPr lang="ru-RU" b="1" dirty="0" smtClean="0"/>
              <a:t>ещё 3 яблока нужно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70" y="3000372"/>
            <a:ext cx="4551770" cy="3429000"/>
          </a:xfrm>
          <a:prstGeom prst="rect">
            <a:avLst/>
          </a:prstGeom>
        </p:spPr>
      </p:pic>
      <p:sp>
        <p:nvSpPr>
          <p:cNvPr id="7" name="Стрелка вправо с вырезом 6">
            <a:hlinkClick r:id="rId3" action="ppaction://hlinksldjump"/>
          </p:cNvPr>
          <p:cNvSpPr/>
          <p:nvPr/>
        </p:nvSpPr>
        <p:spPr>
          <a:xfrm flipH="1">
            <a:off x="7072330" y="5429264"/>
            <a:ext cx="1928826" cy="114300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 меню</a:t>
            </a:r>
            <a:endParaRPr lang="ru-RU" sz="24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914400" indent="-914400" algn="ctr">
              <a:buFont typeface="+mj-lt"/>
              <a:buAutoNum type="arabicPeriod" startAt="2"/>
            </a:pPr>
            <a:r>
              <a:rPr lang="ru-RU" sz="4400" b="1" dirty="0" smtClean="0"/>
              <a:t>Задача про девушек</a:t>
            </a:r>
            <a:endParaRPr lang="ru-RU" sz="4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357298"/>
            <a:ext cx="60007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Каждая молодая девушка в России любит ходить по магазинам. Всего в России 1240000 молодых девушек. Из них 65% ходят за продуктами. За одеждой ходят на 45% меньше чем за продуктами. За подарками в 4% меньше чем за одеждой и за компанию ходят остальные. Сколько молодых девушек ходят за компанию</a:t>
            </a:r>
            <a:r>
              <a:rPr lang="en-US" sz="2400" dirty="0" smtClean="0"/>
              <a:t>?</a:t>
            </a:r>
            <a:r>
              <a:rPr lang="ru-RU" sz="2400" dirty="0" smtClean="0"/>
              <a:t>  </a:t>
            </a:r>
            <a:endParaRPr lang="ru-RU" sz="2400" dirty="0"/>
          </a:p>
        </p:txBody>
      </p:sp>
      <p:pic>
        <p:nvPicPr>
          <p:cNvPr id="8" name="Рисунок 7" descr="1257224743_4acf16eccc69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4786322"/>
            <a:ext cx="2479481" cy="2071678"/>
          </a:xfrm>
          <a:prstGeom prst="rect">
            <a:avLst/>
          </a:prstGeom>
        </p:spPr>
      </p:pic>
      <p:pic>
        <p:nvPicPr>
          <p:cNvPr id="9" name="Рисунок 8" descr="1264442052__500_700_90_pxxrw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72264" y="1643050"/>
            <a:ext cx="1928794" cy="3810000"/>
          </a:xfrm>
          <a:prstGeom prst="rect">
            <a:avLst/>
          </a:prstGeom>
        </p:spPr>
      </p:pic>
      <p:sp>
        <p:nvSpPr>
          <p:cNvPr id="11" name="Стрелка вправо с вырезом 10">
            <a:hlinkClick r:id="rId4" action="ppaction://hlinksldjump"/>
          </p:cNvPr>
          <p:cNvSpPr/>
          <p:nvPr/>
        </p:nvSpPr>
        <p:spPr>
          <a:xfrm>
            <a:off x="6858016" y="5357826"/>
            <a:ext cx="2000264" cy="128586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Ответ</a:t>
            </a:r>
            <a:endParaRPr lang="ru-RU" sz="2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Ф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3857620" y="3714752"/>
            <a:ext cx="3800747" cy="285749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358246" cy="785834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ответ</a:t>
            </a:r>
            <a:endParaRPr lang="ru-RU" sz="4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428736"/>
            <a:ext cx="4572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dirty="0" smtClean="0"/>
              <a:t>124000 молодых девушек ходят за компанию</a:t>
            </a:r>
            <a:endParaRPr lang="ru-RU" sz="4400" dirty="0"/>
          </a:p>
        </p:txBody>
      </p:sp>
      <p:sp>
        <p:nvSpPr>
          <p:cNvPr id="5" name="Стрелка вправо с вырезом 4">
            <a:hlinkClick r:id="rId3" action="ppaction://hlinksldjump"/>
          </p:cNvPr>
          <p:cNvSpPr/>
          <p:nvPr/>
        </p:nvSpPr>
        <p:spPr>
          <a:xfrm flipH="1">
            <a:off x="7072330" y="5429264"/>
            <a:ext cx="1928826" cy="114300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 меню</a:t>
            </a:r>
            <a:endParaRPr lang="ru-RU" sz="2400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01122" cy="796908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 startAt="3"/>
            </a:pPr>
            <a:r>
              <a:rPr lang="ru-RU" sz="4400" dirty="0" smtClean="0"/>
              <a:t>Задача про куриные яйца </a:t>
            </a:r>
            <a:endParaRPr lang="ru-RU" sz="4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indent="0">
              <a:buNone/>
            </a:pPr>
            <a:r>
              <a:rPr lang="ru-RU" dirty="0" smtClean="0"/>
              <a:t>В специальный ящик можно уложить 68 куриных яиц. Если уминать их ногами, то поместится в 100 раз больше. Сколько уминаемых ногами куриных яиц можно уложить в 3 таких же одинаковых ящика? </a:t>
            </a:r>
            <a:endParaRPr lang="ru-RU" dirty="0"/>
          </a:p>
        </p:txBody>
      </p:sp>
      <p:pic>
        <p:nvPicPr>
          <p:cNvPr id="5" name="Рисунок 4" descr="1209013591_egg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3571876"/>
            <a:ext cx="3857652" cy="2790369"/>
          </a:xfrm>
          <a:prstGeom prst="rect">
            <a:avLst/>
          </a:prstGeom>
        </p:spPr>
      </p:pic>
      <p:sp>
        <p:nvSpPr>
          <p:cNvPr id="6" name="Стрелка вправо с вырезом 5">
            <a:hlinkClick r:id="rId3" action="ppaction://hlinksldjump"/>
          </p:cNvPr>
          <p:cNvSpPr/>
          <p:nvPr/>
        </p:nvSpPr>
        <p:spPr>
          <a:xfrm>
            <a:off x="6858016" y="5357826"/>
            <a:ext cx="2000264" cy="128586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Ответ</a:t>
            </a:r>
            <a:endParaRPr lang="ru-RU" sz="2800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7467600" cy="642942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ответ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1071546"/>
            <a:ext cx="7467600" cy="4873752"/>
          </a:xfrm>
        </p:spPr>
        <p:txBody>
          <a:bodyPr/>
          <a:lstStyle/>
          <a:p>
            <a:pPr indent="274320">
              <a:buNone/>
            </a:pPr>
            <a:r>
              <a:rPr lang="ru-RU" sz="3200" dirty="0" smtClean="0"/>
              <a:t>Ни одного яйца, так как ни одного целого яйца не останется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43094230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042" y="2510226"/>
            <a:ext cx="5500726" cy="4347774"/>
          </a:xfrm>
          <a:prstGeom prst="rect">
            <a:avLst/>
          </a:prstGeom>
        </p:spPr>
      </p:pic>
      <p:sp>
        <p:nvSpPr>
          <p:cNvPr id="5" name="Стрелка вправо с вырезом 4">
            <a:hlinkClick r:id="rId3" action="ppaction://hlinksldjump"/>
          </p:cNvPr>
          <p:cNvSpPr/>
          <p:nvPr/>
        </p:nvSpPr>
        <p:spPr>
          <a:xfrm flipH="1">
            <a:off x="7072330" y="5429264"/>
            <a:ext cx="1928826" cy="1143008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 меню</a:t>
            </a:r>
            <a:endParaRPr lang="ru-RU" sz="24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0728" y="2571744"/>
            <a:ext cx="3143272" cy="235745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00042"/>
            <a:ext cx="8286808" cy="571504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ru-RU" sz="3600" dirty="0" smtClean="0"/>
              <a:t>Задача про пять разных домов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214422"/>
            <a:ext cx="8286808" cy="5643578"/>
          </a:xfrm>
        </p:spPr>
        <p:txBody>
          <a:bodyPr>
            <a:normAutofit fontScale="70000" lnSpcReduction="20000"/>
          </a:bodyPr>
          <a:lstStyle/>
          <a:p>
            <a:pPr indent="27432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    На одной улице стоят 5 домов, окрашенных в 5 разных цветов. В</a:t>
            </a:r>
            <a:br>
              <a:rPr lang="ru-RU" dirty="0" smtClean="0"/>
            </a:br>
            <a:r>
              <a:rPr lang="ru-RU" dirty="0" smtClean="0"/>
              <a:t>каждом доме живет гражданин другой страны. Каждый из них пьёт свой напиток, курит свои сигареты и содержит своё домашнее животное.</a:t>
            </a:r>
            <a:br>
              <a:rPr lang="ru-RU" dirty="0" smtClean="0"/>
            </a:br>
            <a:r>
              <a:rPr lang="ru-RU" dirty="0" smtClean="0"/>
              <a:t>            Определите, кто из них содержит рыб?</a:t>
            </a:r>
          </a:p>
          <a:p>
            <a:pPr indent="274320">
              <a:buNone/>
            </a:pPr>
            <a:r>
              <a:rPr lang="ru-RU" dirty="0" smtClean="0"/>
              <a:t>1. Британец живёт в красном доме.</a:t>
            </a:r>
          </a:p>
          <a:p>
            <a:pPr indent="274320">
              <a:buNone/>
            </a:pPr>
            <a:r>
              <a:rPr lang="ru-RU" dirty="0" smtClean="0"/>
              <a:t>2. У шведа есть собака.</a:t>
            </a:r>
          </a:p>
          <a:p>
            <a:pPr indent="274320">
              <a:buNone/>
            </a:pPr>
            <a:r>
              <a:rPr lang="ru-RU" dirty="0" smtClean="0"/>
              <a:t>3. Датчанин пьёт чай.</a:t>
            </a:r>
          </a:p>
          <a:p>
            <a:pPr indent="274320">
              <a:buNone/>
            </a:pPr>
            <a:r>
              <a:rPr lang="ru-RU" dirty="0" smtClean="0"/>
              <a:t> 4. Зелёный дом стоит слева от белого и вплотную к нему.</a:t>
            </a:r>
          </a:p>
          <a:p>
            <a:pPr indent="274320">
              <a:buNone/>
            </a:pPr>
            <a:r>
              <a:rPr lang="ru-RU" dirty="0" smtClean="0"/>
              <a:t>5. Хозяин зелёного дома пьёт кофе.</a:t>
            </a:r>
          </a:p>
          <a:p>
            <a:pPr indent="274320">
              <a:buNone/>
            </a:pPr>
            <a:r>
              <a:rPr lang="ru-RU" dirty="0" smtClean="0"/>
              <a:t>6. У того, кто курит </a:t>
            </a:r>
            <a:r>
              <a:rPr lang="ru-RU" dirty="0" err="1" smtClean="0"/>
              <a:t>Pall-Mall</a:t>
            </a:r>
            <a:r>
              <a:rPr lang="ru-RU" dirty="0" smtClean="0"/>
              <a:t>, есть птицы.</a:t>
            </a:r>
          </a:p>
          <a:p>
            <a:pPr indent="274320">
              <a:buNone/>
            </a:pPr>
            <a:r>
              <a:rPr lang="ru-RU" dirty="0" smtClean="0"/>
              <a:t> 7. Хозяин желтого дома курит </a:t>
            </a:r>
            <a:r>
              <a:rPr lang="ru-RU" dirty="0" err="1" smtClean="0"/>
              <a:t>Dunhills</a:t>
            </a:r>
            <a:r>
              <a:rPr lang="ru-RU" dirty="0" smtClean="0"/>
              <a:t>.</a:t>
            </a:r>
          </a:p>
          <a:p>
            <a:pPr indent="274320">
              <a:buNone/>
            </a:pPr>
            <a:r>
              <a:rPr lang="ru-RU" dirty="0" smtClean="0"/>
              <a:t>8. Хозяин среднего дома пьёт молоко.</a:t>
            </a:r>
          </a:p>
          <a:p>
            <a:pPr indent="274320">
              <a:buNone/>
            </a:pPr>
            <a:r>
              <a:rPr lang="ru-RU" dirty="0" smtClean="0"/>
              <a:t>9. Норвежец живёт в первом доме.</a:t>
            </a:r>
          </a:p>
          <a:p>
            <a:pPr indent="274320">
              <a:buNone/>
            </a:pPr>
            <a:r>
              <a:rPr lang="ru-RU" dirty="0" smtClean="0"/>
              <a:t>10. Человек, который курит </a:t>
            </a:r>
            <a:r>
              <a:rPr lang="ru-RU" dirty="0" err="1" smtClean="0"/>
              <a:t>Blends</a:t>
            </a:r>
            <a:r>
              <a:rPr lang="ru-RU" dirty="0" smtClean="0"/>
              <a:t>, живёт рядом с хозяином котов.</a:t>
            </a:r>
          </a:p>
          <a:p>
            <a:pPr indent="274320">
              <a:buNone/>
            </a:pPr>
            <a:r>
              <a:rPr lang="ru-RU" dirty="0" smtClean="0"/>
              <a:t>11. Тот, кто содержит лошадей, живёт рядом с тем, кто курит </a:t>
            </a:r>
            <a:r>
              <a:rPr lang="ru-RU" dirty="0" err="1" smtClean="0"/>
              <a:t>Dunhills</a:t>
            </a:r>
            <a:r>
              <a:rPr lang="ru-RU" dirty="0" smtClean="0"/>
              <a:t>.</a:t>
            </a:r>
          </a:p>
          <a:p>
            <a:pPr indent="274320">
              <a:buNone/>
            </a:pPr>
            <a:r>
              <a:rPr lang="ru-RU" dirty="0" smtClean="0"/>
              <a:t>12. Тот, кто курит </a:t>
            </a:r>
            <a:r>
              <a:rPr lang="ru-RU" dirty="0" err="1" smtClean="0"/>
              <a:t>Bue</a:t>
            </a:r>
            <a:r>
              <a:rPr lang="ru-RU" dirty="0" smtClean="0"/>
              <a:t> </a:t>
            </a:r>
            <a:r>
              <a:rPr lang="ru-RU" dirty="0" err="1" smtClean="0"/>
              <a:t>Master</a:t>
            </a:r>
            <a:r>
              <a:rPr lang="ru-RU" dirty="0" smtClean="0"/>
              <a:t> , пьёт пиво.</a:t>
            </a:r>
          </a:p>
          <a:p>
            <a:pPr indent="274320">
              <a:buNone/>
            </a:pPr>
            <a:r>
              <a:rPr lang="ru-RU" dirty="0" smtClean="0"/>
              <a:t>13. Немец курит </a:t>
            </a:r>
            <a:r>
              <a:rPr lang="ru-RU" dirty="0" err="1" smtClean="0"/>
              <a:t>Prince</a:t>
            </a:r>
            <a:r>
              <a:rPr lang="ru-RU" dirty="0" smtClean="0"/>
              <a:t>.</a:t>
            </a:r>
          </a:p>
          <a:p>
            <a:pPr indent="274320">
              <a:buNone/>
            </a:pPr>
            <a:r>
              <a:rPr lang="ru-RU" dirty="0" smtClean="0"/>
              <a:t>14. Норвежец живёт рядом с синим домом.</a:t>
            </a:r>
          </a:p>
          <a:p>
            <a:pPr indent="274320">
              <a:buNone/>
            </a:pPr>
            <a:r>
              <a:rPr lang="ru-RU" dirty="0" smtClean="0"/>
              <a:t>15. У того, кто курит </a:t>
            </a:r>
            <a:r>
              <a:rPr lang="ru-RU" dirty="0" err="1" smtClean="0"/>
              <a:t>Blends</a:t>
            </a:r>
            <a:r>
              <a:rPr lang="ru-RU" dirty="0" smtClean="0"/>
              <a:t>, есть сосед, который пьёт воду.</a:t>
            </a:r>
            <a:endParaRPr lang="ru-RU" dirty="0"/>
          </a:p>
        </p:txBody>
      </p:sp>
      <p:sp>
        <p:nvSpPr>
          <p:cNvPr id="5" name="Стрелка вправо с вырезом 4">
            <a:hlinkClick r:id="rId3" action="ppaction://hlinksldjump"/>
          </p:cNvPr>
          <p:cNvSpPr/>
          <p:nvPr/>
        </p:nvSpPr>
        <p:spPr>
          <a:xfrm>
            <a:off x="6858016" y="5357826"/>
            <a:ext cx="2000264" cy="128586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Ответ</a:t>
            </a:r>
            <a:endParaRPr lang="ru-RU" sz="2800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Другая 1">
      <a:dk1>
        <a:srgbClr val="631189"/>
      </a:dk1>
      <a:lt1>
        <a:srgbClr val="FDC7F6"/>
      </a:lt1>
      <a:dk2>
        <a:srgbClr val="8517B7"/>
      </a:dk2>
      <a:lt2>
        <a:srgbClr val="E85EB0"/>
      </a:lt2>
      <a:accent1>
        <a:srgbClr val="7030A0"/>
      </a:accent1>
      <a:accent2>
        <a:srgbClr val="BC69FB"/>
      </a:accent2>
      <a:accent3>
        <a:srgbClr val="DDAAF4"/>
      </a:accent3>
      <a:accent4>
        <a:srgbClr val="D907C0"/>
      </a:accent4>
      <a:accent5>
        <a:srgbClr val="F006DF"/>
      </a:accent5>
      <a:accent6>
        <a:srgbClr val="FFFFFF"/>
      </a:accent6>
      <a:hlink>
        <a:srgbClr val="7030A0"/>
      </a:hlink>
      <a:folHlink>
        <a:srgbClr val="8517B7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542</TotalTime>
  <Words>544</Words>
  <Application>Microsoft Office PowerPoint</Application>
  <PresentationFormat>Экран (4:3)</PresentationFormat>
  <Paragraphs>115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Эркер</vt:lpstr>
      <vt:lpstr>Занимательные задачи по математике</vt:lpstr>
      <vt:lpstr>Задачи</vt:lpstr>
      <vt:lpstr>Задача про яблоки</vt:lpstr>
      <vt:lpstr>ОТВЕТ</vt:lpstr>
      <vt:lpstr>Задача про девушек</vt:lpstr>
      <vt:lpstr>ответ</vt:lpstr>
      <vt:lpstr>Задача про куриные яйца </vt:lpstr>
      <vt:lpstr>ответ</vt:lpstr>
      <vt:lpstr>Задача про пять разных домов</vt:lpstr>
      <vt:lpstr>Ответ</vt:lpstr>
      <vt:lpstr>Слайд 11</vt:lpstr>
      <vt:lpstr>Задача на движение</vt:lpstr>
      <vt:lpstr>ответ</vt:lpstr>
      <vt:lpstr>Слайд 14</vt:lpstr>
      <vt:lpstr>Слайд 15</vt:lpstr>
      <vt:lpstr>Задача про ТАНГРАМ</vt:lpstr>
      <vt:lpstr>ответ</vt:lpstr>
    </vt:vector>
  </TitlesOfParts>
  <Company>DNA Project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Занимательные задачи по математике</dc:title>
  <dc:creator>DNA7 X86</dc:creator>
  <cp:lastModifiedBy>Teacher</cp:lastModifiedBy>
  <cp:revision>48</cp:revision>
  <dcterms:created xsi:type="dcterms:W3CDTF">2010-12-21T04:54:48Z</dcterms:created>
  <dcterms:modified xsi:type="dcterms:W3CDTF">2011-01-24T03:44:57Z</dcterms:modified>
</cp:coreProperties>
</file>