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6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4" r:id="rId10"/>
    <p:sldId id="267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26" autoAdjust="0"/>
    <p:restoredTop sz="94660"/>
  </p:normalViewPr>
  <p:slideViewPr>
    <p:cSldViewPr>
      <p:cViewPr varScale="1">
        <p:scale>
          <a:sx n="51" d="100"/>
          <a:sy n="51" d="100"/>
        </p:scale>
        <p:origin x="-10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3743692-6981-4BF2-A6F2-8F9BC049BB2F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94E692-D7A0-45AB-8342-E434398D92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09A63-E239-4F6A-8D89-EE4D50E5E8FC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FC15D-D916-4E48-B2D4-13E33656DB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1DA01-6E91-46CB-BA9E-59D17297CE61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55DF3-A2EB-4700-B7A6-9E8A5B6B29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041781-16D7-4656-8484-C8D578B70E3C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6DA18-BB22-47B1-9334-BEB769C86C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8989B-FD92-460F-ACD5-6E0F21A5A1D0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AF20F-C9EE-40CC-B62B-5FCA70D888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0515A-8A1D-412D-9ACD-CC8E3C9C7E81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5699C-C6B5-4C47-A96F-99F6D1AC1A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22A95-5828-420A-AC8E-A33C7B603747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212A4-57C3-49D3-9492-51AEF9BF69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C733E-1D04-4CE0-8132-125C38A0E2C5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8FF3C-10CD-4C79-9159-9546CCF483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B876B-A61E-4BBE-B473-78BA510FB00F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C13C5-A532-4DD2-A9D1-6CF33E0AA6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945E4-9FD4-4FFE-9297-24C4DAAB33F7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64ADC-D75A-48B2-B829-E366903403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41C36-45DB-4B8D-BFEC-0A2B8DCE9566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08D3A-F471-4640-AC06-D613ACD498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39844-109E-4F45-A006-B0347D223D9B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92866-387F-45CF-8C3C-3735218AF9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2F1ED60-7029-4355-9A58-788C28930400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D731382-2B81-421F-A0D4-6C69F17AA6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lazafrabilingue12.wikispaces.com/Physics" TargetMode="External"/><Relationship Id="rId2" Type="http://schemas.openxmlformats.org/officeDocument/2006/relationships/hyperlink" Target="http://chemistry.phillipmartin.info/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no-chemistry.ru/1811" TargetMode="External"/><Relationship Id="rId4" Type="http://schemas.openxmlformats.org/officeDocument/2006/relationships/hyperlink" Target="http://portal.rin.ru/news/81193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500"/>
            <a:ext cx="7772400" cy="2286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7200" b="1" dirty="0" smtClean="0">
                <a:solidFill>
                  <a:schemeClr val="tx1"/>
                </a:solidFill>
              </a:rPr>
              <a:t>Реакции </a:t>
            </a:r>
            <a:br>
              <a:rPr lang="ru-RU" sz="7200" b="1" dirty="0" smtClean="0">
                <a:solidFill>
                  <a:schemeClr val="tx1"/>
                </a:solidFill>
              </a:rPr>
            </a:br>
            <a:r>
              <a:rPr lang="ru-RU" sz="7200" b="1" dirty="0" smtClean="0">
                <a:solidFill>
                  <a:schemeClr val="tx1"/>
                </a:solidFill>
              </a:rPr>
              <a:t>соединения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86063" y="3857625"/>
            <a:ext cx="6215062" cy="247173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endParaRPr lang="ru-RU" sz="3400" b="1" smtClean="0">
              <a:solidFill>
                <a:schemeClr val="tx1"/>
              </a:solidFill>
            </a:endParaRPr>
          </a:p>
          <a:p>
            <a:pPr algn="l"/>
            <a:endParaRPr lang="ru-RU" sz="3400" b="1" smtClean="0">
              <a:solidFill>
                <a:schemeClr val="tx1"/>
              </a:solidFill>
            </a:endParaRP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3857625"/>
            <a:ext cx="2500313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813" y="214313"/>
            <a:ext cx="7772400" cy="1470025"/>
          </a:xfrm>
          <a:solidFill>
            <a:schemeClr val="accent5"/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Список источников изображений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5" y="2000250"/>
            <a:ext cx="8358188" cy="3638550"/>
          </a:xfrm>
          <a:solidFill>
            <a:schemeClr val="accent5">
              <a:lumMod val="40000"/>
              <a:lumOff val="60000"/>
            </a:schemeClr>
          </a:solidFill>
        </p:spPr>
        <p:txBody>
          <a:bodyPr rtlCol="0">
            <a:normAutofit/>
          </a:bodyPr>
          <a:lstStyle/>
          <a:p>
            <a:pPr marL="514350" indent="-514350" algn="l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en-US" dirty="0" smtClean="0">
                <a:solidFill>
                  <a:schemeClr val="tx1"/>
                </a:solidFill>
                <a:hlinkClick r:id="rId2"/>
              </a:rPr>
              <a:t>http://chemistry.phillipmartin.info/</a:t>
            </a:r>
            <a:endParaRPr lang="ru-RU" dirty="0" smtClean="0">
              <a:solidFill>
                <a:schemeClr val="tx1"/>
              </a:solidFill>
            </a:endParaRPr>
          </a:p>
          <a:p>
            <a:pPr marL="514350" indent="-514350" algn="l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en-US" dirty="0" smtClean="0">
                <a:solidFill>
                  <a:schemeClr val="tx1"/>
                </a:solidFill>
                <a:hlinkClick r:id="rId3"/>
              </a:rPr>
              <a:t>http://lazafrabilingue12.wikispaces.com/Physics</a:t>
            </a:r>
            <a:endParaRPr lang="ru-RU" dirty="0" smtClean="0">
              <a:solidFill>
                <a:schemeClr val="tx1"/>
              </a:solidFill>
            </a:endParaRPr>
          </a:p>
          <a:p>
            <a:pPr marL="514350" indent="-514350" algn="l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dirty="0" smtClean="0">
                <a:solidFill>
                  <a:schemeClr val="tx1"/>
                </a:solidFill>
              </a:rPr>
              <a:t>http://www.sunhome.ru/cards/17257</a:t>
            </a:r>
          </a:p>
          <a:p>
            <a:pPr marL="514350" indent="-514350" algn="l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  <a:hlinkClick r:id="rId4"/>
              </a:rPr>
              <a:t>http://portal.rin.ru/news/81193/</a:t>
            </a:r>
            <a:endParaRPr lang="ru-RU" dirty="0" smtClean="0">
              <a:solidFill>
                <a:schemeClr val="tx1"/>
              </a:solidFill>
            </a:endParaRPr>
          </a:p>
          <a:p>
            <a:pPr marL="514350" indent="-514350" algn="l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dirty="0" smtClean="0">
                <a:solidFill>
                  <a:schemeClr val="tx1"/>
                </a:solidFill>
                <a:hlinkClick r:id="rId5"/>
              </a:rPr>
              <a:t>http://no-chemistry.ru/1811</a:t>
            </a:r>
            <a:endParaRPr lang="ru-RU" dirty="0" smtClean="0">
              <a:solidFill>
                <a:schemeClr val="tx1"/>
              </a:solidFill>
            </a:endParaRPr>
          </a:p>
          <a:p>
            <a:pPr marL="514350" indent="-514350"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marL="514350" indent="-514350" algn="l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endParaRPr lang="ru-RU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/>
              <a:t>Карточка № 1.   Явления.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/>
              <a:t>1. При нагревании вода превращается в пар (физическое)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/>
              <a:t>2. При сильном измельчении кусочек мела превращается в белый порошок (физическое)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/>
              <a:t>3. Плавление металла (физическое)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/>
              <a:t>4. Многие металлы в чистом виде хорошо отражают свет и блестят (физическое)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/>
              <a:t>5.  Горение природного газа (химическое)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/>
              <a:t>6. После прокаливания медной проволоки на ней появился черный налет (химическое)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/>
              <a:t>7. Перегонка нефти (физическое)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/>
              <a:t>8. Ржавление железа (химическое)</a:t>
            </a:r>
            <a:endParaRPr lang="ru-RU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3200" dirty="0" smtClean="0"/>
              <a:t>Карточка № 2.    Уравнения реакций.       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400" dirty="0" smtClean="0"/>
              <a:t>1. </a:t>
            </a:r>
            <a:r>
              <a:rPr lang="en-US" sz="4400" dirty="0" smtClean="0"/>
              <a:t>2H</a:t>
            </a:r>
            <a:r>
              <a:rPr lang="en-US" dirty="0" smtClean="0"/>
              <a:t>2</a:t>
            </a:r>
            <a:r>
              <a:rPr lang="en-US" sz="4400" dirty="0" smtClean="0"/>
              <a:t>O = 2H</a:t>
            </a:r>
            <a:r>
              <a:rPr lang="en-US" dirty="0" smtClean="0"/>
              <a:t>2</a:t>
            </a:r>
            <a:r>
              <a:rPr lang="en-US" sz="4400" dirty="0" smtClean="0"/>
              <a:t> + O</a:t>
            </a:r>
            <a:r>
              <a:rPr lang="en-US" dirty="0" smtClean="0"/>
              <a:t>2</a:t>
            </a:r>
            <a:endParaRPr lang="en-US" sz="44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44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4400" dirty="0" smtClean="0"/>
              <a:t>2</a:t>
            </a:r>
            <a:r>
              <a:rPr lang="ru-RU" sz="4400" dirty="0" smtClean="0"/>
              <a:t>. </a:t>
            </a:r>
            <a:r>
              <a:rPr lang="en-US" sz="4400" dirty="0" smtClean="0"/>
              <a:t>2HgO = 2Hg + O</a:t>
            </a:r>
            <a:r>
              <a:rPr lang="en-US" dirty="0" smtClean="0"/>
              <a:t>2</a:t>
            </a:r>
            <a:endParaRPr lang="en-US" sz="44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44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4400" dirty="0" smtClean="0"/>
              <a:t>3</a:t>
            </a:r>
            <a:r>
              <a:rPr lang="ru-RU" sz="4400" dirty="0" smtClean="0"/>
              <a:t>.</a:t>
            </a:r>
            <a:r>
              <a:rPr lang="en-US" sz="4400" dirty="0" smtClean="0"/>
              <a:t> CaCO</a:t>
            </a:r>
            <a:r>
              <a:rPr lang="en-US" dirty="0" smtClean="0"/>
              <a:t>3</a:t>
            </a:r>
            <a:r>
              <a:rPr lang="en-US" sz="4400" dirty="0" smtClean="0"/>
              <a:t> = </a:t>
            </a:r>
            <a:r>
              <a:rPr lang="en-US" sz="4400" dirty="0" err="1" smtClean="0"/>
              <a:t>CaO</a:t>
            </a:r>
            <a:r>
              <a:rPr lang="en-US" sz="4400" dirty="0" smtClean="0"/>
              <a:t> + CO</a:t>
            </a:r>
            <a:r>
              <a:rPr lang="en-US" dirty="0" smtClean="0"/>
              <a:t>2</a:t>
            </a:r>
            <a:endParaRPr lang="ru-RU" sz="4400" dirty="0"/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63" y="357188"/>
            <a:ext cx="1166812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/>
              <a:t>Проблемная ситуация.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1571625"/>
            <a:ext cx="8229600" cy="497205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/>
              <a:t>При сжигании топлива на тепловых электростанциях или при извержении вулканов в атмосферу выделяется много оксида серы (4). Вблизи этих мест погибает всякая растительность и земля превращается в мертвую. </a:t>
            </a:r>
            <a:r>
              <a:rPr lang="ru-RU" sz="2800" b="1" dirty="0" smtClean="0"/>
              <a:t>Какая реакция изменяет окружающую среду?</a:t>
            </a:r>
            <a:endParaRPr lang="ru-RU" sz="2800" b="1" dirty="0"/>
          </a:p>
        </p:txBody>
      </p:sp>
      <p:pic>
        <p:nvPicPr>
          <p:cNvPr id="1741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0" y="4286250"/>
            <a:ext cx="2643188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3" y="4286250"/>
            <a:ext cx="25717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/>
              <a:t>Схема реакций соединения.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88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8800" dirty="0" smtClean="0"/>
              <a:t>     А + В = АВ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4800" dirty="0" smtClean="0"/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25" y="357188"/>
            <a:ext cx="128587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/>
              <a:t>Творческая задача.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400" dirty="0" smtClean="0"/>
              <a:t>4 </a:t>
            </a:r>
            <a:r>
              <a:rPr lang="en-US" sz="4400" dirty="0" smtClean="0"/>
              <a:t>Al + 3O</a:t>
            </a:r>
            <a:r>
              <a:rPr lang="en-US" dirty="0" smtClean="0"/>
              <a:t>2</a:t>
            </a:r>
            <a:r>
              <a:rPr lang="en-US" sz="4400" dirty="0" smtClean="0"/>
              <a:t> = 2Al</a:t>
            </a:r>
            <a:r>
              <a:rPr lang="en-US" dirty="0" smtClean="0"/>
              <a:t>2</a:t>
            </a:r>
            <a:r>
              <a:rPr lang="en-US" sz="4400" dirty="0" smtClean="0"/>
              <a:t>O</a:t>
            </a:r>
            <a:r>
              <a:rPr lang="en-US" dirty="0" smtClean="0"/>
              <a:t>3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4400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4400" dirty="0" smtClean="0"/>
              <a:t>2Mg + O</a:t>
            </a:r>
            <a:r>
              <a:rPr lang="en-US" dirty="0" smtClean="0"/>
              <a:t>2</a:t>
            </a:r>
            <a:r>
              <a:rPr lang="en-US" sz="4400" dirty="0" smtClean="0"/>
              <a:t> = 2MgO</a:t>
            </a:r>
            <a:endParaRPr lang="ru-RU" sz="4400" dirty="0"/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63" y="357188"/>
            <a:ext cx="12382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/>
              <a:t>Игра «Найди меня».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4400" dirty="0" smtClean="0"/>
              <a:t>1) 4P + 5O</a:t>
            </a:r>
            <a:r>
              <a:rPr lang="en-US" dirty="0" smtClean="0"/>
              <a:t>2 </a:t>
            </a:r>
            <a:r>
              <a:rPr lang="en-US" sz="4400" dirty="0" smtClean="0"/>
              <a:t>= 2P</a:t>
            </a:r>
            <a:r>
              <a:rPr lang="en-US" dirty="0" smtClean="0"/>
              <a:t>2</a:t>
            </a:r>
            <a:r>
              <a:rPr lang="en-US" sz="4400" dirty="0" smtClean="0"/>
              <a:t>O</a:t>
            </a:r>
            <a:r>
              <a:rPr lang="en-US" dirty="0" smtClean="0"/>
              <a:t>5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4400" dirty="0" smtClean="0"/>
              <a:t>2) 2SO</a:t>
            </a:r>
            <a:r>
              <a:rPr lang="en-US" dirty="0" smtClean="0"/>
              <a:t>2</a:t>
            </a:r>
            <a:r>
              <a:rPr lang="en-US" sz="4400" dirty="0" smtClean="0"/>
              <a:t> + O</a:t>
            </a:r>
            <a:r>
              <a:rPr lang="en-US" dirty="0" smtClean="0"/>
              <a:t>2</a:t>
            </a:r>
            <a:r>
              <a:rPr lang="en-US" sz="4400" dirty="0" smtClean="0"/>
              <a:t> = 2SO</a:t>
            </a:r>
            <a:r>
              <a:rPr lang="en-US" dirty="0" smtClean="0"/>
              <a:t>3</a:t>
            </a:r>
            <a:endParaRPr lang="en-US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4400" dirty="0" smtClean="0"/>
              <a:t>3) 2CH</a:t>
            </a:r>
            <a:r>
              <a:rPr lang="en-US" dirty="0" smtClean="0"/>
              <a:t>4</a:t>
            </a:r>
            <a:r>
              <a:rPr lang="en-US" sz="4400" dirty="0" smtClean="0"/>
              <a:t> = C</a:t>
            </a:r>
            <a:r>
              <a:rPr lang="en-US" dirty="0" smtClean="0"/>
              <a:t>2</a:t>
            </a:r>
            <a:r>
              <a:rPr lang="en-US" sz="4400" dirty="0" smtClean="0"/>
              <a:t>H</a:t>
            </a:r>
            <a:r>
              <a:rPr lang="en-US" dirty="0" smtClean="0"/>
              <a:t>2</a:t>
            </a:r>
            <a:r>
              <a:rPr lang="en-US" sz="4400" dirty="0" smtClean="0"/>
              <a:t> + 3H</a:t>
            </a:r>
            <a:r>
              <a:rPr lang="en-US" dirty="0" smtClean="0"/>
              <a:t>2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4400" dirty="0" smtClean="0"/>
              <a:t>4)2KMnO</a:t>
            </a:r>
            <a:r>
              <a:rPr lang="en-US" dirty="0" smtClean="0"/>
              <a:t>4</a:t>
            </a:r>
            <a:r>
              <a:rPr lang="en-US" sz="4400" dirty="0" smtClean="0"/>
              <a:t>= K</a:t>
            </a:r>
            <a:r>
              <a:rPr lang="en-US" dirty="0" smtClean="0"/>
              <a:t>2</a:t>
            </a:r>
            <a:r>
              <a:rPr lang="en-US" sz="4400" dirty="0" smtClean="0"/>
              <a:t>MnO</a:t>
            </a:r>
            <a:r>
              <a:rPr lang="en-US" dirty="0" smtClean="0"/>
              <a:t>4</a:t>
            </a:r>
            <a:r>
              <a:rPr lang="en-US" sz="4400" dirty="0" smtClean="0"/>
              <a:t> + MnO</a:t>
            </a:r>
            <a:r>
              <a:rPr lang="en-US" sz="3600" dirty="0" smtClean="0"/>
              <a:t>2</a:t>
            </a:r>
            <a:r>
              <a:rPr lang="en-US" sz="4400" dirty="0" smtClean="0"/>
              <a:t> + O</a:t>
            </a:r>
            <a:r>
              <a:rPr lang="en-US" dirty="0" smtClean="0"/>
              <a:t>2</a:t>
            </a:r>
            <a:endParaRPr lang="ru-RU" sz="4400" dirty="0"/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00" y="357188"/>
            <a:ext cx="1166813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8" y="2286000"/>
            <a:ext cx="8401050" cy="3840163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000" dirty="0" smtClean="0"/>
              <a:t>§ 30, № 1,2 стр. 159, рабочая тетрадь – задания по теме на стр. 108</a:t>
            </a:r>
            <a:endParaRPr lang="ru-RU" sz="4000" dirty="0"/>
          </a:p>
        </p:txBody>
      </p:sp>
    </p:spTree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14313"/>
            <a:ext cx="8258175" cy="307181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8000" dirty="0" smtClean="0">
                <a:solidFill>
                  <a:srgbClr val="002060"/>
                </a:solidFill>
              </a:rPr>
              <a:t>Спасибо за урок!</a:t>
            </a:r>
            <a:endParaRPr lang="ru-RU" sz="8000" dirty="0">
              <a:solidFill>
                <a:srgbClr val="002060"/>
              </a:solidFill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38" y="3357563"/>
            <a:ext cx="45720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</TotalTime>
  <Words>179</Words>
  <Application>Microsoft Office PowerPoint</Application>
  <PresentationFormat>Экран (4:3)</PresentationFormat>
  <Paragraphs>39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Calibri</vt:lpstr>
      <vt:lpstr>Arial</vt:lpstr>
      <vt:lpstr>Тема Office</vt:lpstr>
      <vt:lpstr>Реакции  соединения</vt:lpstr>
      <vt:lpstr>Карточка № 1.   Явления.</vt:lpstr>
      <vt:lpstr>Карточка № 2.    Уравнения реакций.        </vt:lpstr>
      <vt:lpstr>Проблемная ситуация.</vt:lpstr>
      <vt:lpstr>Схема реакций соединения.</vt:lpstr>
      <vt:lpstr>Творческая задача.</vt:lpstr>
      <vt:lpstr>Игра «Найди меня».</vt:lpstr>
      <vt:lpstr>Домашнее задание</vt:lpstr>
      <vt:lpstr>Спасибо за урок!</vt:lpstr>
      <vt:lpstr>Список источников изображений</vt:lpstr>
    </vt:vector>
  </TitlesOfParts>
  <Company>Retired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Реакции соединения</dc:title>
  <dc:creator>RWT</dc:creator>
  <cp:lastModifiedBy>Надя</cp:lastModifiedBy>
  <cp:revision>16</cp:revision>
  <dcterms:created xsi:type="dcterms:W3CDTF">2013-03-11T10:45:28Z</dcterms:created>
  <dcterms:modified xsi:type="dcterms:W3CDTF">2015-08-29T10:41:43Z</dcterms:modified>
</cp:coreProperties>
</file>