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</p:sldMasterIdLst>
  <p:sldIdLst>
    <p:sldId id="256" r:id="rId11"/>
    <p:sldId id="257" r:id="rId12"/>
    <p:sldId id="258" r:id="rId13"/>
    <p:sldId id="259" r:id="rId14"/>
    <p:sldId id="263" r:id="rId15"/>
    <p:sldId id="264" r:id="rId16"/>
    <p:sldId id="265" r:id="rId17"/>
    <p:sldId id="260" r:id="rId18"/>
    <p:sldId id="266" r:id="rId19"/>
    <p:sldId id="267" r:id="rId20"/>
    <p:sldId id="261" r:id="rId21"/>
    <p:sldId id="262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2E2A8-40C1-4EB4-B1E2-E5DE96BD5A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05A94-6D6B-44B7-92C3-820F01A374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31753-3990-4DB9-8072-EF96BDDB3F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1B423-ADF3-4974-ABBB-563E95C1E4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0D4CF-0344-4235-A5AB-40D9E24F5D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2F432-D2E6-4A5F-92C1-B1CD6E165A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C5526-627F-4677-8E0B-17587AE207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5EFCA-1B3F-4874-BDFC-560E8EDC45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683BA-0DFB-4585-9246-780C0841A2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6D25E-6E51-4D6A-8372-62E0A23117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BF87D-6EE9-46D9-86AE-8C08F03E0B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CB928-B215-46FB-850E-E66AE39321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37E32-20F6-4B5C-999E-3448FB27C1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C91EE-F3DD-4C0A-B109-EC6E26D50D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1F266-D349-49CC-B3DF-FD8A34713A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BC67A-0990-4C75-9891-198FE3ACB6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CF24C-9C9B-4C5A-8820-2B09FA1DBC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48128-C2CD-43B5-80B0-7A72EB5D18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68C71-774D-42BB-B3D6-733737BB26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A2DF83-4F8C-4316-A28D-A8A4B56052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A48CF-A5AD-4DC6-A8DA-86E8A54028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1CC02-0909-4972-886C-2A925DEA5E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AE1E58-0FE4-4D86-BE2B-E3D3735B4E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5628F-84F4-4C12-A329-8BDEEE7A9C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A35BB-5F2F-4E17-8B3D-05AEF5C71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A8AF7-3D84-4C39-B82B-6C39B4F00C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FF1CE-19C1-44F4-A4E3-A02DB0FD3E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0D784F-E901-4E36-BC94-504F110FD3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5CCCD-7D5B-4FC3-8E58-6AAA0AEC18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91D06-3727-4668-92B7-969FEFDF2B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A51F0-C5FF-4F60-91E8-B07A5B1B5A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A9393-BAE0-4815-BFE1-4D82CCDC67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69894-E492-4165-BF6B-BA8602B540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0CD815-A9A2-4A70-874D-97DFF64546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DAE0E-88FA-4560-A69D-069BE96CE1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35E81-5E11-43DD-BF9D-5D020E60B7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7FAF4-8598-4F2A-AC73-F961FFF90F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8F879-3FBE-4734-B351-81E5B721F8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05C67-75AA-418E-BDEB-E44D67BDC1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5F718-1AA8-451F-95DF-71E9AC1187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BE662-2D27-4BA2-9723-C6F8A8879B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B9B35-A493-47CF-A804-AD6214A020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2FC8F-5827-4BBB-9187-3BE87A0A6A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71995-2F1A-4B90-83A5-BC506140E3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94755-0B80-48C3-A7FD-62AC089E4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84CC8-4B7F-46ED-8BAE-C39F7CBDDA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167FA-A5FB-4E3B-81AD-728265CC33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2977A-ABFA-4611-9EB0-E00CC01BE9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E3D9E-03E0-41E0-A2AD-8E4706B5C4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82D4C-841E-4248-AB3A-4122B91A86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51820-5268-4F7F-A8DA-0B3B48892C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884F0-1D5E-4A11-9331-62296EAA36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F0757-7516-4B80-9A77-16AF1C58AD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BA71A3-DD29-4027-8BCA-4BB3C6628F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01CFE-6ACB-4C8F-B010-FA1CE98224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AD341-9AC7-43AB-B8CE-E2AD4FDCB0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05EE9-F922-473A-99A4-7CF92E1ED4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FD6CE2-58CB-4002-89BE-8392B266CA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BF980-0898-4E7E-BC54-BF23173683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04B45-1D6C-4AD6-BCE6-7B48CE8946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F0A54-0EE8-42CC-A438-66E5D5E8B6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13BEE-C1E1-415E-B37E-D3EDDAE251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DF325-8BD0-40AA-8557-84A6BBCC00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0EB13-8A5D-4815-B7C1-AD162D7D21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7D336-C101-4BA6-A1BE-27A3C1B6BE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CD35B5-F9E3-41B6-A0C8-F205A8C43A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2E2A8-40C1-4EB4-B1E2-E5DE96BD5A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05A94-6D6B-44B7-92C3-820F01A374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31753-3990-4DB9-8072-EF96BDDB3F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1B423-ADF3-4974-ABBB-563E95C1E4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0D4CF-0344-4235-A5AB-40D9E24F5D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2F432-D2E6-4A5F-92C1-B1CD6E165A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C5526-627F-4677-8E0B-17587AE207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5EFCA-1B3F-4874-BDFC-560E8EDC45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683BA-0DFB-4585-9246-780C0841A2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6D25E-6E51-4D6A-8372-62E0A23117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BF87D-6EE9-46D9-86AE-8C08F03E0B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E708F-92D8-4C3E-B956-0DCD6105E0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17A4A-79E3-4019-A82F-9333A871C8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4B68C3-C2D1-4665-A5D9-CE1E478D2E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DFDD6F-5BC1-4A87-A54F-4C6D6F8402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28908-94BF-49CF-8B9C-1676C9AF9A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D32D0-DD7A-4C97-B4ED-D7CAFDDAAD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F0E47-830C-4B47-A3B8-2E2EA55203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CB259-68B8-46D7-BFD5-41916E434C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9D4CE-67A7-4CF8-B1ED-2AD7C7A5F4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FBB10-0BCF-47B1-B1BC-CB1CB5D5CB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4DD16-4C50-4C61-8B7C-80D3BE9E3E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086C6-5114-4B38-B99D-8A8EA7B36C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1AF83-5004-4E5B-A39A-221938EF46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BAC59-71AF-43AE-9F30-A624C31276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971800"/>
            <a:ext cx="3352800" cy="3154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755B6-E756-4AB8-8E8F-7B982F47BE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71233-EF46-4E85-AAFB-C2CE2769AF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E7D3D-3CFB-4EA3-9A4E-280FB583BA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E3BAA-7AFB-46A9-A623-EEB7C7101A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69F61-2C04-4671-B81D-C7B114A51D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28703F-E379-47AB-BC0A-B2EF335D39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70E97-0E62-454B-9B1F-5C478D3E52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76400"/>
            <a:ext cx="2057400" cy="4449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76400"/>
            <a:ext cx="6019800" cy="4449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6BBA92-6213-40F8-A2A0-C696A03433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127F0CD-387E-414A-A35C-33DC23C23699}" type="datetimeFigureOut">
              <a:rPr lang="ru-RU" smtClean="0"/>
              <a:pPr/>
              <a:t>20.11.2010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E8BC844-A30F-4A8E-9E53-50A7DCCF16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907212-2940-4836-8662-0AF637137F6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7CF873F-B955-4B13-A9C7-12D7A75CF29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4AA98F3-45FB-4445-8708-AFA085AAB8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F22069E-2AA8-408F-906E-41A8433BD8A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2DD596-B0FE-4059-9037-41BC235A69A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9B177D-6590-47FD-9E0C-901EDC5F7C9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959DD91-1898-4133-9E9C-EFFF251E8F9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76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971800"/>
            <a:ext cx="6858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B1D797-E84B-4394-B21C-50BCE67C69C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tx2"/>
                </a:solidFill>
                <a:latin typeface="Constantia" pitchFamily="18" charset="0"/>
              </a:rPr>
              <a:t>Число имен </a:t>
            </a:r>
            <a:r>
              <a:rPr lang="ru-RU" i="1" dirty="0" smtClean="0">
                <a:solidFill>
                  <a:schemeClr val="tx2"/>
                </a:solidFill>
                <a:latin typeface="Constantia" pitchFamily="18" charset="0"/>
              </a:rPr>
              <a:t>существительных.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43738" cy="182881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русский язык </a:t>
            </a:r>
          </a:p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класс</a:t>
            </a:r>
          </a:p>
          <a:p>
            <a:pPr algn="r"/>
            <a:r>
              <a:rPr lang="ru-RU" sz="2000" dirty="0" smtClean="0"/>
              <a:t>Презентацию выполнила</a:t>
            </a:r>
          </a:p>
          <a:p>
            <a:pPr algn="r"/>
            <a:r>
              <a:rPr lang="ru-RU" sz="2000" dirty="0" smtClean="0"/>
              <a:t>учитель начальных классов</a:t>
            </a:r>
          </a:p>
          <a:p>
            <a:pPr algn="r"/>
            <a:r>
              <a:rPr lang="ru-RU" sz="2000" dirty="0" smtClean="0"/>
              <a:t>МБОУ СОШ №8</a:t>
            </a:r>
          </a:p>
          <a:p>
            <a:pPr algn="r"/>
            <a:r>
              <a:rPr lang="ru-RU" sz="2000" dirty="0" smtClean="0"/>
              <a:t>Ахметова Э.Г.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57430"/>
          </a:xfrm>
        </p:spPr>
        <p:txBody>
          <a:bodyPr/>
          <a:lstStyle/>
          <a:p>
            <a:r>
              <a:rPr lang="ru-RU" sz="3600" b="1" i="1" dirty="0" smtClean="0"/>
              <a:t>Некоторые существительные имеют только одно число: </a:t>
            </a:r>
            <a:r>
              <a:rPr lang="ru-RU" sz="3600" b="1" i="1" dirty="0" smtClean="0">
                <a:solidFill>
                  <a:srgbClr val="FF0000"/>
                </a:solidFill>
              </a:rPr>
              <a:t>единственное, </a:t>
            </a:r>
            <a:r>
              <a:rPr lang="ru-RU" sz="3600" b="1" i="1" dirty="0" smtClean="0"/>
              <a:t>или </a:t>
            </a:r>
            <a:r>
              <a:rPr lang="ru-RU" sz="3600" b="1" i="1" dirty="0" smtClean="0">
                <a:solidFill>
                  <a:srgbClr val="0070C0"/>
                </a:solidFill>
              </a:rPr>
              <a:t>множественное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5000636"/>
          </a:xfrm>
        </p:spPr>
        <p:txBody>
          <a:bodyPr/>
          <a:lstStyle/>
          <a:p>
            <a:pPr indent="274638">
              <a:buNone/>
            </a:pPr>
            <a:r>
              <a:rPr lang="ru-RU" dirty="0" smtClean="0">
                <a:solidFill>
                  <a:srgbClr val="FF0000"/>
                </a:solidFill>
              </a:rPr>
              <a:t>Ед.ч</a:t>
            </a:r>
            <a:r>
              <a:rPr lang="ru-RU" dirty="0" smtClean="0"/>
              <a:t>.                                </a:t>
            </a:r>
            <a:r>
              <a:rPr lang="ru-RU" dirty="0" smtClean="0">
                <a:solidFill>
                  <a:srgbClr val="0070C0"/>
                </a:solidFill>
              </a:rPr>
              <a:t> Мн.ч</a:t>
            </a:r>
            <a:r>
              <a:rPr lang="ru-RU" dirty="0" smtClean="0"/>
              <a:t>.</a:t>
            </a: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небо</a:t>
            </a:r>
            <a:r>
              <a:rPr lang="ru-RU" i="1" dirty="0" smtClean="0"/>
              <a:t>                            </a:t>
            </a:r>
            <a:r>
              <a:rPr lang="ru-RU" i="1" dirty="0" smtClean="0">
                <a:solidFill>
                  <a:srgbClr val="0070C0"/>
                </a:solidFill>
              </a:rPr>
              <a:t>брюки</a:t>
            </a:r>
            <a:endParaRPr lang="ru-RU" dirty="0" smtClean="0">
              <a:solidFill>
                <a:srgbClr val="0070C0"/>
              </a:solidFill>
            </a:endParaRP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кофе  </a:t>
            </a:r>
            <a:r>
              <a:rPr lang="ru-RU" i="1" dirty="0" smtClean="0"/>
              <a:t>                         </a:t>
            </a:r>
            <a:r>
              <a:rPr lang="ru-RU" i="1" dirty="0" smtClean="0">
                <a:solidFill>
                  <a:srgbClr val="0070C0"/>
                </a:solidFill>
              </a:rPr>
              <a:t>ножницы</a:t>
            </a:r>
            <a:endParaRPr lang="ru-RU" dirty="0" smtClean="0">
              <a:solidFill>
                <a:srgbClr val="0070C0"/>
              </a:solidFill>
            </a:endParaRP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кафе </a:t>
            </a:r>
            <a:r>
              <a:rPr lang="ru-RU" i="1" dirty="0" smtClean="0"/>
              <a:t>                         </a:t>
            </a:r>
            <a:r>
              <a:rPr lang="ru-RU" i="1" dirty="0" smtClean="0">
                <a:solidFill>
                  <a:srgbClr val="0070C0"/>
                </a:solidFill>
              </a:rPr>
              <a:t> обои</a:t>
            </a:r>
            <a:endParaRPr lang="ru-RU" dirty="0" smtClean="0">
              <a:solidFill>
                <a:srgbClr val="0070C0"/>
              </a:solidFill>
            </a:endParaRP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эскимо</a:t>
            </a:r>
            <a:r>
              <a:rPr lang="ru-RU" i="1" dirty="0" smtClean="0"/>
              <a:t>                       </a:t>
            </a:r>
            <a:r>
              <a:rPr lang="ru-RU" i="1" dirty="0" smtClean="0">
                <a:solidFill>
                  <a:srgbClr val="0070C0"/>
                </a:solidFill>
              </a:rPr>
              <a:t> каникулы</a:t>
            </a:r>
            <a:endParaRPr lang="ru-RU" dirty="0" smtClean="0">
              <a:solidFill>
                <a:srgbClr val="0070C0"/>
              </a:solidFill>
            </a:endParaRP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метро</a:t>
            </a:r>
            <a:r>
              <a:rPr lang="ru-RU" i="1" dirty="0" smtClean="0"/>
              <a:t>                       </a:t>
            </a:r>
            <a:r>
              <a:rPr lang="ru-RU" i="1" dirty="0" smtClean="0">
                <a:solidFill>
                  <a:srgbClr val="0070C0"/>
                </a:solidFill>
              </a:rPr>
              <a:t> сутки</a:t>
            </a:r>
            <a:endParaRPr lang="ru-RU" dirty="0" smtClean="0">
              <a:solidFill>
                <a:srgbClr val="0070C0"/>
              </a:solidFill>
            </a:endParaRP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кино   </a:t>
            </a:r>
            <a:r>
              <a:rPr lang="ru-RU" i="1" dirty="0" smtClean="0"/>
              <a:t>                         </a:t>
            </a:r>
            <a:r>
              <a:rPr lang="ru-RU" i="1" dirty="0" smtClean="0">
                <a:solidFill>
                  <a:srgbClr val="0070C0"/>
                </a:solidFill>
              </a:rPr>
              <a:t>шахматы</a:t>
            </a:r>
            <a:endParaRPr lang="ru-RU" dirty="0" smtClean="0">
              <a:solidFill>
                <a:srgbClr val="0070C0"/>
              </a:solidFill>
            </a:endParaRPr>
          </a:p>
          <a:p>
            <a:pPr indent="274638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здоровье  </a:t>
            </a:r>
            <a:r>
              <a:rPr lang="ru-RU" i="1" dirty="0" smtClean="0"/>
              <a:t>                  </a:t>
            </a:r>
            <a:r>
              <a:rPr lang="ru-RU" i="1" dirty="0" smtClean="0">
                <a:solidFill>
                  <a:srgbClr val="0070C0"/>
                </a:solidFill>
              </a:rPr>
              <a:t>макароны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6143644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Некоторые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существительные имеют только одно число: единственное, или 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множественное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Ед.ч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                          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Мн.ч.</a:t>
            </a:r>
          </a:p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небо       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брюки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/>
              <a:t>        к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офе       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ножницы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/>
              <a:t>        к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афе       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обои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/>
              <a:t>        э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скимо  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каникулы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/>
              <a:t>        м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етро    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сутки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/>
              <a:t>        к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ино       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шахматы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/>
              <a:t>       з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доровье                             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макароны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2"/>
            <a:ext cx="7615262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Мой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! Что может быть милей 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Бесценного родного края?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Там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солнце,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кажется светлей,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Там радостней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весна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златая,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Прохладней легкий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ветерок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Душистее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цветы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Там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холмы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зеленее,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Там сладостней звучит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поток,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Там </a:t>
            </a:r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соловей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поет звучнее.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Д/</a:t>
            </a:r>
            <a:r>
              <a:rPr lang="ru-RU" dirty="0" err="1" smtClean="0"/>
              <a:t>з</a:t>
            </a:r>
            <a:r>
              <a:rPr lang="ru-RU" dirty="0" smtClean="0"/>
              <a:t>.- по выбору</a:t>
            </a:r>
          </a:p>
          <a:p>
            <a:r>
              <a:rPr lang="ru-RU" dirty="0" smtClean="0"/>
              <a:t>*</a:t>
            </a:r>
            <a:r>
              <a:rPr lang="ru-RU" i="1" dirty="0" smtClean="0"/>
              <a:t>С. 121 –упр.227</a:t>
            </a:r>
            <a:endParaRPr lang="ru-RU" dirty="0" smtClean="0"/>
          </a:p>
          <a:p>
            <a:r>
              <a:rPr lang="ru-RU" i="1" dirty="0" smtClean="0"/>
              <a:t>*списать из книг любимые стихотворения; подчеркнуть имена существительные, определить  число</a:t>
            </a:r>
            <a:endParaRPr lang="ru-RU" dirty="0" smtClean="0"/>
          </a:p>
          <a:p>
            <a:r>
              <a:rPr lang="ru-RU" i="1" dirty="0" smtClean="0"/>
              <a:t>*Написать небольшой рассказ о родном крае. У имен существительных определить число.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8-09-07_09255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143116"/>
            <a:ext cx="3571901" cy="436565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600200"/>
            <a:ext cx="7358082" cy="4525963"/>
          </a:xfrm>
        </p:spPr>
        <p:txBody>
          <a:bodyPr/>
          <a:lstStyle/>
          <a:p>
            <a:pPr algn="ctr">
              <a:buNone/>
            </a:pPr>
            <a:r>
              <a:rPr lang="ru-RU" sz="4000" b="1" i="1" spc="-150" dirty="0">
                <a:solidFill>
                  <a:schemeClr val="tx1"/>
                </a:solidFill>
                <a:latin typeface="Constantia" pitchFamily="18" charset="0"/>
              </a:rPr>
              <a:t>Пусть каждый день и  каждый час</a:t>
            </a:r>
            <a:endParaRPr lang="ru-RU" sz="4000" b="1" spc="-150" dirty="0">
              <a:solidFill>
                <a:schemeClr val="tx1"/>
              </a:solidFill>
              <a:latin typeface="Constantia" pitchFamily="18" charset="0"/>
            </a:endParaRPr>
          </a:p>
          <a:p>
            <a:pPr algn="ctr">
              <a:buNone/>
            </a:pPr>
            <a:r>
              <a:rPr lang="ru-RU" sz="4000" b="1" i="1" spc="-150" dirty="0">
                <a:solidFill>
                  <a:schemeClr val="tx1"/>
                </a:solidFill>
                <a:latin typeface="Constantia" pitchFamily="18" charset="0"/>
              </a:rPr>
              <a:t>Вам новое добудет.</a:t>
            </a:r>
            <a:endParaRPr lang="ru-RU" sz="4000" b="1" spc="-150" dirty="0">
              <a:solidFill>
                <a:schemeClr val="tx1"/>
              </a:solidFill>
              <a:latin typeface="Constantia" pitchFamily="18" charset="0"/>
            </a:endParaRPr>
          </a:p>
          <a:p>
            <a:pPr algn="ctr">
              <a:buNone/>
            </a:pPr>
            <a:r>
              <a:rPr lang="ru-RU" sz="4000" b="1" i="1" spc="-150" dirty="0">
                <a:solidFill>
                  <a:schemeClr val="tx1"/>
                </a:solidFill>
                <a:latin typeface="Constantia" pitchFamily="18" charset="0"/>
              </a:rPr>
              <a:t>Пусть добрым  будет ум у вас,</a:t>
            </a:r>
            <a:endParaRPr lang="ru-RU" sz="4000" b="1" spc="-150" dirty="0">
              <a:solidFill>
                <a:schemeClr val="tx1"/>
              </a:solidFill>
              <a:latin typeface="Constantia" pitchFamily="18" charset="0"/>
            </a:endParaRPr>
          </a:p>
          <a:p>
            <a:pPr algn="ctr">
              <a:buNone/>
            </a:pPr>
            <a:r>
              <a:rPr lang="ru-RU" sz="4000" b="1" i="1" spc="-150" dirty="0">
                <a:solidFill>
                  <a:schemeClr val="tx1"/>
                </a:solidFill>
                <a:latin typeface="Constantia" pitchFamily="18" charset="0"/>
              </a:rPr>
              <a:t>А сердце умным будет.</a:t>
            </a:r>
            <a:endParaRPr lang="ru-RU" sz="4000" b="1" spc="-150" dirty="0">
              <a:solidFill>
                <a:schemeClr val="tx1"/>
              </a:solidFill>
              <a:latin typeface="Constantia" pitchFamily="18" charset="0"/>
            </a:endParaRPr>
          </a:p>
          <a:p>
            <a:pPr algn="ctr"/>
            <a:endParaRPr lang="ru-RU" sz="3600" b="1" dirty="0">
              <a:latin typeface="Constant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Ч..</a:t>
            </a:r>
            <a:r>
              <a:rPr lang="ru-RU" sz="5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ща</a:t>
            </a:r>
            <a:r>
              <a:rPr lang="ru-RU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 </a:t>
            </a:r>
            <a:r>
              <a:rPr lang="ru-RU" sz="5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сторо</a:t>
            </a:r>
            <a:r>
              <a:rPr lang="ru-RU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</a:t>
            </a:r>
            <a:r>
              <a:rPr lang="ru-RU" sz="5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</a:t>
            </a:r>
            <a:r>
              <a:rPr lang="ru-RU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 гл..за, кот …</a:t>
            </a:r>
            <a:r>
              <a:rPr lang="ru-RU" sz="5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арсик</a:t>
            </a:r>
            <a:r>
              <a:rPr lang="ru-RU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5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утю</a:t>
            </a:r>
            <a:r>
              <a:rPr lang="ru-RU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</a:t>
            </a:r>
          </a:p>
          <a:p>
            <a:pPr>
              <a:buNone/>
            </a:pPr>
            <a:endParaRPr lang="ru-RU" sz="5400" dirty="0"/>
          </a:p>
          <a:p>
            <a:pPr algn="ctr">
              <a:buNone/>
            </a:pPr>
            <a:r>
              <a:rPr lang="ru-RU" sz="5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</a:t>
            </a:r>
            <a:r>
              <a:rPr lang="ru-RU" sz="5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5400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ж, а, Б, г</a:t>
            </a:r>
            <a:endParaRPr lang="ru-RU" sz="5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endParaRPr lang="ru-RU" sz="5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1)Упакованные вещи, </a:t>
            </a:r>
            <a:r>
              <a:rPr lang="ru-RU" dirty="0" smtClean="0"/>
              <a:t>которые берет с собой пассажир в дорогу.</a:t>
            </a:r>
          </a:p>
          <a:p>
            <a:r>
              <a:rPr lang="ru-RU" dirty="0" smtClean="0"/>
              <a:t>2) Вещи, предметы, отправляемые </a:t>
            </a:r>
            <a:r>
              <a:rPr lang="ru-RU" dirty="0" err="1" smtClean="0"/>
              <a:t>орые</a:t>
            </a:r>
            <a:r>
              <a:rPr lang="ru-RU" dirty="0" smtClean="0"/>
              <a:t> и 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перевозимые отдельно от пассажира (в специальном вагоне, в специальном помещении теплохода, самолета).</a:t>
            </a:r>
          </a:p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(перен.) Сведения, знания в какой-либо области, которыми кто-либо обладает.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«БАГАЖ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dirty="0"/>
          </a:p>
        </p:txBody>
      </p:sp>
      <p:pic>
        <p:nvPicPr>
          <p:cNvPr id="6" name="Рисунок 5" descr="PCA0DDOQICA9E9YSRCA3U11FFCANFNYHNCAOIGKNYCAY06ZD8CAB8BKNMCARDUKLJCAMH0U6NCAY3NA7QCA7OLSDUCA4FERH3CAC274FRCAN4E0ZFCA8EQZ1WCAN8IJLJCAPJ8P38CAX26LE3CADWPI7SCA4BMNN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5860"/>
            <a:ext cx="5286412" cy="5572140"/>
          </a:xfrm>
          <a:prstGeom prst="rect">
            <a:avLst/>
          </a:prstGeom>
        </p:spPr>
      </p:pic>
      <p:pic>
        <p:nvPicPr>
          <p:cNvPr id="5" name="Рисунок 4" descr="ECAEXAN3QCAGDT51FCAH5KQX4CAVAGKCQCAV530WLCAMGBYV9CAOAUCIOCARJL11JCAPAY73ICALPI0NACA78WF2HCADNUI9LCAVDT8TBCA52WF7XCA45ZGSCCAYYQ4MDCAJRZ8KSCABPT0GXCA7LI50GCAON0LH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85860"/>
            <a:ext cx="4572000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 smtClean="0"/>
              <a:t>Б</a:t>
            </a:r>
            <a:r>
              <a:rPr lang="ru-RU" sz="4400" b="1" u="sng" dirty="0" smtClean="0">
                <a:solidFill>
                  <a:srgbClr val="FF0000"/>
                </a:solidFill>
              </a:rPr>
              <a:t>А</a:t>
            </a:r>
            <a:r>
              <a:rPr lang="ru-RU" sz="4400" b="1" dirty="0" smtClean="0"/>
              <a:t>ГА</a:t>
            </a:r>
            <a:r>
              <a:rPr lang="ru-RU" sz="4400" b="1" u="sng" dirty="0" smtClean="0">
                <a:solidFill>
                  <a:srgbClr val="0070C0"/>
                </a:solidFill>
              </a:rPr>
              <a:t>Ж</a:t>
            </a:r>
            <a:endParaRPr lang="ru-RU" sz="4400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-Подберите  однокоренные слова – </a:t>
            </a:r>
          </a:p>
          <a:p>
            <a:pPr>
              <a:buNone/>
            </a:pPr>
            <a:r>
              <a:rPr lang="ru-RU" dirty="0" smtClean="0"/>
              <a:t>                    багажник, багажный.</a:t>
            </a:r>
          </a:p>
          <a:p>
            <a:r>
              <a:rPr lang="ru-RU" dirty="0" smtClean="0"/>
              <a:t>3) Синонимы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i="1" dirty="0" smtClean="0"/>
              <a:t>вещи, груз, кладь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8-09-07_09255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90853" y="3714752"/>
            <a:ext cx="1953147" cy="31432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Чаща,  сторожка,  глаза, кот </a:t>
            </a:r>
            <a:r>
              <a:rPr lang="ru-RU" dirty="0" err="1" smtClean="0"/>
              <a:t>Барсик</a:t>
            </a:r>
            <a:r>
              <a:rPr lang="ru-RU" dirty="0" smtClean="0"/>
              <a:t>, утюг.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 algn="ctr">
              <a:lnSpc>
                <a:spcPts val="3840"/>
              </a:lnSpc>
              <a:spcBef>
                <a:spcPts val="0"/>
              </a:spcBef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Имена существительные.</a:t>
            </a:r>
          </a:p>
          <a:p>
            <a:pPr algn="ctr">
              <a:lnSpc>
                <a:spcPts val="3840"/>
              </a:lnSpc>
              <a:spcBef>
                <a:spcPts val="0"/>
              </a:spcBef>
              <a:buNone/>
            </a:pPr>
            <a:endParaRPr lang="ru-RU" dirty="0" smtClean="0"/>
          </a:p>
          <a:p>
            <a:pPr>
              <a:lnSpc>
                <a:spcPts val="3840"/>
              </a:lnSpc>
              <a:spcBef>
                <a:spcPts val="0"/>
              </a:spcBef>
              <a:buNone/>
            </a:pPr>
            <a:r>
              <a:rPr lang="ru-RU" dirty="0" smtClean="0"/>
              <a:t>обозначают:            отвечают на вопросы:</a:t>
            </a:r>
          </a:p>
          <a:p>
            <a:pPr>
              <a:buNone/>
            </a:pPr>
            <a:r>
              <a:rPr lang="ru-RU" dirty="0" smtClean="0"/>
              <a:t> -предмет                            Кто? Что?</a:t>
            </a:r>
          </a:p>
          <a:p>
            <a:pPr>
              <a:buNone/>
            </a:pPr>
            <a:r>
              <a:rPr lang="ru-RU" dirty="0" smtClean="0"/>
              <a:t> -явления природы </a:t>
            </a:r>
          </a:p>
          <a:p>
            <a:pPr>
              <a:buNone/>
            </a:pPr>
            <a:r>
              <a:rPr lang="ru-RU" dirty="0" smtClean="0"/>
              <a:t>-состояния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JCA3XDD58CAYSM5BBCAGSAYG5CAVOK2QPCAFOFTTJCAHYW710CA11T1OVCAJ54503CAIW1TD8CAAX44ZQCA3BH9Q3CA0UNRE1CAUXMEFZCAA79CSTCAWME1VICADF8J4QCAPN58I9CAT83X38CAPCCAP2CAYL4G7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35157" y="-1"/>
            <a:ext cx="5480049" cy="164305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197493"/>
          </a:xfrm>
        </p:spPr>
        <p:txBody>
          <a:bodyPr/>
          <a:lstStyle/>
          <a:p>
            <a:pPr marL="0" indent="365125">
              <a:buNone/>
            </a:pPr>
            <a:endParaRPr lang="ru-RU" dirty="0" smtClean="0"/>
          </a:p>
          <a:p>
            <a:pPr marL="0" indent="365125">
              <a:buNone/>
            </a:pPr>
            <a:r>
              <a:rPr lang="ru-RU" dirty="0" smtClean="0"/>
              <a:t>Глаза - имя существительное множественного числа.</a:t>
            </a:r>
          </a:p>
          <a:p>
            <a:pPr marL="0" indent="365125">
              <a:buNone/>
            </a:pPr>
            <a:r>
              <a:rPr lang="ru-RU" dirty="0" smtClean="0"/>
              <a:t>Глаз - имя существительное единственного числа.</a:t>
            </a:r>
          </a:p>
          <a:p>
            <a:pPr marL="0" indent="365125" algn="ctr">
              <a:buNone/>
            </a:pPr>
            <a:r>
              <a:rPr lang="ru-RU" dirty="0" smtClean="0"/>
              <a:t>Тема урока:</a:t>
            </a:r>
          </a:p>
          <a:p>
            <a:pPr marL="0" indent="365125"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Число  имен существительных</a:t>
            </a:r>
            <a:r>
              <a:rPr lang="ru-RU" sz="4400" b="1" dirty="0" smtClean="0">
                <a:solidFill>
                  <a:srgbClr val="002060"/>
                </a:solidFill>
              </a:rPr>
              <a:t>.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</a:t>
            </a:r>
            <a:r>
              <a:rPr lang="ru-RU" i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Жарить</a:t>
            </a:r>
            <a:r>
              <a:rPr lang="ru-RU" i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, дождь, летает, огурцы,  весенний, мячи, лось,  скучать, скала, тучи, море,  веселая,  блины,  молоко, духи</a:t>
            </a:r>
            <a:r>
              <a:rPr lang="ru-RU" i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ru-RU" i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 по вариантам</a:t>
            </a: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dirty="0" smtClean="0"/>
              <a:t>-Выписать 1в – ед.ч. – образовать –мн.ч.</a:t>
            </a:r>
          </a:p>
          <a:p>
            <a:r>
              <a:rPr lang="ru-RU" dirty="0" smtClean="0"/>
              <a:t>                    2в – мн.ч. – ед.ч.</a:t>
            </a:r>
          </a:p>
          <a:p>
            <a:pPr marL="0" indent="274638">
              <a:buNone/>
            </a:pP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1в.                                        2в.</a:t>
            </a:r>
          </a:p>
          <a:p>
            <a:r>
              <a:rPr lang="ru-RU" dirty="0" smtClean="0"/>
              <a:t>дождь – дожди       огурцы - огурец</a:t>
            </a:r>
          </a:p>
          <a:p>
            <a:r>
              <a:rPr lang="ru-RU" dirty="0" smtClean="0"/>
              <a:t>лось – лоси             мячи - мяч</a:t>
            </a:r>
          </a:p>
          <a:p>
            <a:r>
              <a:rPr lang="ru-RU" dirty="0" smtClean="0"/>
              <a:t>скала – скалы         тучи - туча</a:t>
            </a:r>
          </a:p>
          <a:p>
            <a:r>
              <a:rPr lang="ru-RU" dirty="0" smtClean="0"/>
              <a:t>море – моря           блины - блин</a:t>
            </a:r>
          </a:p>
          <a:p>
            <a:r>
              <a:rPr lang="ru-RU" dirty="0" smtClean="0"/>
              <a:t>молоко - ?               духи - ?</a:t>
            </a:r>
          </a:p>
          <a:p>
            <a:pPr marL="0" indent="274638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und rectangle bevel">
  <a:themeElements>
    <a:clrScheme name="round rectangle bevel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round rectangle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ound rectangle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und rectangle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und rectangle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кст">
  <a:themeElements>
    <a:clrScheme name="Текст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Текс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1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2_colormaster 2">
      <a:dk1>
        <a:srgbClr val="000000"/>
      </a:dk1>
      <a:lt1>
        <a:srgbClr val="99CCFF"/>
      </a:lt1>
      <a:dk2>
        <a:srgbClr val="1C1C1C"/>
      </a:dk2>
      <a:lt2>
        <a:srgbClr val="4D4D4D"/>
      </a:lt2>
      <a:accent1>
        <a:srgbClr val="CC0066"/>
      </a:accent1>
      <a:accent2>
        <a:srgbClr val="3366FF"/>
      </a:accent2>
      <a:accent3>
        <a:srgbClr val="CAE2FF"/>
      </a:accent3>
      <a:accent4>
        <a:srgbClr val="000000"/>
      </a:accent4>
      <a:accent5>
        <a:srgbClr val="E2AAB8"/>
      </a:accent5>
      <a:accent6>
        <a:srgbClr val="2D5CE7"/>
      </a:accent6>
      <a:hlink>
        <a:srgbClr val="FF0000"/>
      </a:hlink>
      <a:folHlink>
        <a:srgbClr val="FFFF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3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4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5_colormaster 14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FF0000"/>
      </a:accent1>
      <a:accent2>
        <a:srgbClr val="FF99CC"/>
      </a:accent2>
      <a:accent3>
        <a:srgbClr val="FFCAE2"/>
      </a:accent3>
      <a:accent4>
        <a:srgbClr val="000000"/>
      </a:accent4>
      <a:accent5>
        <a:srgbClr val="FFAAAA"/>
      </a:accent5>
      <a:accent6>
        <a:srgbClr val="E78AB9"/>
      </a:accent6>
      <a:hlink>
        <a:srgbClr val="9933FF"/>
      </a:hlink>
      <a:folHlink>
        <a:srgbClr val="44C63A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7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8_colormaster 12">
      <a:dk1>
        <a:srgbClr val="000000"/>
      </a:dk1>
      <a:lt1>
        <a:srgbClr val="CC99FF"/>
      </a:lt1>
      <a:dk2>
        <a:srgbClr val="1C1C1C"/>
      </a:dk2>
      <a:lt2>
        <a:srgbClr val="4D4D4D"/>
      </a:lt2>
      <a:accent1>
        <a:srgbClr val="0066FF"/>
      </a:accent1>
      <a:accent2>
        <a:srgbClr val="CCCCFF"/>
      </a:accent2>
      <a:accent3>
        <a:srgbClr val="E2CAFF"/>
      </a:accent3>
      <a:accent4>
        <a:srgbClr val="000000"/>
      </a:accent4>
      <a:accent5>
        <a:srgbClr val="AAB8FF"/>
      </a:accent5>
      <a:accent6>
        <a:srgbClr val="B9B9E7"/>
      </a:accent6>
      <a:hlink>
        <a:srgbClr val="FF0066"/>
      </a:hlink>
      <a:folHlink>
        <a:srgbClr val="66CCFF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056</Template>
  <TotalTime>65</TotalTime>
  <Words>439</Words>
  <Application>Microsoft Office PowerPoint</Application>
  <PresentationFormat>Экран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round rectangle bevel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Текст</vt:lpstr>
      <vt:lpstr>Число имен существительных.</vt:lpstr>
      <vt:lpstr>Слайд 2</vt:lpstr>
      <vt:lpstr>Слайд 3</vt:lpstr>
      <vt:lpstr>«БАГАЖ»</vt:lpstr>
      <vt:lpstr>Слайд 5</vt:lpstr>
      <vt:lpstr>Слайд 6</vt:lpstr>
      <vt:lpstr>Слайд 7</vt:lpstr>
      <vt:lpstr>Слайд 8</vt:lpstr>
      <vt:lpstr>Проверка:</vt:lpstr>
      <vt:lpstr>Некоторые существительные имеют только одно число: единственное, или множественное 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 имен существительных.</dc:title>
  <dc:creator>Your User Name</dc:creator>
  <cp:lastModifiedBy>www.PHILka.RU</cp:lastModifiedBy>
  <cp:revision>4</cp:revision>
  <dcterms:created xsi:type="dcterms:W3CDTF">2010-11-16T18:21:28Z</dcterms:created>
  <dcterms:modified xsi:type="dcterms:W3CDTF">2010-11-20T20:27:15Z</dcterms:modified>
</cp:coreProperties>
</file>