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2063D-0172-4D19-8A8E-46D5A7C559A1}" type="datetimeFigureOut">
              <a:rPr lang="ru-RU" smtClean="0"/>
              <a:t>27.10.2014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43883-93B2-4E69-924E-8A5A0AC7F101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SignatureFrVi%C3%A8te.sv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764704"/>
            <a:ext cx="593085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ФРАНСУА ВІЄТ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4581128"/>
            <a:ext cx="62622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Презентацію підготувала учениця 8 класу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Перець Вікторія</a:t>
            </a:r>
          </a:p>
          <a:p>
            <a:pPr algn="ctr"/>
            <a:r>
              <a:rPr lang="uk-UA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Керівник: вчитель математики </a:t>
            </a:r>
            <a:r>
              <a:rPr lang="uk-UA" sz="2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Лазоренко</a:t>
            </a:r>
            <a:r>
              <a:rPr lang="uk-UA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Т.І.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Вільшанська ЗОШ І-ІІІ ступенів</a:t>
            </a:r>
            <a:endParaRPr lang="ru-RU" sz="2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Содержимое 4" descr="image02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059832" y="1988840"/>
            <a:ext cx="3026060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1"/>
            <a:ext cx="9503608" cy="7032624"/>
          </a:xfrm>
          <a:prstGeom prst="rect">
            <a:avLst/>
          </a:prstGeom>
          <a:noFill/>
        </p:spPr>
      </p:pic>
      <p:pic>
        <p:nvPicPr>
          <p:cNvPr id="7" name="Picture 2" descr="D:\Documents\МАТЕМАТИКА\Вієт\Франція-Віє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14" r="24414"/>
          <a:stretch/>
        </p:blipFill>
        <p:spPr bwMode="auto">
          <a:xfrm>
            <a:off x="2867812" y="2348880"/>
            <a:ext cx="6252186" cy="46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260648"/>
            <a:ext cx="5355249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ФРАНСУА ВІЄТ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88640"/>
            <a:ext cx="3620894" cy="446449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908720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відомий   французький математик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348880"/>
            <a:ext cx="446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Народився в 1540 році на півдні Франції у невеличкому містечку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</a:rPr>
              <a:t>Фонте-ле-Конт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провінції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</a:rPr>
              <a:t>Пуату-Шарант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(60 км від знаменитої фортеці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</a:rPr>
              <a:t>Ла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</a:rPr>
              <a:t>Рошель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4" y="1"/>
            <a:ext cx="9107056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60648"/>
            <a:ext cx="5076056" cy="56323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Батько </a:t>
            </a:r>
            <a:r>
              <a:rPr lang="uk-UA" sz="2400" b="1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Вієта</a:t>
            </a:r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був прокурором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 тому, отримавши юридичну освіту, </a:t>
            </a:r>
            <a:r>
              <a:rPr lang="uk-UA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1560 року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20-річний Франсуа почав свою </a:t>
            </a:r>
            <a:r>
              <a:rPr lang="uk-UA" sz="2400" b="1" u="sng" dirty="0" smtClean="0">
                <a:latin typeface="Arial" pitchFamily="34" charset="0"/>
                <a:cs typeface="Arial" pitchFamily="34" charset="0"/>
              </a:rPr>
              <a:t>адвокатську кар’єру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в рідному місті.</a:t>
            </a:r>
          </a:p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       А через три роки перейшов на службу у відому гугенотську сім’ю де </a:t>
            </a:r>
            <a:r>
              <a:rPr lang="uk-UA" sz="2400" b="1" dirty="0" err="1" smtClean="0">
                <a:latin typeface="Arial" pitchFamily="34" charset="0"/>
                <a:cs typeface="Arial" pitchFamily="34" charset="0"/>
              </a:rPr>
              <a:t>Партене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u="sng" dirty="0" smtClean="0">
                <a:latin typeface="Arial" pitchFamily="34" charset="0"/>
                <a:cs typeface="Arial" pitchFamily="34" charset="0"/>
              </a:rPr>
              <a:t>секретарем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голови знатного сімейства </a:t>
            </a:r>
            <a:r>
              <a:rPr lang="uk-UA" sz="2400" b="1" u="sng" dirty="0" smtClean="0">
                <a:latin typeface="Arial" pitchFamily="34" charset="0"/>
                <a:cs typeface="Arial" pitchFamily="34" charset="0"/>
              </a:rPr>
              <a:t>і вчителем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12-річної доньки Катерини.     </a:t>
            </a:r>
          </a:p>
          <a:p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uk-UA" sz="24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Саме з цього часу він почав </a:t>
            </a:r>
            <a:r>
              <a:rPr lang="uk-UA" sz="24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найбільше</a:t>
            </a:r>
            <a:r>
              <a:rPr lang="uk-UA" sz="24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цікавитися математикою…</a:t>
            </a:r>
            <a:endParaRPr lang="ru-RU" sz="2400" b="1" dirty="0"/>
          </a:p>
        </p:txBody>
      </p:sp>
      <p:pic>
        <p:nvPicPr>
          <p:cNvPr id="9" name="Рисунок 3" descr="-30194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649" y="0"/>
            <a:ext cx="3829351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868144" y="4149080"/>
            <a:ext cx="2448272" cy="104644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Франсуа</a:t>
            </a:r>
            <a:r>
              <a:rPr lang="uk-UA" sz="30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0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Вієт</a:t>
            </a:r>
            <a:endParaRPr lang="uk-UA" sz="3000" b="1" i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(1540-1603</a:t>
            </a:r>
            <a:r>
              <a:rPr lang="uk-UA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4" y="1"/>
            <a:ext cx="9107056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933056"/>
            <a:ext cx="5580112" cy="2400657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1571 </a:t>
            </a:r>
            <a:r>
              <a:rPr lang="uk-U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рік – </a:t>
            </a:r>
            <a:r>
              <a:rPr lang="uk-UA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перейшов на державну службу, ставши радником парламенту у Бретані;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1580 рік - знайомство з Генріхом </a:t>
            </a:r>
            <a:r>
              <a:rPr lang="uk-UA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Наварським</a:t>
            </a:r>
            <a:r>
              <a:rPr lang="uk-UA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, майбутнім королем Франції Генріхом ІІІ, допомогло </a:t>
            </a:r>
            <a:r>
              <a:rPr lang="uk-UA" b="1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Вієту</a:t>
            </a:r>
            <a:r>
              <a:rPr lang="uk-UA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отримати придворну </a:t>
            </a:r>
            <a:r>
              <a:rPr lang="uk-UA" b="1" u="sng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посаду – таємного радника </a:t>
            </a:r>
            <a:r>
              <a:rPr lang="uk-UA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– спочатку короля Генріха ІІІ, а потім – і                     Генріха </a:t>
            </a:r>
            <a:r>
              <a:rPr lang="en-US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uk-UA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.</a:t>
            </a:r>
            <a:endParaRPr lang="uk-UA" b="1" dirty="0" smtClean="0">
              <a:solidFill>
                <a:srgbClr val="00602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18503" y="0"/>
            <a:ext cx="6025497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БЛИСКУЧА КАР’ЄРА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Рисунок 4" descr="генрих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556634" y="908720"/>
            <a:ext cx="3587366" cy="4723681"/>
          </a:xfrm>
          <a:prstGeom prst="rect">
            <a:avLst/>
          </a:prstGeom>
          <a:noFill/>
        </p:spPr>
      </p:pic>
      <p:pic>
        <p:nvPicPr>
          <p:cNvPr id="12" name="Содержимое 3" descr="henry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2863205" cy="394903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5576" y="3356992"/>
            <a:ext cx="150207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Генріх ІІІ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5589240"/>
            <a:ext cx="276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Генріх І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4" y="1"/>
            <a:ext cx="9107056" cy="6857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5760"/>
              </a:lnSpc>
            </a:pP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СЛАВА ВІЄТА ПІД ЧАС</a:t>
            </a:r>
          </a:p>
          <a:p>
            <a:pPr algn="ctr">
              <a:lnSpc>
                <a:spcPts val="5760"/>
              </a:lnSpc>
            </a:pPr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ФРАНКО-ІСПАНСЬКОЇ 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ВІЙНИ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2776"/>
            <a:ext cx="2780563" cy="365939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915816" y="1340768"/>
            <a:ext cx="62281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Вороги короля Франції, іспанські інквізитори, в Нідерландах для таємного листування з іспанським двором вигадали складний шифр (біля 600 знаків), який постійно змінювався і доповнювався. Ніхто не міг його розшифрувати.</a:t>
            </a:r>
            <a:r>
              <a:rPr lang="en-US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u="sng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Король звернувся до </a:t>
            </a:r>
            <a:r>
              <a:rPr lang="uk-UA" sz="2400" b="1" u="sng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Вієта</a:t>
            </a:r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400" b="1" dirty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5050"/>
                </a:solidFill>
                <a:latin typeface="Arial" pitchFamily="34" charset="0"/>
                <a:cs typeface="Arial" pitchFamily="34" charset="0"/>
              </a:rPr>
              <a:t>Франсуа </a:t>
            </a:r>
            <a:r>
              <a:rPr lang="uk-UA" sz="2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5050"/>
                </a:solidFill>
                <a:latin typeface="Arial" pitchFamily="34" charset="0"/>
                <a:cs typeface="Arial" pitchFamily="34" charset="0"/>
              </a:rPr>
              <a:t>Вієт</a:t>
            </a:r>
            <a:r>
              <a:rPr lang="uk-UA" sz="2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5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працював два тижні, вдень і вночі, і </a:t>
            </a:r>
            <a:r>
              <a:rPr lang="uk-UA" sz="2400" b="1" u="sng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5050"/>
                </a:solidFill>
                <a:latin typeface="Arial" pitchFamily="34" charset="0"/>
                <a:cs typeface="Arial" pitchFamily="34" charset="0"/>
              </a:rPr>
              <a:t>знайшов ключ до   шифру!</a:t>
            </a:r>
            <a:endParaRPr lang="uk-UA" sz="2400" b="1" u="sng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5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504" y="5157192"/>
            <a:ext cx="90364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Іспанці почали програвати битви і звинуватили перед Папою Римським та інквізицією короля Франції Генріха</a:t>
            </a:r>
            <a:r>
              <a:rPr lang="en-US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IV</a:t>
            </a:r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в тому, що йому служить сам диявол.</a:t>
            </a:r>
          </a:p>
          <a:p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         За змову з дияволом </a:t>
            </a:r>
            <a:r>
              <a:rPr lang="uk-UA" sz="2000" b="1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Вієта</a:t>
            </a:r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було засуджено до страти - </a:t>
            </a:r>
            <a:r>
              <a:rPr lang="uk-UA" sz="20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спалення</a:t>
            </a:r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на вогнищі </a:t>
            </a:r>
            <a:r>
              <a:rPr lang="uk-UA" sz="2000" b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- та на щастя його не було видано інквізиції.</a:t>
            </a:r>
            <a:endParaRPr lang="uk-UA" sz="2000" b="1" dirty="0">
              <a:solidFill>
                <a:srgbClr val="00602B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4" y="1"/>
            <a:ext cx="9107056" cy="68579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188640"/>
            <a:ext cx="5486888" cy="923330"/>
          </a:xfrm>
          <a:prstGeom prst="rect">
            <a:avLst/>
          </a:prstGeom>
          <a:solidFill>
            <a:srgbClr val="FFFFCC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ПОКЛИЧТЕ ВІЄТА!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Объект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2483768" cy="34971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11760" y="908720"/>
            <a:ext cx="67322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Жовтень 1594 р. – король Генріх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IV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приймав нідерландського посла. Голландський математик Адріан </a:t>
            </a:r>
            <a:r>
              <a:rPr lang="uk-UA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ван-Роумен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задав задачу математикам світу виключаючи Францію </a:t>
            </a:r>
            <a:r>
              <a:rPr lang="uk-UA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(розв’язати рівняння 45-го степеня)</a:t>
            </a:r>
            <a:r>
              <a:rPr lang="uk-UA" sz="2000" b="1" i="1" dirty="0" smtClean="0">
                <a:latin typeface="Arial" pitchFamily="34" charset="0"/>
                <a:cs typeface="Arial" pitchFamily="34" charset="0"/>
              </a:rPr>
              <a:t> </a:t>
            </a:r>
            <a:endParaRPr lang="uk-UA" sz="2000" b="1" u="sng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000" b="1" i="1" dirty="0" smtClean="0">
                <a:solidFill>
                  <a:srgbClr val="C00000"/>
                </a:solidFill>
              </a:rPr>
              <a:t>«Ви помиляєтесь! У мене є математик, і досить видатний.</a:t>
            </a:r>
          </a:p>
          <a:p>
            <a:r>
              <a:rPr lang="uk-UA" sz="2000" b="1" i="1" dirty="0" smtClean="0">
                <a:solidFill>
                  <a:srgbClr val="C00000"/>
                </a:solidFill>
              </a:rPr>
              <a:t>                       </a:t>
            </a:r>
            <a:r>
              <a:rPr lang="uk-UA" sz="2000" b="1" i="1" u="sng" dirty="0" smtClean="0">
                <a:solidFill>
                  <a:srgbClr val="C00000"/>
                </a:solidFill>
              </a:rPr>
              <a:t>Покличте </a:t>
            </a:r>
            <a:r>
              <a:rPr lang="uk-UA" sz="2000" b="1" i="1" u="sng" dirty="0" err="1" smtClean="0">
                <a:solidFill>
                  <a:srgbClr val="C00000"/>
                </a:solidFill>
              </a:rPr>
              <a:t>Вієта</a:t>
            </a:r>
            <a:r>
              <a:rPr lang="uk-UA" sz="2000" b="1" i="1" u="sng" dirty="0" smtClean="0">
                <a:solidFill>
                  <a:srgbClr val="C00000"/>
                </a:solidFill>
              </a:rPr>
              <a:t>!»</a:t>
            </a:r>
            <a:endParaRPr lang="uk-UA" sz="2000" b="1" i="1" u="sng" dirty="0" smtClean="0">
              <a:solidFill>
                <a:srgbClr val="C00000"/>
              </a:solidFill>
            </a:endParaRPr>
          </a:p>
        </p:txBody>
      </p:sp>
      <p:pic>
        <p:nvPicPr>
          <p:cNvPr id="11" name="Объект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4119" y="3041576"/>
            <a:ext cx="2899881" cy="38164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28" y="3717032"/>
            <a:ext cx="58681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Вієт</a:t>
            </a:r>
            <a:r>
              <a:rPr lang="uk-UA" sz="20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прочитав листа і тут же написав </a:t>
            </a:r>
            <a:r>
              <a:rPr lang="uk-UA" sz="20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один</a:t>
            </a:r>
            <a:r>
              <a:rPr lang="uk-UA" sz="20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з розв’язків рівняння, а наступного дня надіслав </a:t>
            </a:r>
            <a:r>
              <a:rPr lang="uk-UA" sz="20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ще 22 розв’язки </a:t>
            </a:r>
            <a:r>
              <a:rPr lang="uk-UA" sz="2000" b="1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uk-UA" sz="2000" b="1" i="1" u="sng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знайшов усі додатні корені цього складного рівняння!). </a:t>
            </a:r>
          </a:p>
          <a:p>
            <a:r>
              <a:rPr lang="uk-UA" sz="2000" b="1" dirty="0" smtClean="0"/>
              <a:t>         </a:t>
            </a:r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Крім того, </a:t>
            </a:r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54-річний </a:t>
            </a:r>
            <a:r>
              <a:rPr lang="uk-UA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Вієт</a:t>
            </a:r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виявив помилку в умові, що була допущена під час переписування, і виправив її.</a:t>
            </a:r>
            <a:endParaRPr lang="uk-UA" sz="2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4" y="1"/>
            <a:ext cx="9107056" cy="6857999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196752"/>
            <a:ext cx="5616625" cy="4154984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мемуарах деяких придворних Франції є вказівка, що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Вієт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був одружений, що в нього була дочка, єдина спадкоємиця маєтку, по якому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Вієта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звали сеньйор де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Біготьє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У придворних новинах маркіз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Летуаль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писав: “4 лютого 1603 р. пан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Вієт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рекетмейстер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людина великого розуму й міркування й один із самих учених математиків століття помер у Парижі. Йому було більше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шестидесяти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років".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260648"/>
            <a:ext cx="4429995" cy="923330"/>
          </a:xfrm>
          <a:prstGeom prst="rect">
            <a:avLst/>
          </a:prstGeom>
          <a:solidFill>
            <a:srgbClr val="FFFFCC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ФРАНСУА ВІЄТ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Рисунок 8" descr="portrait_viet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196752"/>
            <a:ext cx="2928937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59632" y="1124744"/>
            <a:ext cx="69127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«Мистецтво, яке я викладаю, нове або принаймні було настільки зіпсоване часом і перекручене впливом варварів, що я вважав за потрібне надати йому зовсім нового вигляду»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Monotype Corsiva" pitchFamily="66" charset="0"/>
            </a:endParaRPr>
          </a:p>
        </p:txBody>
      </p:sp>
      <p:pic>
        <p:nvPicPr>
          <p:cNvPr id="6" name="Рисунок 3" descr="Подпись">
            <a:hlinkClick r:id="rId3" tooltip="&quot;Подпись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501008"/>
            <a:ext cx="4125342" cy="228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2551837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uk-UA" sz="2400" i="1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СПИСОК ВИКОРИСТАНИХ ДЖЕРЕЛ</a:t>
            </a:r>
          </a:p>
          <a:p>
            <a:r>
              <a:rPr lang="uk-UA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uk-UA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Інтернет - ресурси: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osvita.ua/</a:t>
            </a:r>
            <a:r>
              <a:rPr lang="en-US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vnz</a:t>
            </a: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/reports/</a:t>
            </a:r>
            <a:r>
              <a:rPr lang="uk-UA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biograf</a:t>
            </a: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/23868/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uk-UA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//teorema-vieta.narod2.ru/</a:t>
            </a:r>
            <a:r>
              <a:rPr lang="en-US" dirty="0" err="1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biografiya_fransua_vieta</a:t>
            </a:r>
            <a:r>
              <a:rPr lang="en-US" dirty="0" smtClean="0">
                <a:solidFill>
                  <a:srgbClr val="00602B"/>
                </a:solidFill>
                <a:latin typeface="Arial" pitchFamily="34" charset="0"/>
                <a:cs typeface="Arial" pitchFamily="34" charset="0"/>
              </a:rPr>
              <a:t>/</a:t>
            </a:r>
            <a:endParaRPr lang="ru-RU" dirty="0">
              <a:solidFill>
                <a:srgbClr val="00602B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3157078</TotalTime>
  <Words>496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61</cp:revision>
  <dcterms:created xsi:type="dcterms:W3CDTF">2014-10-27T07:06:23Z</dcterms:created>
  <dcterms:modified xsi:type="dcterms:W3CDTF">2014-10-27T17:14:12Z</dcterms:modified>
</cp:coreProperties>
</file>