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8" r:id="rId2"/>
    <p:sldId id="265" r:id="rId3"/>
    <p:sldId id="267" r:id="rId4"/>
    <p:sldId id="268" r:id="rId5"/>
    <p:sldId id="271" r:id="rId6"/>
    <p:sldId id="269" r:id="rId7"/>
    <p:sldId id="270" r:id="rId8"/>
    <p:sldId id="272" r:id="rId9"/>
    <p:sldId id="264" r:id="rId10"/>
    <p:sldId id="274" r:id="rId11"/>
    <p:sldId id="273" r:id="rId12"/>
    <p:sldId id="275" r:id="rId13"/>
    <p:sldId id="276" r:id="rId14"/>
    <p:sldId id="277" r:id="rId15"/>
    <p:sldId id="256" r:id="rId16"/>
    <p:sldId id="260" r:id="rId17"/>
    <p:sldId id="261" r:id="rId18"/>
    <p:sldId id="262" r:id="rId19"/>
    <p:sldId id="259" r:id="rId20"/>
    <p:sldId id="25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0D8B1B5-F873-4A86-AE59-D67CF205A898}" type="datetimeFigureOut">
              <a:rPr lang="ru-RU" smtClean="0"/>
              <a:pPr/>
              <a:t>03.06.2012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DFA911D-0E1D-48DD-BA79-B5BB4F702CF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7964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</a:t>
            </a:r>
            <a:r>
              <a:rPr lang="ru-RU" sz="3200" dirty="0" smtClean="0"/>
              <a:t>             Урок  в 7 классе по теме:</a:t>
            </a:r>
            <a:br>
              <a:rPr lang="ru-RU" sz="3200" dirty="0" smtClean="0"/>
            </a:br>
            <a:r>
              <a:rPr lang="ru-RU" sz="3200" dirty="0" smtClean="0"/>
              <a:t> «Умножение и деление степеней»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 smtClean="0"/>
              <a:t> Учитель: Носова Татьяна Николаевна 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 smtClean="0"/>
              <a:t> г.Николаевск-на-Амуре, Хабаровского края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 smtClean="0"/>
              <a:t>  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7143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600" dirty="0" smtClean="0"/>
              <a:t>Шаг3,4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472518" cy="48244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    показатели степеней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	   </a:t>
            </a:r>
            <a:r>
              <a:rPr lang="ru-RU" b="1" dirty="0" smtClean="0"/>
              <a:t>При умножении</a:t>
            </a:r>
            <a:r>
              <a:rPr lang="ru-RU" dirty="0" smtClean="0"/>
              <a:t>       	         При делении</a:t>
            </a:r>
          </a:p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dirty="0" smtClean="0"/>
              <a:t>                  С одинаковыми основаниями</a:t>
            </a:r>
          </a:p>
          <a:p>
            <a:pPr>
              <a:buNone/>
            </a:pPr>
            <a:r>
              <a:rPr lang="ru-RU" dirty="0" smtClean="0"/>
              <a:t>	 </a:t>
            </a:r>
          </a:p>
          <a:p>
            <a:pPr>
              <a:buNone/>
            </a:pPr>
            <a:r>
              <a:rPr lang="ru-RU" dirty="0" smtClean="0"/>
              <a:t>           	                                                  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571612"/>
            <a:ext cx="4214842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Показатели степеней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857496"/>
            <a:ext cx="371477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При умножении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2928934"/>
            <a:ext cx="3214710" cy="8572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При делении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4000504"/>
            <a:ext cx="5143536" cy="9286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 одинаковыми основаниями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5143512"/>
            <a:ext cx="1714512" cy="11430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+</a:t>
            </a:r>
            <a:endParaRPr lang="ru-RU" sz="6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5143512"/>
            <a:ext cx="1571636" cy="11430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-</a:t>
            </a:r>
            <a:endParaRPr lang="ru-RU" sz="54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2928926" y="2357430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286380" y="2285992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857488" y="3643314"/>
            <a:ext cx="57150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 flipV="1">
            <a:off x="5572132" y="3786190"/>
            <a:ext cx="57150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 flipV="1">
            <a:off x="2214546" y="5000636"/>
            <a:ext cx="121444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214942" y="4929198"/>
            <a:ext cx="128588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</a:t>
            </a:r>
            <a:r>
              <a:rPr lang="ru-RU" sz="3600" dirty="0" smtClean="0"/>
              <a:t>Шаг 5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572560" cy="503874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а) По учебнику: </a:t>
            </a:r>
          </a:p>
          <a:p>
            <a:pPr>
              <a:buNone/>
            </a:pPr>
            <a:r>
              <a:rPr lang="ru-RU" dirty="0" smtClean="0"/>
              <a:t>   №403 (а, в, </a:t>
            </a:r>
            <a:r>
              <a:rPr lang="ru-RU" dirty="0" err="1" smtClean="0"/>
              <a:t>д</a:t>
            </a:r>
            <a:r>
              <a:rPr lang="ru-RU" dirty="0" smtClean="0"/>
              <a:t>)  задания с разными формулировками</a:t>
            </a:r>
          </a:p>
          <a:p>
            <a:pPr>
              <a:buNone/>
            </a:pPr>
            <a:r>
              <a:rPr lang="ru-RU" dirty="0" smtClean="0"/>
              <a:t>   №404 (а, </a:t>
            </a:r>
            <a:r>
              <a:rPr lang="ru-RU" dirty="0" err="1" smtClean="0"/>
              <a:t>д</a:t>
            </a:r>
            <a:r>
              <a:rPr lang="ru-RU" dirty="0" smtClean="0"/>
              <a:t>, е)  самостоятельная работа, затем организую  взаимопроверку, даю ключи.</a:t>
            </a:r>
          </a:p>
          <a:p>
            <a:pPr>
              <a:buNone/>
            </a:pPr>
            <a:r>
              <a:rPr lang="ru-RU" dirty="0" smtClean="0"/>
              <a:t>б)  При каком  значении  </a:t>
            </a:r>
            <a:r>
              <a:rPr lang="en-US" dirty="0" smtClean="0"/>
              <a:t>m</a:t>
            </a:r>
            <a:r>
              <a:rPr lang="ru-RU" dirty="0" smtClean="0"/>
              <a:t> справедливо равенство?    а</a:t>
            </a:r>
            <a:r>
              <a:rPr lang="ru-RU" baseline="30000" dirty="0" smtClean="0"/>
              <a:t>16</a:t>
            </a:r>
            <a:r>
              <a:rPr lang="ru-RU" dirty="0" smtClean="0"/>
              <a:t> • а</a:t>
            </a:r>
            <a:r>
              <a:rPr lang="en-US" baseline="30000" dirty="0" smtClean="0"/>
              <a:t>m</a:t>
            </a:r>
            <a:r>
              <a:rPr lang="ru-RU" dirty="0" smtClean="0"/>
              <a:t> = а</a:t>
            </a:r>
            <a:r>
              <a:rPr lang="ru-RU" baseline="30000" dirty="0" smtClean="0"/>
              <a:t>32</a:t>
            </a:r>
            <a:r>
              <a:rPr lang="ru-RU" dirty="0" smtClean="0"/>
              <a:t> ;   </a:t>
            </a:r>
            <a:r>
              <a:rPr lang="ru-RU" dirty="0" err="1" smtClean="0"/>
              <a:t>х</a:t>
            </a:r>
            <a:r>
              <a:rPr lang="en-US" baseline="30000" dirty="0" smtClean="0"/>
              <a:t>h</a:t>
            </a:r>
            <a:r>
              <a:rPr lang="ru-RU" dirty="0" smtClean="0"/>
              <a:t> • х</a:t>
            </a:r>
            <a:r>
              <a:rPr lang="ru-RU" baseline="30000" dirty="0" smtClean="0"/>
              <a:t>14</a:t>
            </a:r>
            <a:r>
              <a:rPr lang="ru-RU" dirty="0" smtClean="0"/>
              <a:t> = х</a:t>
            </a:r>
            <a:r>
              <a:rPr lang="ru-RU" baseline="30000" dirty="0" smtClean="0"/>
              <a:t>28</a:t>
            </a:r>
            <a:r>
              <a:rPr lang="ru-RU" dirty="0" smtClean="0"/>
              <a:t>;  х</a:t>
            </a:r>
            <a:r>
              <a:rPr lang="ru-RU" baseline="30000" dirty="0" smtClean="0"/>
              <a:t>8</a:t>
            </a:r>
            <a:r>
              <a:rPr lang="ru-RU" dirty="0" smtClean="0"/>
              <a:t> •(*) = х</a:t>
            </a:r>
            <a:r>
              <a:rPr lang="ru-RU" baseline="30000" dirty="0" smtClean="0"/>
              <a:t>14</a:t>
            </a:r>
            <a:endParaRPr lang="ru-RU" dirty="0" smtClean="0"/>
          </a:p>
          <a:p>
            <a:r>
              <a:rPr lang="ru-RU" dirty="0" smtClean="0"/>
              <a:t>Задание: придумать  аналогичные примеры для деления.</a:t>
            </a:r>
          </a:p>
          <a:p>
            <a:r>
              <a:rPr lang="ru-RU" dirty="0" smtClean="0"/>
              <a:t>в) № 417(а),  №418 (а)            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/>
              <a:t>Ловушки для учеников</a:t>
            </a:r>
            <a:r>
              <a:rPr lang="ru-RU" dirty="0" smtClean="0"/>
              <a:t>: </a:t>
            </a:r>
            <a:r>
              <a:rPr lang="ru-RU" dirty="0" err="1" smtClean="0"/>
              <a:t>х</a:t>
            </a:r>
            <a:r>
              <a:rPr lang="ru-RU" baseline="30000" dirty="0" smtClean="0"/>
              <a:t> 3</a:t>
            </a:r>
            <a:r>
              <a:rPr lang="ru-RU" dirty="0" smtClean="0"/>
              <a:t> • </a:t>
            </a:r>
            <a:r>
              <a:rPr lang="ru-RU" dirty="0" err="1" smtClean="0"/>
              <a:t>х</a:t>
            </a:r>
            <a:r>
              <a:rPr lang="ru-RU" dirty="0" smtClean="0"/>
              <a:t> </a:t>
            </a:r>
            <a:r>
              <a:rPr lang="en-US" baseline="30000" dirty="0" smtClean="0"/>
              <a:t>n</a:t>
            </a:r>
            <a:r>
              <a:rPr lang="ru-RU" dirty="0" smtClean="0"/>
              <a:t>= х</a:t>
            </a:r>
            <a:r>
              <a:rPr lang="ru-RU" baseline="30000" dirty="0" smtClean="0"/>
              <a:t>3</a:t>
            </a:r>
            <a:r>
              <a:rPr lang="en-US" baseline="30000" dirty="0" smtClean="0"/>
              <a:t>n </a:t>
            </a:r>
            <a:r>
              <a:rPr lang="en-US" dirty="0" smtClean="0"/>
              <a:t> </a:t>
            </a:r>
            <a:r>
              <a:rPr lang="ru-RU" dirty="0" smtClean="0"/>
              <a:t>;  3</a:t>
            </a:r>
            <a:r>
              <a:rPr lang="ru-RU" baseline="30000" dirty="0" smtClean="0"/>
              <a:t> 4</a:t>
            </a:r>
            <a:r>
              <a:rPr lang="ru-RU" dirty="0" smtClean="0"/>
              <a:t> •3 </a:t>
            </a:r>
            <a:r>
              <a:rPr lang="ru-RU" baseline="30000" dirty="0" smtClean="0"/>
              <a:t>2</a:t>
            </a:r>
            <a:r>
              <a:rPr lang="ru-RU" dirty="0" smtClean="0"/>
              <a:t> = 9</a:t>
            </a:r>
            <a:r>
              <a:rPr lang="ru-RU" baseline="30000" dirty="0" smtClean="0"/>
              <a:t>6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                                                а </a:t>
            </a:r>
            <a:r>
              <a:rPr lang="ru-RU" baseline="30000" dirty="0" smtClean="0"/>
              <a:t>16</a:t>
            </a:r>
            <a:r>
              <a:rPr lang="ru-RU" dirty="0" smtClean="0"/>
              <a:t>: а </a:t>
            </a:r>
            <a:r>
              <a:rPr lang="ru-RU" baseline="30000" dirty="0" smtClean="0"/>
              <a:t>8</a:t>
            </a:r>
            <a:r>
              <a:rPr lang="ru-RU" dirty="0" smtClean="0"/>
              <a:t> = а</a:t>
            </a:r>
            <a:r>
              <a:rPr lang="ru-RU" baseline="30000" dirty="0" smtClean="0"/>
              <a:t>2.</a:t>
            </a:r>
            <a:endParaRPr lang="ru-RU" dirty="0" smtClean="0"/>
          </a:p>
          <a:p>
            <a:r>
              <a:rPr lang="ru-RU" dirty="0" smtClean="0"/>
              <a:t>6) Обобщение  изученного, проведение диагностической работы  ( что побуждает учеников, а не учителя изучать данную тему ) (шаг 6)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</a:t>
            </a:r>
            <a:r>
              <a:rPr lang="ru-RU" sz="3600" dirty="0" smtClean="0"/>
              <a:t>Шаг 6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001156" cy="5715040"/>
          </a:xfrm>
        </p:spPr>
        <p:txBody>
          <a:bodyPr/>
          <a:lstStyle/>
          <a:p>
            <a:r>
              <a:rPr lang="ru-RU" dirty="0" smtClean="0"/>
              <a:t>6) Обобщение  изученного, проведение диагностической работы  ( что побуждает учеников, а не учителя изучать данную тему ) (шаг 6)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Диагностическая работа.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Тест</a:t>
            </a:r>
            <a:r>
              <a:rPr lang="ru-RU" dirty="0" smtClean="0"/>
              <a:t> ( ключи поместить на обратной стороне теста).</a:t>
            </a:r>
          </a:p>
          <a:p>
            <a:pPr>
              <a:buNone/>
            </a:pPr>
            <a:r>
              <a:rPr lang="ru-RU" dirty="0" smtClean="0"/>
              <a:t>Варианты  заданий:  </a:t>
            </a:r>
          </a:p>
          <a:p>
            <a:pPr>
              <a:buNone/>
            </a:pPr>
            <a:r>
              <a:rPr lang="ru-RU" dirty="0" smtClean="0"/>
              <a:t>представьте в виде степени частное х</a:t>
            </a:r>
            <a:r>
              <a:rPr lang="ru-RU" baseline="30000" dirty="0" smtClean="0"/>
              <a:t>15</a:t>
            </a:r>
            <a:r>
              <a:rPr lang="ru-RU" dirty="0" smtClean="0"/>
              <a:t>: х</a:t>
            </a:r>
            <a:r>
              <a:rPr lang="ru-RU" baseline="30000" dirty="0" smtClean="0"/>
              <a:t>3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представьте в виде степени произведение (-4)</a:t>
            </a:r>
            <a:r>
              <a:rPr lang="ru-RU" baseline="30000" dirty="0" smtClean="0"/>
              <a:t>2</a:t>
            </a:r>
            <a:r>
              <a:rPr lang="ru-RU" dirty="0" smtClean="0"/>
              <a:t>(-4)</a:t>
            </a:r>
            <a:r>
              <a:rPr lang="ru-RU" baseline="30000" dirty="0" smtClean="0"/>
              <a:t>5</a:t>
            </a:r>
            <a:r>
              <a:rPr lang="ru-RU" dirty="0" smtClean="0"/>
              <a:t>(-4)</a:t>
            </a:r>
            <a:r>
              <a:rPr lang="ru-RU" baseline="30000" dirty="0" smtClean="0"/>
              <a:t>7</a:t>
            </a:r>
            <a:r>
              <a:rPr lang="ru-RU" dirty="0" smtClean="0"/>
              <a:t>; при каком  </a:t>
            </a:r>
            <a:r>
              <a:rPr lang="en-US" dirty="0" smtClean="0"/>
              <a:t>m </a:t>
            </a:r>
            <a:r>
              <a:rPr lang="ru-RU" dirty="0" smtClean="0"/>
              <a:t> справедливо равенство а</a:t>
            </a:r>
            <a:r>
              <a:rPr lang="ru-RU" baseline="30000" dirty="0" smtClean="0"/>
              <a:t>16•</a:t>
            </a:r>
            <a:r>
              <a:rPr lang="ru-RU" dirty="0" smtClean="0"/>
              <a:t> а</a:t>
            </a:r>
            <a:r>
              <a:rPr lang="en-US" baseline="30000" dirty="0" smtClean="0"/>
              <a:t>m</a:t>
            </a:r>
            <a:r>
              <a:rPr lang="ru-RU" dirty="0" smtClean="0"/>
              <a:t> = а</a:t>
            </a:r>
            <a:r>
              <a:rPr lang="ru-RU" baseline="30000" dirty="0" smtClean="0"/>
              <a:t>32</a:t>
            </a:r>
            <a:r>
              <a:rPr lang="ru-RU" dirty="0" smtClean="0"/>
              <a:t>; найдите значение выражения  </a:t>
            </a:r>
            <a:r>
              <a:rPr lang="en-US" dirty="0" smtClean="0"/>
              <a:t>h</a:t>
            </a:r>
            <a:r>
              <a:rPr lang="ru-RU" baseline="30000" dirty="0" smtClean="0"/>
              <a:t>0  </a:t>
            </a:r>
            <a:r>
              <a:rPr lang="ru-RU" dirty="0" smtClean="0"/>
              <a:t>:  </a:t>
            </a:r>
            <a:r>
              <a:rPr lang="en-US" dirty="0" smtClean="0"/>
              <a:t>h</a:t>
            </a:r>
            <a:r>
              <a:rPr lang="ru-RU" baseline="30000" dirty="0" smtClean="0"/>
              <a:t>2</a:t>
            </a:r>
            <a:r>
              <a:rPr lang="ru-RU" dirty="0" smtClean="0"/>
              <a:t>  при   </a:t>
            </a:r>
            <a:r>
              <a:rPr lang="en-US" dirty="0" smtClean="0"/>
              <a:t>h</a:t>
            </a:r>
            <a:r>
              <a:rPr lang="ru-RU" dirty="0" smtClean="0"/>
              <a:t> =0,2; вычислите значение выражения  (5</a:t>
            </a:r>
            <a:r>
              <a:rPr lang="ru-RU" baseline="30000" dirty="0" smtClean="0"/>
              <a:t>2</a:t>
            </a:r>
            <a:r>
              <a:rPr lang="ru-RU" dirty="0" smtClean="0"/>
              <a:t> •5</a:t>
            </a:r>
            <a:r>
              <a:rPr lang="ru-RU" baseline="30000" dirty="0" smtClean="0"/>
              <a:t>0</a:t>
            </a:r>
            <a:r>
              <a:rPr lang="ru-RU" dirty="0" smtClean="0"/>
              <a:t> ) : 5</a:t>
            </a:r>
            <a:r>
              <a:rPr lang="ru-RU" baseline="30000" dirty="0" smtClean="0"/>
              <a:t>2.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8858312" cy="6000792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Итог урока. Рефлексия.</a:t>
            </a:r>
            <a:r>
              <a:rPr lang="ru-RU" dirty="0" smtClean="0"/>
              <a:t> Делю класс на две группы.</a:t>
            </a:r>
          </a:p>
          <a:p>
            <a:r>
              <a:rPr lang="ru-RU" dirty="0" smtClean="0"/>
              <a:t>Найдите аргументы  </a:t>
            </a:r>
            <a:r>
              <a:rPr lang="en-US" dirty="0" smtClean="0"/>
              <a:t>I</a:t>
            </a:r>
            <a:r>
              <a:rPr lang="ru-RU" dirty="0" smtClean="0"/>
              <a:t> группа : в  пользу знания свойств степени, а </a:t>
            </a:r>
            <a:r>
              <a:rPr lang="en-US" dirty="0" smtClean="0"/>
              <a:t>II</a:t>
            </a:r>
            <a:r>
              <a:rPr lang="ru-RU" dirty="0" smtClean="0"/>
              <a:t> группа – аргументы, которые будут говорить о том, что можно обойтись без свойств . Все ответы выслушиваем, делаем выводы. На последующих  уроках  можно предложить  статистические данные и назвать рубрику «В голове не укладывается!»</a:t>
            </a:r>
          </a:p>
          <a:p>
            <a:pPr lvl="0"/>
            <a:r>
              <a:rPr lang="ru-RU" dirty="0" smtClean="0"/>
              <a:t>Средний человек съедает 32• 10</a:t>
            </a:r>
            <a:r>
              <a:rPr lang="ru-RU" baseline="30000" dirty="0" smtClean="0"/>
              <a:t> 2</a:t>
            </a:r>
            <a:r>
              <a:rPr lang="ru-RU" dirty="0" smtClean="0"/>
              <a:t>  кг</a:t>
            </a:r>
            <a:r>
              <a:rPr lang="ru-RU" baseline="30000" dirty="0" smtClean="0"/>
              <a:t> </a:t>
            </a:r>
            <a:r>
              <a:rPr lang="ru-RU" dirty="0" smtClean="0"/>
              <a:t>огурцов в течение жизни.</a:t>
            </a:r>
          </a:p>
          <a:p>
            <a:pPr lvl="0"/>
            <a:r>
              <a:rPr lang="ru-RU" dirty="0" smtClean="0"/>
              <a:t>Оса способна совершить беспосадочный перелёт на 3,2• 10</a:t>
            </a:r>
            <a:r>
              <a:rPr lang="ru-RU" baseline="30000" dirty="0" smtClean="0"/>
              <a:t> 2</a:t>
            </a:r>
            <a:r>
              <a:rPr lang="ru-RU" dirty="0" smtClean="0"/>
              <a:t> км. </a:t>
            </a:r>
          </a:p>
          <a:p>
            <a:pPr lvl="0"/>
            <a:r>
              <a:rPr lang="ru-RU" dirty="0" smtClean="0"/>
              <a:t>Когда стекло трескается, трещина распространяется со скоростью около 5 •10</a:t>
            </a:r>
            <a:r>
              <a:rPr lang="ru-RU" baseline="30000" dirty="0" smtClean="0"/>
              <a:t> 3</a:t>
            </a:r>
            <a:r>
              <a:rPr lang="ru-RU" dirty="0" smtClean="0"/>
              <a:t> км/ч.</a:t>
            </a:r>
          </a:p>
          <a:p>
            <a:pPr lvl="0"/>
            <a:r>
              <a:rPr lang="ru-RU" dirty="0" smtClean="0"/>
              <a:t>Лягушка съедает за свою жизнь более 3 тонн комаров. Используя степень, запишите в кг.</a:t>
            </a:r>
          </a:p>
          <a:p>
            <a:pPr lvl="0"/>
            <a:r>
              <a:rPr lang="ru-RU" dirty="0" smtClean="0"/>
              <a:t>Наиболее плодовитой  считается океанская рыба – луна  ( Мо</a:t>
            </a:r>
            <a:r>
              <a:rPr lang="en-US" dirty="0" smtClean="0"/>
              <a:t>l</a:t>
            </a:r>
            <a:r>
              <a:rPr lang="ru-RU" dirty="0" smtClean="0"/>
              <a:t>а </a:t>
            </a:r>
            <a:r>
              <a:rPr lang="en-US" dirty="0" err="1" smtClean="0"/>
              <a:t>mola</a:t>
            </a:r>
            <a:r>
              <a:rPr lang="ru-RU" dirty="0" smtClean="0"/>
              <a:t>), которая откладывает за один нерест до  300000000 икринок диаметром около 1,3 мм. Запишите это число, используя степень.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929354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7) Домашнее задание.  </a:t>
            </a:r>
            <a:r>
              <a:rPr lang="ru-RU" dirty="0" smtClean="0"/>
              <a:t>Историческая справка. Какие числа называют числами Ферма.</a:t>
            </a:r>
          </a:p>
          <a:p>
            <a:pPr>
              <a:buNone/>
            </a:pPr>
            <a:r>
              <a:rPr lang="ru-RU" dirty="0" smtClean="0"/>
              <a:t>	П.19. №403, №408, №417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Используемая литература: </a:t>
            </a:r>
          </a:p>
          <a:p>
            <a:pPr>
              <a:buNone/>
            </a:pPr>
            <a:r>
              <a:rPr lang="ru-RU" dirty="0" smtClean="0"/>
              <a:t>1) Учебник  «Алгебра -7» , авторы Ю.Н.Макарычев, </a:t>
            </a:r>
            <a:r>
              <a:rPr lang="ru-RU" dirty="0" err="1" smtClean="0"/>
              <a:t>Н.Г.Миндюк</a:t>
            </a:r>
            <a:r>
              <a:rPr lang="ru-RU" dirty="0" smtClean="0"/>
              <a:t> и др.</a:t>
            </a:r>
          </a:p>
          <a:p>
            <a:pPr>
              <a:buNone/>
            </a:pPr>
            <a:r>
              <a:rPr lang="ru-RU" dirty="0" smtClean="0"/>
              <a:t>2)Дидактический материал для 7 класса, Л.В.Кузнецова, Л.И. </a:t>
            </a:r>
            <a:r>
              <a:rPr lang="ru-RU" dirty="0" err="1" smtClean="0"/>
              <a:t>Звавич</a:t>
            </a:r>
            <a:r>
              <a:rPr lang="ru-RU" dirty="0" smtClean="0"/>
              <a:t>, С.Б.Суворова.</a:t>
            </a:r>
          </a:p>
          <a:p>
            <a:pPr>
              <a:buNone/>
            </a:pPr>
            <a:r>
              <a:rPr lang="ru-RU" dirty="0" smtClean="0"/>
              <a:t> 3)Энциклопедия по математике. </a:t>
            </a:r>
          </a:p>
          <a:p>
            <a:pPr>
              <a:buNone/>
            </a:pPr>
            <a:r>
              <a:rPr lang="ru-RU" dirty="0" smtClean="0"/>
              <a:t> 4) Журнал «Квант»</a:t>
            </a:r>
          </a:p>
          <a:p>
            <a:pPr>
              <a:buNone/>
            </a:pPr>
            <a:r>
              <a:rPr lang="ru-RU" dirty="0" smtClean="0"/>
              <a:t> 5) СМИ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571480"/>
            <a:ext cx="86439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Что </a:t>
            </a:r>
          </a:p>
          <a:p>
            <a:r>
              <a:rPr lang="ru-RU" sz="7200" dirty="0" smtClean="0"/>
              <a:t>     использовано   </a:t>
            </a:r>
          </a:p>
          <a:p>
            <a:r>
              <a:rPr lang="ru-RU" sz="7200" dirty="0"/>
              <a:t> </a:t>
            </a:r>
            <a:r>
              <a:rPr lang="ru-RU" sz="7200" dirty="0" smtClean="0"/>
              <a:t>                для урока?</a:t>
            </a:r>
            <a:endParaRPr lang="ru-RU" sz="7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418388" cy="460375"/>
          </a:xfrm>
        </p:spPr>
        <p:txBody>
          <a:bodyPr/>
          <a:lstStyle/>
          <a:p>
            <a:pPr algn="ctr" eaLnBrk="1" hangingPunct="1"/>
            <a:r>
              <a:rPr lang="ru-RU" sz="2400" b="1" smtClean="0"/>
              <a:t>Задачи учителя на стадии «осмысления»:</a:t>
            </a:r>
          </a:p>
        </p:txBody>
      </p:sp>
      <p:sp>
        <p:nvSpPr>
          <p:cNvPr id="19459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214282" y="836613"/>
            <a:ext cx="8643998" cy="5664221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b="1" i="1" dirty="0" smtClean="0"/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/>
              <a:t>создать условия для анализа и систематизации учащимся информации;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/>
              <a:t>помочь соотнести старые знания с новыми;</a:t>
            </a:r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/>
              <a:t>обеспечить учащемуся возможность задуматься о природе изучаемого объекта, научиться формулировать вопросы по мере соотнесения старой и новой информации</a:t>
            </a:r>
          </a:p>
          <a:p>
            <a:pPr eaLnBrk="1" hangingPunct="1">
              <a:lnSpc>
                <a:spcPct val="90000"/>
              </a:lnSpc>
            </a:pPr>
            <a:endParaRPr lang="ru-RU" b="1" i="1" dirty="0" smtClean="0"/>
          </a:p>
          <a:p>
            <a:pPr eaLnBrk="1" hangingPunct="1">
              <a:lnSpc>
                <a:spcPct val="90000"/>
              </a:lnSpc>
            </a:pPr>
            <a:endParaRPr lang="ru-RU" b="1" i="1" dirty="0" smtClean="0"/>
          </a:p>
          <a:p>
            <a:pPr eaLnBrk="1" hangingPunct="1">
              <a:lnSpc>
                <a:spcPct val="90000"/>
              </a:lnSpc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Из технологии критического мышления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8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491413" cy="676275"/>
          </a:xfrm>
        </p:spPr>
        <p:txBody>
          <a:bodyPr/>
          <a:lstStyle/>
          <a:p>
            <a:pPr algn="ctr" eaLnBrk="1" hangingPunct="1"/>
            <a:r>
              <a:rPr lang="ru-RU" sz="2800" b="1" i="1" smtClean="0"/>
              <a:t>Кластеры: последовательность действий</a:t>
            </a:r>
          </a:p>
        </p:txBody>
      </p:sp>
      <p:sp>
        <p:nvSpPr>
          <p:cNvPr id="21507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539750" y="981075"/>
            <a:ext cx="8070850" cy="5038725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500" b="1" i="1" smtClean="0"/>
              <a:t>Посередине чистого листа (классной доски) необходимо написать ключевое слово или тезис, который является «сердцем» текста.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500" b="1" i="1" smtClean="0"/>
              <a:t>Вокруг «накидать» слова или предложения, выражающие идеи, факты, образы, подходящие для данной темы. 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500" b="1" i="1" smtClean="0"/>
              <a:t>По мере записи, появившиеся слова соединяются прямыми линиями с ключевым  понятием. У каждого из «спутников» в свою очередь тоже появляются «спутники», устанавливаются новые логические связи.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051050" y="5435600"/>
            <a:ext cx="4457700" cy="514350"/>
            <a:chOff x="2160" y="3336"/>
            <a:chExt cx="7020" cy="804"/>
          </a:xfrm>
        </p:grpSpPr>
        <p:sp>
          <p:nvSpPr>
            <p:cNvPr id="21509" name="Oval 5"/>
            <p:cNvSpPr>
              <a:spLocks noChangeArrowheads="1"/>
            </p:cNvSpPr>
            <p:nvPr/>
          </p:nvSpPr>
          <p:spPr bwMode="auto">
            <a:xfrm>
              <a:off x="5400" y="3558"/>
              <a:ext cx="72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0" name="Oval 6"/>
            <p:cNvSpPr>
              <a:spLocks noChangeArrowheads="1"/>
            </p:cNvSpPr>
            <p:nvPr/>
          </p:nvSpPr>
          <p:spPr bwMode="auto">
            <a:xfrm>
              <a:off x="3780" y="3378"/>
              <a:ext cx="900" cy="36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1" name="Oval 7"/>
            <p:cNvSpPr>
              <a:spLocks noChangeArrowheads="1"/>
            </p:cNvSpPr>
            <p:nvPr/>
          </p:nvSpPr>
          <p:spPr bwMode="auto">
            <a:xfrm>
              <a:off x="6840" y="3378"/>
              <a:ext cx="720" cy="36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2" name="Oval 8"/>
            <p:cNvSpPr>
              <a:spLocks noChangeArrowheads="1"/>
            </p:cNvSpPr>
            <p:nvPr/>
          </p:nvSpPr>
          <p:spPr bwMode="auto">
            <a:xfrm>
              <a:off x="8460" y="3336"/>
              <a:ext cx="720" cy="36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3" name="Oval 9"/>
            <p:cNvSpPr>
              <a:spLocks noChangeArrowheads="1"/>
            </p:cNvSpPr>
            <p:nvPr/>
          </p:nvSpPr>
          <p:spPr bwMode="auto">
            <a:xfrm>
              <a:off x="8460" y="3780"/>
              <a:ext cx="720" cy="36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4" name="Oval 10"/>
            <p:cNvSpPr>
              <a:spLocks noChangeArrowheads="1"/>
            </p:cNvSpPr>
            <p:nvPr/>
          </p:nvSpPr>
          <p:spPr bwMode="auto">
            <a:xfrm>
              <a:off x="2160" y="3558"/>
              <a:ext cx="72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5" name="Line 11"/>
            <p:cNvSpPr>
              <a:spLocks noChangeShapeType="1"/>
            </p:cNvSpPr>
            <p:nvPr/>
          </p:nvSpPr>
          <p:spPr bwMode="auto">
            <a:xfrm flipV="1">
              <a:off x="2880" y="3558"/>
              <a:ext cx="90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6" name="Line 12"/>
            <p:cNvSpPr>
              <a:spLocks noChangeShapeType="1"/>
            </p:cNvSpPr>
            <p:nvPr/>
          </p:nvSpPr>
          <p:spPr bwMode="auto">
            <a:xfrm>
              <a:off x="4680" y="3558"/>
              <a:ext cx="72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7" name="Line 13"/>
            <p:cNvSpPr>
              <a:spLocks noChangeShapeType="1"/>
            </p:cNvSpPr>
            <p:nvPr/>
          </p:nvSpPr>
          <p:spPr bwMode="auto">
            <a:xfrm flipV="1">
              <a:off x="6120" y="3558"/>
              <a:ext cx="72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8" name="Line 14"/>
            <p:cNvSpPr>
              <a:spLocks noChangeShapeType="1"/>
            </p:cNvSpPr>
            <p:nvPr/>
          </p:nvSpPr>
          <p:spPr bwMode="auto">
            <a:xfrm flipV="1">
              <a:off x="7560" y="3378"/>
              <a:ext cx="90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9" name="Line 15"/>
            <p:cNvSpPr>
              <a:spLocks noChangeShapeType="1"/>
            </p:cNvSpPr>
            <p:nvPr/>
          </p:nvSpPr>
          <p:spPr bwMode="auto">
            <a:xfrm>
              <a:off x="7560" y="3558"/>
              <a:ext cx="90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603250"/>
          </a:xfrm>
        </p:spPr>
        <p:txBody>
          <a:bodyPr/>
          <a:lstStyle/>
          <a:p>
            <a:pPr algn="ctr" eaLnBrk="1" hangingPunct="1"/>
            <a:r>
              <a:rPr lang="ru-RU" sz="3200" b="1" smtClean="0"/>
              <a:t>Правила в работе над кластерами:</a:t>
            </a:r>
          </a:p>
        </p:txBody>
      </p:sp>
      <p:sp>
        <p:nvSpPr>
          <p:cNvPr id="22531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838200" y="1125538"/>
            <a:ext cx="7772400" cy="489426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i="1" smtClean="0"/>
              <a:t>Не бояться записывать все, что приходит на ум. Дать волю воображению и интуиции.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i="1" smtClean="0"/>
              <a:t>Продолжать работу, пока не кончится время или идеи не иссякнут.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b="1" i="1" smtClean="0"/>
              <a:t>Постараться построить как можно больше связей. Не следовать по заранее определенному плану.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7813"/>
            <a:ext cx="8218487" cy="919162"/>
          </a:xfrm>
        </p:spPr>
        <p:txBody>
          <a:bodyPr>
            <a:normAutofit/>
          </a:bodyPr>
          <a:lstStyle/>
          <a:p>
            <a:r>
              <a:rPr lang="ru-RU" sz="2800" b="1" smtClean="0"/>
              <a:t>Приём  «Вопросительные слова»</a:t>
            </a:r>
            <a:br>
              <a:rPr lang="ru-RU" sz="2800" b="1" smtClean="0"/>
            </a:br>
            <a:endParaRPr lang="ru-RU" sz="2800" b="1" smtClean="0"/>
          </a:p>
        </p:txBody>
      </p:sp>
      <p:sp>
        <p:nvSpPr>
          <p:cNvPr id="33795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395288" y="1125538"/>
            <a:ext cx="8291512" cy="5005387"/>
          </a:xfrm>
        </p:spPr>
        <p:txBody>
          <a:bodyPr/>
          <a:lstStyle/>
          <a:p>
            <a:r>
              <a:rPr lang="ru-RU" b="1" i="1" smtClean="0"/>
              <a:t>используется тогда, когда учащиеся уже имеют некоторые сведения по теме и ориентируются в ряде базовых понятий, связанных с изучаемым материалом;</a:t>
            </a:r>
          </a:p>
          <a:p>
            <a:r>
              <a:rPr lang="ru-RU" b="1" i="1" smtClean="0"/>
              <a:t>«Вопросительные слова» помогают им создать так называемое «поле интереса»;</a:t>
            </a:r>
          </a:p>
          <a:p>
            <a:r>
              <a:rPr lang="ru-RU" b="1" i="1" smtClean="0"/>
              <a:t> учащиеся учатся задавать вопросы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472518" cy="64294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         </a:t>
            </a:r>
            <a:r>
              <a:rPr lang="ru-RU" sz="3200" dirty="0" smtClean="0"/>
              <a:t>Основные шаги современного урока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6412"/>
          </a:xfrm>
        </p:spPr>
        <p:txBody>
          <a:bodyPr>
            <a:normAutofit fontScale="62500" lnSpcReduction="20000"/>
          </a:bodyPr>
          <a:lstStyle/>
          <a:p>
            <a:r>
              <a:rPr lang="ru-RU" sz="3200" dirty="0" smtClean="0"/>
              <a:t>Организация демонстрации овладение учащимися имеющимися знаниями (шаг 1)</a:t>
            </a:r>
          </a:p>
          <a:p>
            <a:endParaRPr lang="ru-RU" sz="3200" dirty="0" smtClean="0"/>
          </a:p>
          <a:p>
            <a:r>
              <a:rPr lang="ru-RU" sz="3200" dirty="0" smtClean="0"/>
              <a:t>Организация </a:t>
            </a:r>
            <a:r>
              <a:rPr lang="ru-RU" sz="3200" dirty="0" err="1" smtClean="0"/>
              <a:t>самооценивания</a:t>
            </a:r>
            <a:r>
              <a:rPr lang="ru-RU" sz="3200" dirty="0" smtClean="0"/>
              <a:t> обучаемого степенью владения актуальным опытом (шаг 2)</a:t>
            </a:r>
          </a:p>
          <a:p>
            <a:endParaRPr lang="ru-RU" sz="3200" dirty="0" smtClean="0"/>
          </a:p>
          <a:p>
            <a:r>
              <a:rPr lang="ru-RU" sz="3200" dirty="0" err="1" smtClean="0"/>
              <a:t>Учебно</a:t>
            </a:r>
            <a:r>
              <a:rPr lang="ru-RU" sz="3200" dirty="0" smtClean="0"/>
              <a:t> – практическая задача (шаг 3)</a:t>
            </a:r>
          </a:p>
          <a:p>
            <a:pPr>
              <a:buNone/>
            </a:pPr>
            <a:endParaRPr lang="ru-RU" sz="3200" dirty="0" smtClean="0"/>
          </a:p>
          <a:p>
            <a:r>
              <a:rPr lang="ru-RU" sz="3200" dirty="0" smtClean="0"/>
              <a:t>Установление связи, формулирование  свойства. Сообщение учащимися пределов познания(шаг 4)</a:t>
            </a:r>
          </a:p>
          <a:p>
            <a:pPr>
              <a:buNone/>
            </a:pPr>
            <a:r>
              <a:rPr lang="ru-RU" sz="3200" dirty="0" smtClean="0"/>
              <a:t>   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Организация изучения нового материала (шаг 5)</a:t>
            </a:r>
          </a:p>
          <a:p>
            <a:pPr>
              <a:buFont typeface="Arial" pitchFamily="34" charset="0"/>
              <a:buChar char="•"/>
            </a:pPr>
            <a:endParaRPr lang="ru-RU" sz="3200" dirty="0" smtClean="0"/>
          </a:p>
          <a:p>
            <a:pPr>
              <a:buFont typeface="Arial" pitchFamily="34" charset="0"/>
              <a:buChar char="•"/>
            </a:pPr>
            <a:r>
              <a:rPr lang="ru-RU" sz="3200" dirty="0" smtClean="0"/>
              <a:t>Обобщение изученного, проведение диагностической работы (шаг 6)</a:t>
            </a:r>
          </a:p>
          <a:p>
            <a:pPr>
              <a:buNone/>
            </a:pPr>
            <a:endParaRPr lang="ru-RU" sz="3100" dirty="0" smtClean="0"/>
          </a:p>
          <a:p>
            <a:pPr>
              <a:buNone/>
            </a:pPr>
            <a:endParaRPr lang="ru-RU" sz="3100" dirty="0" smtClean="0"/>
          </a:p>
          <a:p>
            <a:pPr>
              <a:buNone/>
            </a:pPr>
            <a:r>
              <a:rPr lang="ru-RU" sz="3100" dirty="0" smtClean="0"/>
              <a:t> 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076325"/>
          </a:xfrm>
        </p:spPr>
        <p:txBody>
          <a:bodyPr/>
          <a:lstStyle/>
          <a:p>
            <a:pPr eaLnBrk="1" hangingPunct="1"/>
            <a:r>
              <a:rPr lang="ru-RU" sz="3200" b="1" smtClean="0"/>
              <a:t>Мысли по аналогии: </a:t>
            </a:r>
            <a:r>
              <a:rPr lang="ru-RU" sz="3200" b="1" smtClean="0">
                <a:solidFill>
                  <a:srgbClr val="660033"/>
                </a:solidFill>
              </a:rPr>
              <a:t>вопросы для оценки степени понимания</a:t>
            </a:r>
          </a:p>
        </p:txBody>
      </p:sp>
      <p:sp>
        <p:nvSpPr>
          <p:cNvPr id="39939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457200" y="1557338"/>
            <a:ext cx="8229600" cy="4498975"/>
          </a:xfrm>
        </p:spPr>
        <p:txBody>
          <a:bodyPr/>
          <a:lstStyle/>
          <a:p>
            <a:pPr eaLnBrk="1" hangingPunct="1"/>
            <a:r>
              <a:rPr lang="ru-RU" b="1" i="1" smtClean="0"/>
              <a:t>«На что это похоже?»</a:t>
            </a:r>
          </a:p>
          <a:p>
            <a:pPr eaLnBrk="1" hangingPunct="1"/>
            <a:r>
              <a:rPr lang="ru-RU" b="1" i="1" smtClean="0"/>
              <a:t>«С чем (кем) это можно сравнить?»</a:t>
            </a:r>
          </a:p>
          <a:p>
            <a:pPr eaLnBrk="1" hangingPunct="1"/>
            <a:r>
              <a:rPr lang="ru-RU" b="1" i="1" smtClean="0"/>
              <a:t>«Встречали ли Вы нечто подобное раньше?»</a:t>
            </a:r>
          </a:p>
          <a:p>
            <a:pPr eaLnBrk="1" hangingPunct="1"/>
            <a:r>
              <a:rPr lang="ru-RU" b="1" i="1" smtClean="0"/>
              <a:t>«Где мы уже с этим сталкивались?»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Умножение и деление степеней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Педагогическая  цель: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Ученик научится различать свойства умножения и деления степеней с натуральным показателем; применять свойства в случае с одинаковыми основаниями.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Ученик получит возможность уметь выполнять преобразования степеней с разными основаниями и уметь выполнять преобразования в комбинированных заданиях.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Организовать работу учащихся посредством повторения ранее изученного материала</a:t>
            </a:r>
          </a:p>
          <a:p>
            <a:r>
              <a:rPr lang="ru-RU" dirty="0" smtClean="0"/>
              <a:t>Обеспечить уровень воспроизведения посредством выполнения упражнений различного типа</a:t>
            </a:r>
          </a:p>
          <a:p>
            <a:r>
              <a:rPr lang="ru-RU" dirty="0" smtClean="0"/>
              <a:t>Организовать проверку по самооценке учащихся посредством тестирования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Шаг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а) Актуализация знаний: </a:t>
            </a:r>
          </a:p>
          <a:p>
            <a:r>
              <a:rPr lang="ru-RU" dirty="0" smtClean="0"/>
              <a:t>1) Верно ли, что: 2 •2• 2 = 2</a:t>
            </a:r>
            <a:r>
              <a:rPr lang="ru-RU" baseline="30000" dirty="0" smtClean="0"/>
              <a:t>3 </a:t>
            </a:r>
            <a:r>
              <a:rPr lang="ru-RU" dirty="0" smtClean="0"/>
              <a:t>; </a:t>
            </a:r>
          </a:p>
          <a:p>
            <a:r>
              <a:rPr lang="ru-RU" dirty="0" smtClean="0"/>
              <a:t>  5 •5•5•5 =4</a:t>
            </a:r>
            <a:r>
              <a:rPr lang="ru-RU" baseline="30000" dirty="0" smtClean="0"/>
              <a:t>5</a:t>
            </a:r>
            <a:r>
              <a:rPr lang="ru-RU" dirty="0" smtClean="0"/>
              <a:t>; (-3)</a:t>
            </a:r>
            <a:r>
              <a:rPr lang="ru-RU" baseline="30000" dirty="0" smtClean="0"/>
              <a:t>3</a:t>
            </a:r>
            <a:r>
              <a:rPr lang="ru-RU" dirty="0" smtClean="0"/>
              <a:t>=9, 7</a:t>
            </a:r>
            <a:r>
              <a:rPr lang="ru-RU" baseline="30000" dirty="0" smtClean="0"/>
              <a:t>1</a:t>
            </a:r>
            <a:r>
              <a:rPr lang="ru-RU" dirty="0" smtClean="0"/>
              <a:t>=7, 25</a:t>
            </a:r>
            <a:r>
              <a:rPr lang="ru-RU" baseline="30000" dirty="0" smtClean="0"/>
              <a:t>0</a:t>
            </a:r>
            <a:r>
              <a:rPr lang="ru-RU" dirty="0" smtClean="0"/>
              <a:t>=25,</a:t>
            </a:r>
            <a:r>
              <a:rPr lang="en-US" dirty="0" smtClean="0"/>
              <a:t> x</a:t>
            </a:r>
            <a:r>
              <a:rPr lang="ru-RU" dirty="0" smtClean="0"/>
              <a:t> •</a:t>
            </a:r>
            <a:r>
              <a:rPr lang="en-US" dirty="0" smtClean="0"/>
              <a:t>x</a:t>
            </a:r>
            <a:r>
              <a:rPr lang="ru-RU" dirty="0" smtClean="0"/>
              <a:t> •</a:t>
            </a:r>
            <a:r>
              <a:rPr lang="en-US" dirty="0" smtClean="0"/>
              <a:t>x</a:t>
            </a:r>
            <a:r>
              <a:rPr lang="ru-RU" dirty="0" smtClean="0"/>
              <a:t> •</a:t>
            </a:r>
            <a:r>
              <a:rPr lang="en-US" dirty="0" smtClean="0"/>
              <a:t>x</a:t>
            </a:r>
            <a:r>
              <a:rPr lang="ru-RU" dirty="0" smtClean="0"/>
              <a:t> •</a:t>
            </a:r>
            <a:r>
              <a:rPr lang="en-US" dirty="0" smtClean="0"/>
              <a:t>x</a:t>
            </a:r>
            <a:r>
              <a:rPr lang="ru-RU" dirty="0" smtClean="0"/>
              <a:t>=4</a:t>
            </a:r>
            <a:r>
              <a:rPr lang="en-US" dirty="0" smtClean="0"/>
              <a:t>x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                                                                    Обосновать.</a:t>
            </a:r>
          </a:p>
          <a:p>
            <a:pPr>
              <a:buNone/>
            </a:pPr>
            <a:r>
              <a:rPr lang="ru-RU" dirty="0" smtClean="0"/>
              <a:t>   2) Сформулировать определение степени с натуральным показателем.</a:t>
            </a:r>
          </a:p>
          <a:p>
            <a:r>
              <a:rPr lang="ru-RU" dirty="0" smtClean="0"/>
              <a:t>       </a:t>
            </a:r>
            <a:r>
              <a:rPr lang="en-US" dirty="0" smtClean="0"/>
              <a:t>a</a:t>
            </a:r>
            <a:r>
              <a:rPr lang="en-US" baseline="30000" dirty="0" smtClean="0"/>
              <a:t>n</a:t>
            </a:r>
            <a:r>
              <a:rPr lang="ru-RU" dirty="0" smtClean="0"/>
              <a:t>  = ….               </a:t>
            </a:r>
            <a:r>
              <a:rPr lang="en-US" dirty="0" smtClean="0"/>
              <a:t>n</a:t>
            </a:r>
            <a:r>
              <a:rPr lang="ru-RU" dirty="0" smtClean="0"/>
              <a:t> - ?        а  - ?</a:t>
            </a:r>
          </a:p>
          <a:p>
            <a:r>
              <a:rPr lang="ru-RU" dirty="0" smtClean="0"/>
              <a:t>3)Верно ли, что:  </a:t>
            </a:r>
            <a:r>
              <a:rPr lang="en-US" dirty="0" smtClean="0"/>
              <a:t>a</a:t>
            </a:r>
            <a:r>
              <a:rPr lang="en-US" baseline="30000" dirty="0" smtClean="0"/>
              <a:t>n</a:t>
            </a:r>
            <a:r>
              <a:rPr lang="ru-RU" dirty="0" smtClean="0"/>
              <a:t> =</a:t>
            </a:r>
            <a:r>
              <a:rPr lang="en-US" dirty="0" smtClean="0"/>
              <a:t>a</a:t>
            </a:r>
            <a:r>
              <a:rPr lang="ru-RU" dirty="0" smtClean="0"/>
              <a:t>•</a:t>
            </a:r>
            <a:r>
              <a:rPr lang="en-US" dirty="0" smtClean="0"/>
              <a:t>a</a:t>
            </a:r>
            <a:r>
              <a:rPr lang="ru-RU" dirty="0" smtClean="0"/>
              <a:t>•</a:t>
            </a:r>
            <a:r>
              <a:rPr lang="en-US" dirty="0" smtClean="0"/>
              <a:t>a</a:t>
            </a:r>
            <a:r>
              <a:rPr lang="ru-RU" dirty="0" smtClean="0"/>
              <a:t>•</a:t>
            </a:r>
            <a:r>
              <a:rPr lang="en-US" dirty="0" smtClean="0"/>
              <a:t>a</a:t>
            </a:r>
            <a:r>
              <a:rPr lang="ru-RU" dirty="0" smtClean="0"/>
              <a:t>•…•а </a:t>
            </a:r>
          </a:p>
          <a:p>
            <a:pPr>
              <a:buNone/>
            </a:pPr>
            <a:r>
              <a:rPr lang="ru-RU" dirty="0" smtClean="0"/>
              <a:t>        (а повторяется </a:t>
            </a:r>
            <a:r>
              <a:rPr lang="en-US" dirty="0" smtClean="0"/>
              <a:t>n</a:t>
            </a:r>
            <a:r>
              <a:rPr lang="ru-RU" dirty="0" smtClean="0"/>
              <a:t>-раз)</a:t>
            </a:r>
          </a:p>
          <a:p>
            <a:r>
              <a:rPr lang="en-US" dirty="0" err="1" smtClean="0"/>
              <a:t>b</a:t>
            </a:r>
            <a:r>
              <a:rPr lang="en-US" baseline="30000" dirty="0" err="1" smtClean="0"/>
              <a:t>k</a:t>
            </a:r>
            <a:r>
              <a:rPr lang="ru-RU" dirty="0" smtClean="0"/>
              <a:t>=</a:t>
            </a:r>
            <a:r>
              <a:rPr lang="en-US" dirty="0" smtClean="0"/>
              <a:t>b</a:t>
            </a:r>
            <a:r>
              <a:rPr lang="ru-RU" dirty="0" smtClean="0"/>
              <a:t>•</a:t>
            </a:r>
            <a:r>
              <a:rPr lang="en-US" dirty="0" smtClean="0"/>
              <a:t>b</a:t>
            </a:r>
            <a:r>
              <a:rPr lang="ru-RU" dirty="0" smtClean="0"/>
              <a:t>•</a:t>
            </a:r>
            <a:r>
              <a:rPr lang="en-US" dirty="0" smtClean="0"/>
              <a:t>b</a:t>
            </a:r>
            <a:r>
              <a:rPr lang="ru-RU" dirty="0" smtClean="0"/>
              <a:t>•</a:t>
            </a:r>
            <a:r>
              <a:rPr lang="en-US" dirty="0" smtClean="0"/>
              <a:t>b</a:t>
            </a:r>
            <a:r>
              <a:rPr lang="ru-RU" dirty="0" smtClean="0"/>
              <a:t> •</a:t>
            </a:r>
            <a:r>
              <a:rPr lang="en-US" dirty="0" smtClean="0"/>
              <a:t>a</a:t>
            </a:r>
            <a:r>
              <a:rPr lang="ru-RU" dirty="0" smtClean="0"/>
              <a:t>…•</a:t>
            </a:r>
            <a:r>
              <a:rPr lang="en-US" dirty="0" smtClean="0"/>
              <a:t>b</a:t>
            </a:r>
            <a:r>
              <a:rPr lang="ru-RU" dirty="0" smtClean="0"/>
              <a:t>      (</a:t>
            </a:r>
            <a:r>
              <a:rPr lang="en-US" dirty="0" smtClean="0"/>
              <a:t>b</a:t>
            </a:r>
            <a:r>
              <a:rPr lang="ru-RU" dirty="0" smtClean="0"/>
              <a:t> повторяется  </a:t>
            </a:r>
            <a:r>
              <a:rPr lang="en-US" dirty="0" smtClean="0"/>
              <a:t>k</a:t>
            </a:r>
            <a:r>
              <a:rPr lang="ru-RU" dirty="0" smtClean="0"/>
              <a:t> – раз)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Обосновать ответ.                                     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Шаг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496730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Тест для самопроверки: (индивидуальная работа в двух вариантах.)</a:t>
            </a:r>
          </a:p>
          <a:p>
            <a:r>
              <a:rPr lang="ru-RU" dirty="0" smtClean="0"/>
              <a:t>А1)  Представьте произведение  7•7•7•7•</a:t>
            </a:r>
            <a:r>
              <a:rPr lang="en-US" dirty="0" smtClean="0"/>
              <a:t>x</a:t>
            </a:r>
            <a:r>
              <a:rPr lang="ru-RU" dirty="0" smtClean="0"/>
              <a:t>•</a:t>
            </a:r>
            <a:r>
              <a:rPr lang="en-US" dirty="0" smtClean="0"/>
              <a:t>x</a:t>
            </a:r>
            <a:r>
              <a:rPr lang="ru-RU" dirty="0" smtClean="0"/>
              <a:t>•</a:t>
            </a:r>
            <a:r>
              <a:rPr lang="en-US" dirty="0" smtClean="0"/>
              <a:t>x</a:t>
            </a:r>
            <a:r>
              <a:rPr lang="ru-RU" dirty="0" smtClean="0"/>
              <a:t>  в виде степени:</a:t>
            </a:r>
          </a:p>
          <a:p>
            <a:pPr lvl="0">
              <a:buNone/>
            </a:pPr>
            <a:r>
              <a:rPr lang="ru-RU" dirty="0" smtClean="0">
                <a:latin typeface="+mj-lt"/>
              </a:rPr>
              <a:t>            (7х</a:t>
            </a:r>
            <a:r>
              <a:rPr lang="ru-RU" baseline="30000" dirty="0" smtClean="0">
                <a:latin typeface="+mj-lt"/>
              </a:rPr>
              <a:t>4</a:t>
            </a:r>
            <a:r>
              <a:rPr lang="ru-RU" dirty="0" smtClean="0">
                <a:latin typeface="+mj-lt"/>
              </a:rPr>
              <a:t>)     ;       2)  7</a:t>
            </a:r>
            <a:r>
              <a:rPr lang="ru-RU" baseline="30000" dirty="0" smtClean="0">
                <a:latin typeface="+mj-lt"/>
              </a:rPr>
              <a:t>4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х</a:t>
            </a:r>
            <a:r>
              <a:rPr lang="ru-RU" dirty="0" smtClean="0">
                <a:latin typeface="+mj-lt"/>
              </a:rPr>
              <a:t>       </a:t>
            </a:r>
            <a:r>
              <a:rPr lang="ru-RU" baseline="30000" dirty="0" smtClean="0">
                <a:latin typeface="+mj-lt"/>
              </a:rPr>
              <a:t>;</a:t>
            </a:r>
            <a:r>
              <a:rPr lang="ru-RU" dirty="0" smtClean="0">
                <a:latin typeface="+mj-lt"/>
              </a:rPr>
              <a:t>      3)  </a:t>
            </a:r>
            <a:r>
              <a:rPr lang="ru-RU" dirty="0" smtClean="0">
                <a:latin typeface="+mj-lt"/>
              </a:rPr>
              <a:t>7</a:t>
            </a:r>
            <a:r>
              <a:rPr lang="ru-RU" baseline="30000" dirty="0" smtClean="0">
                <a:latin typeface="+mj-lt"/>
              </a:rPr>
              <a:t>4</a:t>
            </a:r>
            <a:r>
              <a:rPr lang="ru-RU" dirty="0" smtClean="0">
                <a:latin typeface="+mj-lt"/>
              </a:rPr>
              <a:t>х³;                      </a:t>
            </a:r>
            <a:r>
              <a:rPr lang="ru-RU" dirty="0" smtClean="0">
                <a:latin typeface="+mj-lt"/>
              </a:rPr>
              <a:t>4)7х</a:t>
            </a:r>
          </a:p>
          <a:p>
            <a:r>
              <a:rPr lang="ru-RU" dirty="0" smtClean="0">
                <a:latin typeface="+mj-lt"/>
              </a:rPr>
              <a:t>А2) Представить в виде произведения степень (-3)</a:t>
            </a:r>
            <a:r>
              <a:rPr lang="ru-RU" baseline="30000" dirty="0" smtClean="0">
                <a:latin typeface="+mj-lt"/>
              </a:rPr>
              <a:t>3 </a:t>
            </a:r>
            <a:r>
              <a:rPr lang="ru-RU" dirty="0" smtClean="0">
                <a:latin typeface="+mj-lt"/>
              </a:rPr>
              <a:t>х</a:t>
            </a:r>
            <a:r>
              <a:rPr lang="ru-RU" baseline="30000" dirty="0" smtClean="0">
                <a:latin typeface="+mj-lt"/>
              </a:rPr>
              <a:t>2</a:t>
            </a:r>
            <a:endParaRPr lang="ru-RU" dirty="0" smtClean="0">
              <a:latin typeface="+mj-lt"/>
            </a:endParaRPr>
          </a:p>
          <a:p>
            <a:pPr>
              <a:buNone/>
            </a:pPr>
            <a:r>
              <a:rPr lang="ru-RU" dirty="0" smtClean="0">
                <a:latin typeface="+mj-lt"/>
              </a:rPr>
              <a:t>        1)-3• </a:t>
            </a:r>
            <a:r>
              <a:rPr lang="ru-RU" dirty="0" err="1" smtClean="0">
                <a:latin typeface="+mj-lt"/>
              </a:rPr>
              <a:t>х</a:t>
            </a:r>
            <a:r>
              <a:rPr lang="ru-RU" dirty="0" smtClean="0">
                <a:latin typeface="+mj-lt"/>
              </a:rPr>
              <a:t>• </a:t>
            </a:r>
            <a:r>
              <a:rPr lang="ru-RU" dirty="0" err="1" smtClean="0">
                <a:latin typeface="+mj-lt"/>
              </a:rPr>
              <a:t>х</a:t>
            </a:r>
            <a:r>
              <a:rPr lang="ru-RU" dirty="0" smtClean="0">
                <a:latin typeface="+mj-lt"/>
              </a:rPr>
              <a:t>;    	2) -3• 3•3 •</a:t>
            </a:r>
            <a:r>
              <a:rPr lang="ru-RU" dirty="0" err="1" smtClean="0">
                <a:latin typeface="+mj-lt"/>
              </a:rPr>
              <a:t>х</a:t>
            </a:r>
            <a:r>
              <a:rPr lang="ru-RU" dirty="0" smtClean="0">
                <a:latin typeface="+mj-lt"/>
              </a:rPr>
              <a:t>•</a:t>
            </a:r>
            <a:r>
              <a:rPr lang="ru-RU" dirty="0" err="1" smtClean="0">
                <a:latin typeface="+mj-lt"/>
              </a:rPr>
              <a:t>х</a:t>
            </a:r>
            <a:r>
              <a:rPr lang="ru-RU" dirty="0" smtClean="0">
                <a:latin typeface="+mj-lt"/>
              </a:rPr>
              <a:t> ;	3)(-3)(-3)(-3)</a:t>
            </a:r>
            <a:r>
              <a:rPr lang="ru-RU" dirty="0" err="1" smtClean="0">
                <a:latin typeface="+mj-lt"/>
              </a:rPr>
              <a:t>х</a:t>
            </a:r>
            <a:r>
              <a:rPr lang="ru-RU" dirty="0" smtClean="0">
                <a:latin typeface="+mj-lt"/>
              </a:rPr>
              <a:t>•</a:t>
            </a:r>
            <a:r>
              <a:rPr lang="ru-RU" dirty="0" err="1" smtClean="0">
                <a:latin typeface="+mj-lt"/>
              </a:rPr>
              <a:t>х</a:t>
            </a:r>
            <a:r>
              <a:rPr lang="ru-RU" dirty="0" smtClean="0">
                <a:latin typeface="+mj-lt"/>
              </a:rPr>
              <a:t>	4) -3•</a:t>
            </a:r>
            <a:r>
              <a:rPr lang="ru-RU" dirty="0" err="1" smtClean="0">
                <a:latin typeface="+mj-lt"/>
              </a:rPr>
              <a:t>х</a:t>
            </a:r>
            <a:endParaRPr lang="ru-RU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A</a:t>
            </a:r>
            <a:r>
              <a:rPr lang="ru-RU" dirty="0" smtClean="0">
                <a:latin typeface="+mj-lt"/>
              </a:rPr>
              <a:t>3)  Вычислите: -2• 3</a:t>
            </a:r>
            <a:r>
              <a:rPr lang="ru-RU" baseline="30000" dirty="0" smtClean="0">
                <a:latin typeface="+mj-lt"/>
              </a:rPr>
              <a:t>2</a:t>
            </a:r>
            <a:r>
              <a:rPr lang="ru-RU" dirty="0" smtClean="0">
                <a:latin typeface="+mj-lt"/>
              </a:rPr>
              <a:t>  +  4• 5</a:t>
            </a:r>
            <a:r>
              <a:rPr lang="ru-RU" baseline="30000" dirty="0" smtClean="0">
                <a:latin typeface="+mj-lt"/>
              </a:rPr>
              <a:t>3</a:t>
            </a:r>
            <a:endParaRPr lang="ru-RU" dirty="0" smtClean="0">
              <a:latin typeface="+mj-lt"/>
            </a:endParaRPr>
          </a:p>
          <a:p>
            <a:pPr lvl="0">
              <a:buNone/>
            </a:pPr>
            <a:r>
              <a:rPr lang="ru-RU" dirty="0" smtClean="0">
                <a:latin typeface="+mj-lt"/>
              </a:rPr>
              <a:t>      464;           2)  482;                 3) 518;                      4) -1018</a:t>
            </a:r>
          </a:p>
          <a:p>
            <a:r>
              <a:rPr lang="ru-RU" dirty="0" smtClean="0"/>
              <a:t>Количество  заданий в тесте я подбираю  в соответствии с подготовкой уровня класса.</a:t>
            </a:r>
          </a:p>
          <a:p>
            <a:r>
              <a:rPr lang="ru-RU" dirty="0" smtClean="0"/>
              <a:t>К тесту даю ключ для самопроверки. Критерии: зачёт – не зачёт.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Шаг 3 и Шаг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Задача: 1)вычислите: 2 </a:t>
            </a:r>
            <a:r>
              <a:rPr lang="ru-RU" baseline="30000" dirty="0" smtClean="0"/>
              <a:t>2 •</a:t>
            </a:r>
            <a:r>
              <a:rPr lang="ru-RU" dirty="0" smtClean="0"/>
              <a:t>2 </a:t>
            </a:r>
            <a:r>
              <a:rPr lang="ru-RU" baseline="30000" dirty="0" smtClean="0"/>
              <a:t>3</a:t>
            </a:r>
            <a:r>
              <a:rPr lang="ru-RU" dirty="0" smtClean="0"/>
              <a:t> = ?            3</a:t>
            </a:r>
            <a:r>
              <a:rPr lang="ru-RU" baseline="30000" dirty="0" smtClean="0"/>
              <a:t>3</a:t>
            </a:r>
            <a:r>
              <a:rPr lang="ru-RU" dirty="0" smtClean="0"/>
              <a:t> •3</a:t>
            </a:r>
            <a:r>
              <a:rPr lang="ru-RU" baseline="30000" dirty="0" smtClean="0"/>
              <a:t>2</a:t>
            </a:r>
            <a:r>
              <a:rPr lang="ru-RU" dirty="0" smtClean="0"/>
              <a:t> •3 =?</a:t>
            </a:r>
          </a:p>
          <a:p>
            <a:pPr>
              <a:buNone/>
            </a:pPr>
            <a:r>
              <a:rPr lang="ru-RU" dirty="0" smtClean="0"/>
              <a:t>                 2)Упростите: а 2 а 20 = ?         </a:t>
            </a:r>
            <a:r>
              <a:rPr lang="en-US" dirty="0" smtClean="0"/>
              <a:t>b </a:t>
            </a:r>
            <a:r>
              <a:rPr lang="ru-RU" baseline="30000" dirty="0" smtClean="0"/>
              <a:t>30 •</a:t>
            </a:r>
            <a:r>
              <a:rPr lang="en-US" dirty="0" smtClean="0"/>
              <a:t>b </a:t>
            </a:r>
            <a:r>
              <a:rPr lang="ru-RU" baseline="30000" dirty="0" smtClean="0"/>
              <a:t>10</a:t>
            </a:r>
            <a:r>
              <a:rPr lang="ru-RU" dirty="0" smtClean="0"/>
              <a:t> •</a:t>
            </a:r>
            <a:r>
              <a:rPr lang="en-US" dirty="0" smtClean="0"/>
              <a:t>b </a:t>
            </a:r>
            <a:r>
              <a:rPr lang="ru-RU" baseline="30000" dirty="0" smtClean="0"/>
              <a:t>15</a:t>
            </a:r>
            <a:r>
              <a:rPr lang="ru-RU" dirty="0" smtClean="0"/>
              <a:t> = ? </a:t>
            </a:r>
          </a:p>
          <a:p>
            <a:r>
              <a:rPr lang="ru-RU" dirty="0" smtClean="0"/>
              <a:t>В ходе  решения задачи 1) и 2)  учащиеся предлагают решение, а  я, как учитель, организую  класс на нахождение способа для упрощения степеней при умножении с одинаковыми основаниями.</a:t>
            </a:r>
          </a:p>
          <a:p>
            <a:r>
              <a:rPr lang="ru-RU" dirty="0" smtClean="0"/>
              <a:t>Учитель: придумать способ для упрощения степеней при умножении с одинаковыми основаниями.</a:t>
            </a:r>
          </a:p>
          <a:p>
            <a:r>
              <a:rPr lang="ru-RU" dirty="0" smtClean="0"/>
              <a:t>                     На  кластере  появляется запись:            </a:t>
            </a:r>
          </a:p>
          <a:p>
            <a:r>
              <a:rPr lang="ru-RU" dirty="0" smtClean="0"/>
              <a:t>                              показатели степеней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	   </a:t>
            </a:r>
            <a:r>
              <a:rPr lang="ru-RU" b="1" dirty="0" smtClean="0"/>
              <a:t>При умножении</a:t>
            </a:r>
            <a:r>
              <a:rPr lang="ru-RU" dirty="0" smtClean="0"/>
              <a:t>       	                            При делении</a:t>
            </a:r>
          </a:p>
          <a:p>
            <a:pPr>
              <a:buNone/>
            </a:pPr>
            <a:r>
              <a:rPr lang="ru-RU" dirty="0" smtClean="0"/>
              <a:t>	                      +                                                                     -</a:t>
            </a:r>
          </a:p>
          <a:p>
            <a:pPr>
              <a:buNone/>
            </a:pPr>
            <a:r>
              <a:rPr lang="ru-RU" dirty="0" smtClean="0"/>
              <a:t>                                   С одинаковыми основаниями</a:t>
            </a:r>
          </a:p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Формулируется тема урока. </a:t>
            </a:r>
            <a:r>
              <a:rPr lang="ru-RU" b="1" dirty="0" smtClean="0"/>
              <a:t>Умножение степеней.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600" dirty="0" smtClean="0"/>
              <a:t>Шаг 3 Шаг 4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472518" cy="48244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    показатели степеней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	   </a:t>
            </a:r>
            <a:r>
              <a:rPr lang="ru-RU" b="1" dirty="0" smtClean="0"/>
              <a:t>При умножении</a:t>
            </a:r>
            <a:r>
              <a:rPr lang="ru-RU" dirty="0" smtClean="0"/>
              <a:t>       	         При делении</a:t>
            </a:r>
          </a:p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dirty="0" smtClean="0"/>
              <a:t>                  С одинаковыми основаниями</a:t>
            </a:r>
          </a:p>
          <a:p>
            <a:pPr>
              <a:buNone/>
            </a:pPr>
            <a:r>
              <a:rPr lang="ru-RU" dirty="0" smtClean="0"/>
              <a:t>	 </a:t>
            </a:r>
          </a:p>
          <a:p>
            <a:pPr>
              <a:buNone/>
            </a:pPr>
            <a:r>
              <a:rPr lang="ru-RU" dirty="0" smtClean="0"/>
              <a:t>           	                                                  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571612"/>
            <a:ext cx="4214842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Показатели степеней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857496"/>
            <a:ext cx="3714776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При умножении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2928934"/>
            <a:ext cx="3214710" cy="8572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...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4000504"/>
            <a:ext cx="5143536" cy="92869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 одинаковыми основаниями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5143512"/>
            <a:ext cx="1714512" cy="11430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+</a:t>
            </a:r>
            <a:endParaRPr lang="ru-RU" sz="6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5143512"/>
            <a:ext cx="1571636" cy="11430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…</a:t>
            </a:r>
            <a:endParaRPr lang="ru-RU" sz="54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2928926" y="2357430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286380" y="2285992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857488" y="3643314"/>
            <a:ext cx="57150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 flipV="1">
            <a:off x="5572132" y="3786190"/>
            <a:ext cx="57150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 flipV="1">
            <a:off x="2214546" y="5000636"/>
            <a:ext cx="121444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214942" y="4929198"/>
            <a:ext cx="128588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</a:t>
            </a:r>
            <a:r>
              <a:rPr lang="ru-RU" sz="3200" dirty="0" smtClean="0"/>
              <a:t>Шаг 3,4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0387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Формулируется тема урока. </a:t>
            </a:r>
            <a:r>
              <a:rPr lang="ru-RU" b="1" dirty="0" smtClean="0"/>
              <a:t>Умножение степеней.</a:t>
            </a:r>
            <a:endParaRPr lang="ru-RU" dirty="0" smtClean="0"/>
          </a:p>
          <a:p>
            <a:r>
              <a:rPr lang="ru-RU" dirty="0" smtClean="0"/>
              <a:t>Учитель:   придумайте правило деления степеней с одинаковыми основаниями.</a:t>
            </a:r>
          </a:p>
          <a:p>
            <a:r>
              <a:rPr lang="ru-RU" dirty="0" smtClean="0"/>
              <a:t>Рассуждения: каким действием проверяется деление?  </a:t>
            </a:r>
          </a:p>
          <a:p>
            <a:pPr>
              <a:buNone/>
            </a:pPr>
            <a:r>
              <a:rPr lang="ru-RU" dirty="0" smtClean="0"/>
              <a:t>                           а</a:t>
            </a:r>
            <a:r>
              <a:rPr lang="ru-RU" baseline="30000" dirty="0" smtClean="0"/>
              <a:t>5</a:t>
            </a:r>
            <a:r>
              <a:rPr lang="ru-RU" dirty="0" smtClean="0"/>
              <a:t> : а </a:t>
            </a:r>
            <a:r>
              <a:rPr lang="ru-RU" baseline="30000" dirty="0" smtClean="0"/>
              <a:t>3 </a:t>
            </a:r>
            <a:r>
              <a:rPr lang="ru-RU" dirty="0" smtClean="0"/>
              <a:t>= ?   , что     а</a:t>
            </a:r>
            <a:r>
              <a:rPr lang="ru-RU" baseline="30000" dirty="0" smtClean="0"/>
              <a:t>2</a:t>
            </a:r>
            <a:r>
              <a:rPr lang="ru-RU" dirty="0" smtClean="0"/>
              <a:t>• а</a:t>
            </a:r>
            <a:r>
              <a:rPr lang="ru-RU" baseline="30000" dirty="0" smtClean="0"/>
              <a:t>3</a:t>
            </a:r>
            <a:r>
              <a:rPr lang="ru-RU" dirty="0" smtClean="0"/>
              <a:t> = а</a:t>
            </a:r>
            <a:r>
              <a:rPr lang="ru-RU" baseline="30000" dirty="0" smtClean="0"/>
              <a:t>5</a:t>
            </a:r>
            <a:endParaRPr lang="ru-RU" dirty="0" smtClean="0"/>
          </a:p>
          <a:p>
            <a:r>
              <a:rPr lang="ru-RU" dirty="0" smtClean="0"/>
              <a:t>Возвращаюсь  к схеме – кластер и дополняем запись  - … при делении   вычитаем и дописываем тему урока.  … и деление степеней.</a:t>
            </a:r>
          </a:p>
          <a:p>
            <a:r>
              <a:rPr lang="ru-RU" dirty="0" smtClean="0"/>
              <a:t>4)Сообщение учащимся пределов познания   (как минимум  и  как максимум).</a:t>
            </a:r>
          </a:p>
          <a:p>
            <a:r>
              <a:rPr lang="ru-RU" dirty="0" smtClean="0"/>
              <a:t>Учитель: задачей минимума на сегодняшний урок является научиться применять свойства умножения и деления степеней с одинаковыми основаниями, а максимума: применять умножение и деление совместно.</a:t>
            </a:r>
          </a:p>
          <a:p>
            <a:r>
              <a:rPr lang="ru-RU" dirty="0" smtClean="0"/>
              <a:t>На доске записываем</a:t>
            </a:r>
            <a:r>
              <a:rPr lang="ru-RU" b="1" dirty="0" smtClean="0"/>
              <a:t>:               а</a:t>
            </a:r>
            <a:r>
              <a:rPr lang="en-US" b="1" baseline="30000" dirty="0" smtClean="0"/>
              <a:t>m</a:t>
            </a:r>
            <a:r>
              <a:rPr lang="ru-RU" b="1" dirty="0" smtClean="0"/>
              <a:t>• а</a:t>
            </a:r>
            <a:r>
              <a:rPr lang="en-US" b="1" baseline="30000" dirty="0" smtClean="0"/>
              <a:t>n</a:t>
            </a:r>
            <a:r>
              <a:rPr lang="ru-RU" b="1" dirty="0" smtClean="0"/>
              <a:t> = а</a:t>
            </a:r>
            <a:r>
              <a:rPr lang="en-US" b="1" baseline="30000" dirty="0" smtClean="0"/>
              <a:t>m</a:t>
            </a:r>
            <a:r>
              <a:rPr lang="ru-RU" b="1" baseline="30000" dirty="0" smtClean="0"/>
              <a:t>+</a:t>
            </a:r>
            <a:r>
              <a:rPr lang="en-US" b="1" baseline="30000" dirty="0" smtClean="0"/>
              <a:t>n</a:t>
            </a:r>
            <a:r>
              <a:rPr lang="ru-RU" b="1" dirty="0" smtClean="0"/>
              <a:t>  ;        а</a:t>
            </a:r>
            <a:r>
              <a:rPr lang="en-US" b="1" baseline="30000" dirty="0" smtClean="0"/>
              <a:t>m</a:t>
            </a:r>
            <a:r>
              <a:rPr lang="ru-RU" b="1" dirty="0" smtClean="0"/>
              <a:t> : а</a:t>
            </a:r>
            <a:r>
              <a:rPr lang="en-US" b="1" baseline="30000" dirty="0" smtClean="0"/>
              <a:t>n</a:t>
            </a:r>
            <a:r>
              <a:rPr lang="ru-RU" b="1" dirty="0" smtClean="0"/>
              <a:t> = а</a:t>
            </a:r>
            <a:r>
              <a:rPr lang="en-US" b="1" baseline="30000" dirty="0" smtClean="0"/>
              <a:t>m</a:t>
            </a:r>
            <a:r>
              <a:rPr lang="ru-RU" b="1" baseline="30000" dirty="0" smtClean="0"/>
              <a:t>-</a:t>
            </a:r>
            <a:r>
              <a:rPr lang="en-US" b="1" baseline="30000" dirty="0" smtClean="0"/>
              <a:t>n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181</TotalTime>
  <Words>1167</Words>
  <Application>Microsoft Office PowerPoint</Application>
  <PresentationFormat>Экран (4:3)</PresentationFormat>
  <Paragraphs>162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              Урок  в 7 классе по теме:  «Умножение и деление степеней»   Учитель: Носова Татьяна Николаевна    г.Николаевск-на-Амуре, Хабаровского края         </vt:lpstr>
      <vt:lpstr>             Основные шаги современного урока</vt:lpstr>
      <vt:lpstr> Умножение и деление степеней</vt:lpstr>
      <vt:lpstr>ЗАДАЧИ:</vt:lpstr>
      <vt:lpstr>                          Шаг 1</vt:lpstr>
      <vt:lpstr>                       Шаг 2</vt:lpstr>
      <vt:lpstr>                          Шаг 3 и Шаг 4</vt:lpstr>
      <vt:lpstr> Шаг 3 Шаг 4</vt:lpstr>
      <vt:lpstr>                            Шаг 3,4</vt:lpstr>
      <vt:lpstr> Шаг3,4</vt:lpstr>
      <vt:lpstr>                       Шаг 5</vt:lpstr>
      <vt:lpstr>                          Шаг 6</vt:lpstr>
      <vt:lpstr>Слайд 13</vt:lpstr>
      <vt:lpstr>Слайд 14</vt:lpstr>
      <vt:lpstr>Слайд 15</vt:lpstr>
      <vt:lpstr>Задачи учителя на стадии «осмысления»:</vt:lpstr>
      <vt:lpstr>Кластеры: последовательность действий</vt:lpstr>
      <vt:lpstr>Правила в работе над кластерами:</vt:lpstr>
      <vt:lpstr>Приём  «Вопросительные слова» </vt:lpstr>
      <vt:lpstr>Мысли по аналогии: вопросы для оценки степени понимания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Intel Cel 2.66</dc:creator>
  <cp:lastModifiedBy>Intel Cel 2.66</cp:lastModifiedBy>
  <cp:revision>30</cp:revision>
  <dcterms:created xsi:type="dcterms:W3CDTF">2012-03-26T21:17:57Z</dcterms:created>
  <dcterms:modified xsi:type="dcterms:W3CDTF">2012-06-02T23:07:27Z</dcterms:modified>
</cp:coreProperties>
</file>