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63" r:id="rId3"/>
    <p:sldId id="264" r:id="rId4"/>
    <p:sldId id="265" r:id="rId5"/>
    <p:sldId id="267" r:id="rId6"/>
    <p:sldId id="268" r:id="rId7"/>
    <p:sldId id="257" r:id="rId8"/>
    <p:sldId id="269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1673070-1E8D-4073-8B18-1388757E5EE9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A11EF0-BB5F-4E4B-8B47-498CB5C4E5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267FAE7-60ED-44B8-A3AB-B9E45ECFBC5A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latin typeface="Arial" charset="0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E195785C-9C69-41D3-92F9-F0EE79CDDEFE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C100F0FC-34D1-4B2A-8B71-3C5A73194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F630B-45F0-4B0E-A88D-91AFFF9BDC25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06AE2-A603-46EE-968B-AA07CCCED6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BCD3D-3E27-4C6A-9147-846EA43C5F04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284D3-FBE8-4573-A028-FA7A851C99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25AEC3-748B-4FA4-9D28-7628AAD3DE75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8038D7-4907-453E-A2B0-D0A8161CA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39C4D7ED-F750-4DCC-9556-7514D05B6258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5FAB15F4-E205-4B62-945C-933D2F1CD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1BA300-8FFF-40DE-97E8-12BBCCE382AB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7F41303-0D49-4013-99CD-AE5468478F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9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1B3344-DBC2-4572-A1A3-4D3F77B8BB0A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E6F3AF-DE76-41EC-9EBD-9A30767D13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543C54-5DD5-4CBE-8B80-F72B676F1CC5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B3FAF6-27EB-4522-85BF-0C1286C28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17511-2683-40EC-873C-94798B084EB5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02EFC-7AC5-48D7-8712-EDB6DC9636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199E6738-139B-469C-9C14-BFCFD941FDC7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9C07FA05-9806-4323-BEBC-7136D24EE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44451027-C3D5-4462-B079-69BF13BE9DB0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47DF292F-8F59-4E1E-9DBC-60CD36A24A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38E811B-026B-4877-BD9E-0E92277603A3}" type="datetimeFigureOut">
              <a:rPr lang="ru-RU"/>
              <a:pPr>
                <a:defRPr/>
              </a:pPr>
              <a:t>13.05.2015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8F3B83DC-06C7-434B-AD86-BFEEEF53E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83" r:id="rId7"/>
    <p:sldLayoutId id="2147483690" r:id="rId8"/>
    <p:sldLayoutId id="2147483691" r:id="rId9"/>
    <p:sldLayoutId id="2147483682" r:id="rId10"/>
    <p:sldLayoutId id="2147483681" r:id="rId11"/>
  </p:sldLayoutIdLst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650" y="476250"/>
            <a:ext cx="7416800" cy="17526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ru-RU" sz="6000" smtClean="0">
                <a:solidFill>
                  <a:schemeClr val="tx2"/>
                </a:solidFill>
                <a:latin typeface="Arial" charset="0"/>
              </a:rPr>
              <a:t>Аксиомы планиметрии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07950" y="3716338"/>
            <a:ext cx="90360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ru-RU" sz="3600"/>
              <a:t>Кондрашов Алексей</a:t>
            </a:r>
          </a:p>
          <a:p>
            <a:pPr algn="r"/>
            <a:r>
              <a:rPr lang="ru-RU" sz="3600"/>
              <a:t>9 А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28625" y="857250"/>
            <a:ext cx="4038600" cy="53911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mtClean="0">
                <a:solidFill>
                  <a:srgbClr val="86001A"/>
                </a:solidFill>
              </a:rPr>
              <a:t> Аксиома </a:t>
            </a:r>
            <a:r>
              <a:rPr lang="en-US" smtClean="0">
                <a:solidFill>
                  <a:srgbClr val="86001A"/>
                </a:solidFill>
              </a:rPr>
              <a:t>I</a:t>
            </a:r>
            <a:r>
              <a:rPr lang="ru-RU" smtClean="0">
                <a:solidFill>
                  <a:srgbClr val="86001A"/>
                </a:solidFill>
              </a:rPr>
              <a:t>:</a:t>
            </a:r>
          </a:p>
          <a:p>
            <a:pPr algn="ctr">
              <a:buFont typeface="Wingdings" pitchFamily="2" charset="2"/>
              <a:buNone/>
            </a:pPr>
            <a:r>
              <a:rPr lang="ru-RU" smtClean="0">
                <a:solidFill>
                  <a:srgbClr val="1D8B22"/>
                </a:solidFill>
              </a:rPr>
              <a:t>   </a:t>
            </a:r>
          </a:p>
          <a:p>
            <a:pPr algn="ctr">
              <a:buFont typeface="Wingdings" pitchFamily="2" charset="2"/>
              <a:buNone/>
            </a:pPr>
            <a:r>
              <a:rPr lang="ru-RU" smtClean="0">
                <a:solidFill>
                  <a:srgbClr val="1D8B22"/>
                </a:solidFill>
              </a:rPr>
              <a:t> </a:t>
            </a:r>
            <a:r>
              <a:rPr lang="ru-RU" smtClean="0">
                <a:solidFill>
                  <a:srgbClr val="F2F2EF"/>
                </a:solidFill>
              </a:rPr>
              <a:t>Какова бы не была прямая, существуют точки, принадлежащие этой прямой, и точки, не принадлежащие ей. </a:t>
            </a:r>
          </a:p>
          <a:p>
            <a:pPr algn="ctr">
              <a:buFont typeface="Wingdings" pitchFamily="2" charset="2"/>
              <a:buNone/>
            </a:pPr>
            <a:endParaRPr lang="ru-RU" smtClean="0">
              <a:solidFill>
                <a:srgbClr val="F2F2EF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mtClean="0">
                <a:solidFill>
                  <a:srgbClr val="F2F2EF"/>
                </a:solidFill>
              </a:rPr>
              <a:t>Через любые две точки можно провести прямую, и только одну. </a:t>
            </a:r>
          </a:p>
        </p:txBody>
      </p:sp>
      <p:sp>
        <p:nvSpPr>
          <p:cNvPr id="15362" name="Rectangle 16"/>
          <p:cNvSpPr>
            <a:spLocks noChangeArrowheads="1"/>
          </p:cNvSpPr>
          <p:nvPr/>
        </p:nvSpPr>
        <p:spPr bwMode="auto">
          <a:xfrm>
            <a:off x="5508625" y="2565400"/>
            <a:ext cx="2520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800" i="1">
                <a:latin typeface="Cambria" pitchFamily="18" charset="0"/>
              </a:rPr>
              <a:t>А   </a:t>
            </a:r>
            <a:r>
              <a:rPr lang="el-GR" sz="2800" i="1">
                <a:latin typeface="Cambria" pitchFamily="18" charset="0"/>
              </a:rPr>
              <a:t>α</a:t>
            </a:r>
            <a:r>
              <a:rPr lang="ru-RU" sz="2800" i="1">
                <a:latin typeface="Cambria" pitchFamily="18" charset="0"/>
              </a:rPr>
              <a:t> , В   </a:t>
            </a:r>
            <a:r>
              <a:rPr lang="el-GR" sz="2800" i="1">
                <a:latin typeface="Cambria" pitchFamily="18" charset="0"/>
              </a:rPr>
              <a:t>α</a:t>
            </a:r>
            <a:r>
              <a:rPr lang="ru-RU" sz="2800">
                <a:latin typeface="Cambria" pitchFamily="18" charset="0"/>
              </a:rPr>
              <a:t> </a:t>
            </a:r>
            <a:endParaRPr lang="el-GR" sz="2800">
              <a:latin typeface="Cambria" pitchFamily="18" charset="0"/>
            </a:endParaRPr>
          </a:p>
        </p:txBody>
      </p:sp>
      <p:sp>
        <p:nvSpPr>
          <p:cNvPr id="15363" name="Rectangle 17"/>
          <p:cNvSpPr>
            <a:spLocks noChangeArrowheads="1"/>
          </p:cNvSpPr>
          <p:nvPr/>
        </p:nvSpPr>
        <p:spPr bwMode="auto">
          <a:xfrm rot="10800000">
            <a:off x="5795963" y="2709863"/>
            <a:ext cx="311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1400" b="1">
                <a:latin typeface="Cambria" pitchFamily="18" charset="0"/>
              </a:rPr>
              <a:t>Э</a:t>
            </a:r>
            <a:endParaRPr lang="el-GR" sz="1400" b="1">
              <a:latin typeface="Cambria" pitchFamily="18" charset="0"/>
            </a:endParaRPr>
          </a:p>
        </p:txBody>
      </p:sp>
      <p:sp>
        <p:nvSpPr>
          <p:cNvPr id="15364" name="Rectangle 18"/>
          <p:cNvSpPr>
            <a:spLocks noChangeArrowheads="1"/>
          </p:cNvSpPr>
          <p:nvPr/>
        </p:nvSpPr>
        <p:spPr bwMode="auto">
          <a:xfrm rot="10800000">
            <a:off x="6804025" y="2709863"/>
            <a:ext cx="360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1400" b="1">
                <a:latin typeface="Cambria" pitchFamily="18" charset="0"/>
              </a:rPr>
              <a:t>Э</a:t>
            </a:r>
            <a:endParaRPr lang="el-GR" sz="1400" b="1">
              <a:latin typeface="Cambria" pitchFamily="18" charset="0"/>
            </a:endParaRPr>
          </a:p>
        </p:txBody>
      </p:sp>
      <p:sp>
        <p:nvSpPr>
          <p:cNvPr id="15365" name="Line 19"/>
          <p:cNvSpPr>
            <a:spLocks noChangeShapeType="1"/>
          </p:cNvSpPr>
          <p:nvPr/>
        </p:nvSpPr>
        <p:spPr bwMode="auto">
          <a:xfrm flipH="1">
            <a:off x="6948488" y="2709863"/>
            <a:ext cx="142875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Oval 25"/>
          <p:cNvSpPr>
            <a:spLocks noChangeArrowheads="1"/>
          </p:cNvSpPr>
          <p:nvPr/>
        </p:nvSpPr>
        <p:spPr bwMode="auto">
          <a:xfrm>
            <a:off x="5867400" y="4724400"/>
            <a:ext cx="73025" cy="714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5367" name="Oval 26"/>
          <p:cNvSpPr>
            <a:spLocks noChangeArrowheads="1"/>
          </p:cNvSpPr>
          <p:nvPr/>
        </p:nvSpPr>
        <p:spPr bwMode="auto">
          <a:xfrm>
            <a:off x="7667625" y="4724400"/>
            <a:ext cx="73025" cy="71438"/>
          </a:xfrm>
          <a:prstGeom prst="ellipse">
            <a:avLst/>
          </a:prstGeom>
          <a:solidFill>
            <a:schemeClr val="tx2"/>
          </a:solidFill>
          <a:ln w="9525">
            <a:solidFill>
              <a:srgbClr val="1D8B2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5368" name="Rectangle 30"/>
          <p:cNvSpPr>
            <a:spLocks noChangeArrowheads="1"/>
          </p:cNvSpPr>
          <p:nvPr/>
        </p:nvSpPr>
        <p:spPr bwMode="auto">
          <a:xfrm>
            <a:off x="5724525" y="43656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mbria" pitchFamily="18" charset="0"/>
              </a:rPr>
              <a:t>А</a:t>
            </a:r>
          </a:p>
        </p:txBody>
      </p:sp>
      <p:sp>
        <p:nvSpPr>
          <p:cNvPr id="15369" name="Rectangle 31"/>
          <p:cNvSpPr>
            <a:spLocks noChangeArrowheads="1"/>
          </p:cNvSpPr>
          <p:nvPr/>
        </p:nvSpPr>
        <p:spPr bwMode="auto">
          <a:xfrm>
            <a:off x="7524750" y="43656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mbria" pitchFamily="18" charset="0"/>
              </a:rPr>
              <a:t>В</a:t>
            </a:r>
          </a:p>
        </p:txBody>
      </p:sp>
      <p:sp>
        <p:nvSpPr>
          <p:cNvPr id="53280" name="Line 32"/>
          <p:cNvSpPr>
            <a:spLocks noChangeShapeType="1"/>
          </p:cNvSpPr>
          <p:nvPr/>
        </p:nvSpPr>
        <p:spPr bwMode="auto">
          <a:xfrm flipV="1">
            <a:off x="5364163" y="4797425"/>
            <a:ext cx="2879725" cy="0"/>
          </a:xfrm>
          <a:prstGeom prst="line">
            <a:avLst/>
          </a:prstGeom>
          <a:noFill/>
          <a:ln w="19050">
            <a:solidFill>
              <a:srgbClr val="1D8B2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1" name="Text Box 34"/>
          <p:cNvSpPr txBox="1">
            <a:spLocks noChangeArrowheads="1"/>
          </p:cNvSpPr>
          <p:nvPr/>
        </p:nvSpPr>
        <p:spPr bwMode="auto">
          <a:xfrm>
            <a:off x="5508625" y="5084763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А,В=</a:t>
            </a:r>
            <a:r>
              <a:rPr lang="el-GR" sz="2400">
                <a:latin typeface="Cambria" pitchFamily="18" charset="0"/>
              </a:rPr>
              <a:t>α</a:t>
            </a:r>
          </a:p>
        </p:txBody>
      </p:sp>
      <p:sp>
        <p:nvSpPr>
          <p:cNvPr id="15372" name="Rectangle 35"/>
          <p:cNvSpPr>
            <a:spLocks noChangeArrowheads="1"/>
          </p:cNvSpPr>
          <p:nvPr/>
        </p:nvSpPr>
        <p:spPr bwMode="auto">
          <a:xfrm>
            <a:off x="7732713" y="1641475"/>
            <a:ext cx="31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i="1">
                <a:latin typeface="Cambria" pitchFamily="18" charset="0"/>
              </a:rPr>
              <a:t>α</a:t>
            </a:r>
            <a:endParaRPr lang="ru-RU" i="1">
              <a:latin typeface="Cambria" pitchFamily="18" charset="0"/>
            </a:endParaRPr>
          </a:p>
        </p:txBody>
      </p:sp>
      <p:sp>
        <p:nvSpPr>
          <p:cNvPr id="15373" name="Rectangle 36"/>
          <p:cNvSpPr>
            <a:spLocks noChangeArrowheads="1"/>
          </p:cNvSpPr>
          <p:nvPr/>
        </p:nvSpPr>
        <p:spPr bwMode="auto">
          <a:xfrm>
            <a:off x="7885113" y="4365625"/>
            <a:ext cx="31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i="1">
                <a:latin typeface="Cambria" pitchFamily="18" charset="0"/>
              </a:rPr>
              <a:t>α</a:t>
            </a:r>
            <a:endParaRPr lang="ru-RU" i="1">
              <a:latin typeface="Cambria" pitchFamily="18" charset="0"/>
            </a:endParaRPr>
          </a:p>
        </p:txBody>
      </p:sp>
      <p:sp>
        <p:nvSpPr>
          <p:cNvPr id="15374" name="Line 38"/>
          <p:cNvSpPr>
            <a:spLocks noChangeShapeType="1"/>
          </p:cNvSpPr>
          <p:nvPr/>
        </p:nvSpPr>
        <p:spPr bwMode="auto">
          <a:xfrm>
            <a:off x="5500688" y="2000250"/>
            <a:ext cx="2520950" cy="0"/>
          </a:xfrm>
          <a:prstGeom prst="line">
            <a:avLst/>
          </a:prstGeom>
          <a:noFill/>
          <a:ln w="31750">
            <a:solidFill>
              <a:srgbClr val="1D8B2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87" name="Line 39"/>
          <p:cNvSpPr>
            <a:spLocks noChangeShapeType="1"/>
          </p:cNvSpPr>
          <p:nvPr/>
        </p:nvSpPr>
        <p:spPr bwMode="auto">
          <a:xfrm flipV="1">
            <a:off x="6651625" y="2000250"/>
            <a:ext cx="73025" cy="0"/>
          </a:xfrm>
          <a:prstGeom prst="line">
            <a:avLst/>
          </a:prstGeom>
          <a:noFill/>
          <a:ln w="28575">
            <a:solidFill>
              <a:srgbClr val="1D8B22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88" name="Rectangle 40"/>
          <p:cNvSpPr>
            <a:spLocks noChangeArrowheads="1"/>
          </p:cNvSpPr>
          <p:nvPr/>
        </p:nvSpPr>
        <p:spPr bwMode="auto">
          <a:xfrm>
            <a:off x="6508750" y="156845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mbria" pitchFamily="18" charset="0"/>
              </a:rPr>
              <a:t>А</a:t>
            </a:r>
          </a:p>
        </p:txBody>
      </p:sp>
      <p:sp>
        <p:nvSpPr>
          <p:cNvPr id="53289" name="Rectangle 41"/>
          <p:cNvSpPr>
            <a:spLocks noChangeArrowheads="1"/>
          </p:cNvSpPr>
          <p:nvPr/>
        </p:nvSpPr>
        <p:spPr bwMode="auto">
          <a:xfrm>
            <a:off x="7227888" y="20732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mbria" pitchFamily="18" charset="0"/>
              </a:rPr>
              <a:t>В</a:t>
            </a:r>
          </a:p>
        </p:txBody>
      </p:sp>
      <p:sp>
        <p:nvSpPr>
          <p:cNvPr id="53290" name="Oval 42"/>
          <p:cNvSpPr>
            <a:spLocks noChangeArrowheads="1"/>
          </p:cNvSpPr>
          <p:nvPr/>
        </p:nvSpPr>
        <p:spPr bwMode="auto">
          <a:xfrm>
            <a:off x="7227888" y="2289175"/>
            <a:ext cx="73025" cy="71438"/>
          </a:xfrm>
          <a:prstGeom prst="ellipse">
            <a:avLst/>
          </a:prstGeom>
          <a:solidFill>
            <a:srgbClr val="1D8B22"/>
          </a:solidFill>
          <a:ln w="9525">
            <a:solidFill>
              <a:srgbClr val="1D8B2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20"/>
                            </p:stCondLst>
                            <p:childTnLst>
                              <p:par>
                                <p:cTn id="8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5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20"/>
                            </p:stCondLst>
                            <p:childTnLst>
                              <p:par>
                                <p:cTn id="13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5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5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20"/>
                            </p:stCondLst>
                            <p:childTnLst>
                              <p:par>
                                <p:cTn id="18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3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3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80" grpId="0" animBg="1"/>
      <p:bldP spid="53287" grpId="0" animBg="1"/>
      <p:bldP spid="53289" grpId="0"/>
      <p:bldP spid="5329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28625" y="857250"/>
            <a:ext cx="4038600" cy="557212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mtClean="0">
                <a:solidFill>
                  <a:srgbClr val="86001A"/>
                </a:solidFill>
              </a:rPr>
              <a:t> Аксиома </a:t>
            </a:r>
            <a:r>
              <a:rPr lang="en-US" smtClean="0">
                <a:solidFill>
                  <a:srgbClr val="86001A"/>
                </a:solidFill>
              </a:rPr>
              <a:t>II</a:t>
            </a:r>
            <a:r>
              <a:rPr lang="ru-RU" smtClean="0">
                <a:solidFill>
                  <a:srgbClr val="86001A"/>
                </a:solidFill>
              </a:rPr>
              <a:t>:</a:t>
            </a:r>
          </a:p>
          <a:p>
            <a:pPr algn="ctr">
              <a:buFont typeface="Wingdings" pitchFamily="2" charset="2"/>
              <a:buNone/>
            </a:pPr>
            <a:endParaRPr lang="ru-RU" smtClean="0">
              <a:solidFill>
                <a:srgbClr val="F5F3EA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mtClean="0">
              <a:solidFill>
                <a:srgbClr val="F5F3EA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mtClean="0">
                <a:solidFill>
                  <a:srgbClr val="F5F3EA"/>
                </a:solidFill>
              </a:rPr>
              <a:t>Из трёх точек на прямой одна и только одна лежит между двумя другими.</a:t>
            </a:r>
          </a:p>
          <a:p>
            <a:pPr>
              <a:buFont typeface="Wingdings" pitchFamily="2" charset="2"/>
              <a:buNone/>
            </a:pPr>
            <a:endParaRPr lang="ru-RU" smtClean="0">
              <a:solidFill>
                <a:srgbClr val="86001A"/>
              </a:solidFill>
            </a:endParaRPr>
          </a:p>
          <a:p>
            <a:pPr>
              <a:buFont typeface="Wingdings" pitchFamily="2" charset="2"/>
              <a:buNone/>
            </a:pPr>
            <a:endParaRPr lang="ru-RU" smtClean="0">
              <a:solidFill>
                <a:srgbClr val="86001A"/>
              </a:solidFill>
            </a:endParaRPr>
          </a:p>
        </p:txBody>
      </p:sp>
      <p:sp>
        <p:nvSpPr>
          <p:cNvPr id="17410" name="Line 7"/>
          <p:cNvSpPr>
            <a:spLocks noChangeShapeType="1"/>
          </p:cNvSpPr>
          <p:nvPr/>
        </p:nvSpPr>
        <p:spPr bwMode="auto">
          <a:xfrm>
            <a:off x="5143500" y="3786188"/>
            <a:ext cx="2879725" cy="0"/>
          </a:xfrm>
          <a:prstGeom prst="line">
            <a:avLst/>
          </a:prstGeom>
          <a:noFill/>
          <a:ln w="47625">
            <a:solidFill>
              <a:srgbClr val="1D8B2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1" name="Oval 8"/>
          <p:cNvSpPr>
            <a:spLocks noChangeArrowheads="1"/>
          </p:cNvSpPr>
          <p:nvPr/>
        </p:nvSpPr>
        <p:spPr bwMode="auto">
          <a:xfrm>
            <a:off x="5715000" y="37163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54281" name="Oval 9"/>
          <p:cNvSpPr>
            <a:spLocks noChangeArrowheads="1"/>
          </p:cNvSpPr>
          <p:nvPr/>
        </p:nvSpPr>
        <p:spPr bwMode="auto">
          <a:xfrm>
            <a:off x="6580188" y="37163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7413" name="Oval 10"/>
          <p:cNvSpPr>
            <a:spLocks noChangeArrowheads="1"/>
          </p:cNvSpPr>
          <p:nvPr/>
        </p:nvSpPr>
        <p:spPr bwMode="auto">
          <a:xfrm>
            <a:off x="7443788" y="37163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7414" name="Rectangle 152"/>
          <p:cNvSpPr>
            <a:spLocks noChangeArrowheads="1"/>
          </p:cNvSpPr>
          <p:nvPr/>
        </p:nvSpPr>
        <p:spPr bwMode="auto">
          <a:xfrm>
            <a:off x="5572125" y="335756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mbria" pitchFamily="18" charset="0"/>
              </a:rPr>
              <a:t>А</a:t>
            </a:r>
          </a:p>
        </p:txBody>
      </p:sp>
      <p:sp>
        <p:nvSpPr>
          <p:cNvPr id="54425" name="Rectangle 153"/>
          <p:cNvSpPr>
            <a:spLocks noChangeArrowheads="1"/>
          </p:cNvSpPr>
          <p:nvPr/>
        </p:nvSpPr>
        <p:spPr bwMode="auto">
          <a:xfrm>
            <a:off x="6435725" y="335756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mbria" pitchFamily="18" charset="0"/>
              </a:rPr>
              <a:t>В</a:t>
            </a:r>
          </a:p>
        </p:txBody>
      </p:sp>
      <p:sp>
        <p:nvSpPr>
          <p:cNvPr id="17416" name="Rectangle 154"/>
          <p:cNvSpPr>
            <a:spLocks noChangeArrowheads="1"/>
          </p:cNvSpPr>
          <p:nvPr/>
        </p:nvSpPr>
        <p:spPr bwMode="auto">
          <a:xfrm>
            <a:off x="7299325" y="335756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mbria" pitchFamily="18" charset="0"/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5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1" grpId="0" animBg="1"/>
      <p:bldP spid="544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28625" y="857250"/>
            <a:ext cx="4038600" cy="53911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mtClean="0">
                <a:solidFill>
                  <a:srgbClr val="86001A"/>
                </a:solidFill>
              </a:rPr>
              <a:t> Аксиома </a:t>
            </a:r>
            <a:r>
              <a:rPr lang="en-US" smtClean="0">
                <a:solidFill>
                  <a:srgbClr val="86001A"/>
                </a:solidFill>
              </a:rPr>
              <a:t>III</a:t>
            </a:r>
            <a:r>
              <a:rPr lang="ru-RU" smtClean="0">
                <a:solidFill>
                  <a:srgbClr val="86001A"/>
                </a:solidFill>
              </a:rPr>
              <a:t>:</a:t>
            </a:r>
          </a:p>
          <a:p>
            <a:pPr algn="ctr">
              <a:buFont typeface="Wingdings" pitchFamily="2" charset="2"/>
              <a:buNone/>
            </a:pPr>
            <a:r>
              <a:rPr lang="ru-RU" smtClean="0">
                <a:solidFill>
                  <a:srgbClr val="1D8B22"/>
                </a:solidFill>
              </a:rPr>
              <a:t>    </a:t>
            </a:r>
          </a:p>
          <a:p>
            <a:pPr algn="ctr">
              <a:buFont typeface="Wingdings" pitchFamily="2" charset="2"/>
              <a:buNone/>
            </a:pPr>
            <a:r>
              <a:rPr lang="ru-RU" smtClean="0">
                <a:solidFill>
                  <a:srgbClr val="F5F3EA"/>
                </a:solidFill>
              </a:rPr>
              <a:t>Каждый отрезок имеет определённую длину, большую нуля. Длина отрезка равна сумме длин частей, на которые он разбивается любой его точкой</a:t>
            </a:r>
            <a:r>
              <a:rPr lang="ru-RU" smtClean="0">
                <a:solidFill>
                  <a:srgbClr val="1D8B22"/>
                </a:solidFill>
              </a:rPr>
              <a:t>.</a:t>
            </a:r>
            <a:r>
              <a:rPr lang="ru-RU" smtClean="0"/>
              <a:t> </a:t>
            </a:r>
          </a:p>
        </p:txBody>
      </p:sp>
      <p:sp>
        <p:nvSpPr>
          <p:cNvPr id="18434" name="Line 7"/>
          <p:cNvSpPr>
            <a:spLocks noChangeShapeType="1"/>
          </p:cNvSpPr>
          <p:nvPr/>
        </p:nvSpPr>
        <p:spPr bwMode="auto">
          <a:xfrm>
            <a:off x="5364163" y="2492375"/>
            <a:ext cx="2663825" cy="0"/>
          </a:xfrm>
          <a:prstGeom prst="line">
            <a:avLst/>
          </a:prstGeom>
          <a:noFill/>
          <a:ln w="28575">
            <a:solidFill>
              <a:srgbClr val="1D8B22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35" name="Rectangle 9"/>
          <p:cNvSpPr>
            <a:spLocks noChangeArrowheads="1"/>
          </p:cNvSpPr>
          <p:nvPr/>
        </p:nvSpPr>
        <p:spPr bwMode="auto">
          <a:xfrm>
            <a:off x="5219700" y="1989138"/>
            <a:ext cx="576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mbria" pitchFamily="18" charset="0"/>
              </a:rPr>
              <a:t>А</a:t>
            </a:r>
          </a:p>
        </p:txBody>
      </p:sp>
      <p:sp>
        <p:nvSpPr>
          <p:cNvPr id="18436" name="Rectangle 10"/>
          <p:cNvSpPr>
            <a:spLocks noChangeArrowheads="1"/>
          </p:cNvSpPr>
          <p:nvPr/>
        </p:nvSpPr>
        <p:spPr bwMode="auto">
          <a:xfrm>
            <a:off x="7812088" y="1989138"/>
            <a:ext cx="455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Cambria" pitchFamily="18" charset="0"/>
              </a:rPr>
              <a:t>В</a:t>
            </a:r>
          </a:p>
        </p:txBody>
      </p:sp>
      <p:sp>
        <p:nvSpPr>
          <p:cNvPr id="18437" name="Text Box 11"/>
          <p:cNvSpPr txBox="1">
            <a:spLocks noChangeArrowheads="1"/>
          </p:cNvSpPr>
          <p:nvPr/>
        </p:nvSpPr>
        <p:spPr bwMode="auto">
          <a:xfrm>
            <a:off x="5292725" y="3573463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АВ</a:t>
            </a:r>
            <a:r>
              <a:rPr lang="en-US">
                <a:latin typeface="Rockwell" pitchFamily="18" charset="0"/>
              </a:rPr>
              <a:t>  </a:t>
            </a:r>
            <a:r>
              <a:rPr lang="en-US" sz="2400">
                <a:latin typeface="Rockwell" pitchFamily="18" charset="0"/>
              </a:rPr>
              <a:t>&gt; 0</a:t>
            </a:r>
            <a:endParaRPr lang="ru-RU" sz="2400">
              <a:latin typeface="Cambria" pitchFamily="18" charset="0"/>
            </a:endParaRPr>
          </a:p>
        </p:txBody>
      </p:sp>
      <p:sp>
        <p:nvSpPr>
          <p:cNvPr id="18438" name="Line 12"/>
          <p:cNvSpPr>
            <a:spLocks noChangeShapeType="1"/>
          </p:cNvSpPr>
          <p:nvPr/>
        </p:nvSpPr>
        <p:spPr bwMode="auto">
          <a:xfrm>
            <a:off x="5364163" y="3500438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9" name="Line 13"/>
          <p:cNvSpPr>
            <a:spLocks noChangeShapeType="1"/>
          </p:cNvSpPr>
          <p:nvPr/>
        </p:nvSpPr>
        <p:spPr bwMode="auto">
          <a:xfrm>
            <a:off x="5795963" y="3500438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1000" fill="hold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28625" y="928688"/>
            <a:ext cx="4038600" cy="56911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solidFill>
                  <a:srgbClr val="86001A"/>
                </a:solidFill>
              </a:rPr>
              <a:t> Аксиома </a:t>
            </a:r>
            <a:r>
              <a:rPr lang="en-US" smtClean="0">
                <a:solidFill>
                  <a:srgbClr val="86001A"/>
                </a:solidFill>
              </a:rPr>
              <a:t>IV</a:t>
            </a:r>
            <a:r>
              <a:rPr lang="ru-RU" smtClean="0">
                <a:solidFill>
                  <a:srgbClr val="86001A"/>
                </a:solidFill>
              </a:rPr>
              <a:t>: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mtClean="0">
              <a:solidFill>
                <a:srgbClr val="F5F3EA"/>
              </a:solidFill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solidFill>
                  <a:srgbClr val="F5F3EA"/>
                </a:solidFill>
              </a:rPr>
              <a:t>Каждый угол имеет определённую градусную меру, большую нуля. Развёрнутый угол равен 1</a:t>
            </a:r>
            <a:r>
              <a:rPr lang="en-US" smtClean="0">
                <a:solidFill>
                  <a:srgbClr val="F5F3EA"/>
                </a:solidFill>
              </a:rPr>
              <a:t>80</a:t>
            </a:r>
            <a:r>
              <a:rPr lang="fr-FR" smtClean="0">
                <a:solidFill>
                  <a:srgbClr val="F5F3EA"/>
                </a:solidFill>
              </a:rPr>
              <a:t>°</a:t>
            </a:r>
            <a:r>
              <a:rPr lang="ru-RU" smtClean="0">
                <a:solidFill>
                  <a:srgbClr val="F5F3EA"/>
                </a:solidFill>
              </a:rPr>
              <a:t>. Градусная мера угла равна сумме, градусных мер углов, на которые он разбивается любым лучом, проходящим между его сторонами</a:t>
            </a:r>
            <a:r>
              <a:rPr lang="ru-RU" smtClean="0">
                <a:solidFill>
                  <a:srgbClr val="1D8B22"/>
                </a:solidFill>
              </a:rPr>
              <a:t>. </a:t>
            </a:r>
          </a:p>
        </p:txBody>
      </p:sp>
      <p:sp>
        <p:nvSpPr>
          <p:cNvPr id="20482" name="Line 9"/>
          <p:cNvSpPr>
            <a:spLocks noChangeShapeType="1"/>
          </p:cNvSpPr>
          <p:nvPr/>
        </p:nvSpPr>
        <p:spPr bwMode="auto">
          <a:xfrm>
            <a:off x="5003800" y="2781300"/>
            <a:ext cx="3168650" cy="0"/>
          </a:xfrm>
          <a:prstGeom prst="line">
            <a:avLst/>
          </a:prstGeom>
          <a:noFill/>
          <a:ln w="38100">
            <a:solidFill>
              <a:srgbClr val="1D8B2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3" name="Freeform 12"/>
          <p:cNvSpPr>
            <a:spLocks/>
          </p:cNvSpPr>
          <p:nvPr/>
        </p:nvSpPr>
        <p:spPr bwMode="auto">
          <a:xfrm>
            <a:off x="6227763" y="2708275"/>
            <a:ext cx="431800" cy="73025"/>
          </a:xfrm>
          <a:custGeom>
            <a:avLst/>
            <a:gdLst>
              <a:gd name="T0" fmla="*/ 0 w 272"/>
              <a:gd name="T1" fmla="*/ 115927199 h 46"/>
              <a:gd name="T2" fmla="*/ 342741195 w 272"/>
              <a:gd name="T3" fmla="*/ 0 h 46"/>
              <a:gd name="T4" fmla="*/ 685482391 w 272"/>
              <a:gd name="T5" fmla="*/ 115927199 h 46"/>
              <a:gd name="T6" fmla="*/ 0 60000 65536"/>
              <a:gd name="T7" fmla="*/ 0 60000 65536"/>
              <a:gd name="T8" fmla="*/ 0 60000 65536"/>
              <a:gd name="T9" fmla="*/ 0 w 272"/>
              <a:gd name="T10" fmla="*/ 0 h 46"/>
              <a:gd name="T11" fmla="*/ 272 w 272"/>
              <a:gd name="T12" fmla="*/ 46 h 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46">
                <a:moveTo>
                  <a:pt x="0" y="46"/>
                </a:moveTo>
                <a:cubicBezTo>
                  <a:pt x="45" y="23"/>
                  <a:pt x="91" y="0"/>
                  <a:pt x="136" y="0"/>
                </a:cubicBezTo>
                <a:cubicBezTo>
                  <a:pt x="181" y="0"/>
                  <a:pt x="249" y="38"/>
                  <a:pt x="272" y="4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auto">
          <a:xfrm>
            <a:off x="6156325" y="2420938"/>
            <a:ext cx="565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1D8B22"/>
                </a:solidFill>
                <a:latin typeface="Cambria" pitchFamily="18" charset="0"/>
              </a:rPr>
              <a:t>1</a:t>
            </a:r>
            <a:r>
              <a:rPr lang="en-US">
                <a:solidFill>
                  <a:srgbClr val="1D8B22"/>
                </a:solidFill>
                <a:latin typeface="Rockwell" pitchFamily="18" charset="0"/>
              </a:rPr>
              <a:t>80</a:t>
            </a:r>
            <a:endParaRPr lang="ru-RU">
              <a:solidFill>
                <a:srgbClr val="1D8B22"/>
              </a:solidFill>
              <a:latin typeface="Cambria" pitchFamily="18" charset="0"/>
            </a:endParaRPr>
          </a:p>
        </p:txBody>
      </p:sp>
      <p:sp>
        <p:nvSpPr>
          <p:cNvPr id="57358" name="Oval 14"/>
          <p:cNvSpPr>
            <a:spLocks noChangeArrowheads="1"/>
          </p:cNvSpPr>
          <p:nvPr/>
        </p:nvSpPr>
        <p:spPr bwMode="auto">
          <a:xfrm>
            <a:off x="6659563" y="2492375"/>
            <a:ext cx="71437" cy="71438"/>
          </a:xfrm>
          <a:prstGeom prst="ellips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20486" name="Rectangle 16"/>
          <p:cNvSpPr>
            <a:spLocks noChangeArrowheads="1"/>
          </p:cNvSpPr>
          <p:nvPr/>
        </p:nvSpPr>
        <p:spPr bwMode="auto">
          <a:xfrm>
            <a:off x="7885113" y="24209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mbria" pitchFamily="18" charset="0"/>
              </a:rPr>
              <a:t>В</a:t>
            </a:r>
          </a:p>
        </p:txBody>
      </p:sp>
      <p:sp>
        <p:nvSpPr>
          <p:cNvPr id="20487" name="Rectangle 17"/>
          <p:cNvSpPr>
            <a:spLocks noChangeArrowheads="1"/>
          </p:cNvSpPr>
          <p:nvPr/>
        </p:nvSpPr>
        <p:spPr bwMode="auto">
          <a:xfrm>
            <a:off x="4932363" y="24209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mbria" pitchFamily="18" charset="0"/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60"/>
                            </p:stCondLst>
                            <p:childTnLst>
                              <p:par>
                                <p:cTn id="8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/>
      <p:bldP spid="573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28625" y="857250"/>
            <a:ext cx="4038600" cy="53911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mtClean="0">
                <a:solidFill>
                  <a:srgbClr val="86001A"/>
                </a:solidFill>
              </a:rPr>
              <a:t> Аксиома </a:t>
            </a:r>
            <a:r>
              <a:rPr lang="en-US" smtClean="0">
                <a:solidFill>
                  <a:srgbClr val="86001A"/>
                </a:solidFill>
              </a:rPr>
              <a:t>V</a:t>
            </a:r>
            <a:r>
              <a:rPr lang="ru-RU" smtClean="0">
                <a:solidFill>
                  <a:srgbClr val="86001A"/>
                </a:solidFill>
              </a:rPr>
              <a:t>:</a:t>
            </a:r>
          </a:p>
          <a:p>
            <a:pPr algn="ctr">
              <a:buFont typeface="Wingdings" pitchFamily="2" charset="2"/>
              <a:buNone/>
            </a:pPr>
            <a:endParaRPr lang="ru-RU" smtClean="0">
              <a:solidFill>
                <a:srgbClr val="F5F3EA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mtClean="0">
              <a:solidFill>
                <a:srgbClr val="F5F3EA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mtClean="0">
                <a:solidFill>
                  <a:srgbClr val="F5F3EA"/>
                </a:solidFill>
              </a:rPr>
              <a:t>На любой полупрямой от её начальной точки можно отложить отрезок заданной длины, и только один</a:t>
            </a:r>
            <a:r>
              <a:rPr lang="ru-RU" smtClean="0">
                <a:solidFill>
                  <a:srgbClr val="1D8B22"/>
                </a:solidFill>
              </a:rPr>
              <a:t>.</a:t>
            </a:r>
          </a:p>
          <a:p>
            <a:pPr>
              <a:buFont typeface="Wingdings" pitchFamily="2" charset="2"/>
              <a:buNone/>
            </a:pPr>
            <a:endParaRPr lang="ru-RU" smtClean="0">
              <a:solidFill>
                <a:srgbClr val="1D8B22"/>
              </a:solidFill>
            </a:endParaRPr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>
            <a:off x="5649913" y="3643313"/>
            <a:ext cx="2232025" cy="0"/>
          </a:xfrm>
          <a:prstGeom prst="line">
            <a:avLst/>
          </a:prstGeom>
          <a:noFill/>
          <a:ln w="57150">
            <a:solidFill>
              <a:srgbClr val="1D8B22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07" name="Line 9"/>
          <p:cNvSpPr>
            <a:spLocks noChangeShapeType="1"/>
          </p:cNvSpPr>
          <p:nvPr/>
        </p:nvSpPr>
        <p:spPr bwMode="auto">
          <a:xfrm flipH="1">
            <a:off x="7810500" y="3643313"/>
            <a:ext cx="863600" cy="0"/>
          </a:xfrm>
          <a:prstGeom prst="line">
            <a:avLst/>
          </a:prstGeom>
          <a:noFill/>
          <a:ln w="38100">
            <a:solidFill>
              <a:srgbClr val="1D8B2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8" name="Rectangle 10"/>
          <p:cNvSpPr>
            <a:spLocks noChangeArrowheads="1"/>
          </p:cNvSpPr>
          <p:nvPr/>
        </p:nvSpPr>
        <p:spPr bwMode="auto">
          <a:xfrm>
            <a:off x="5434013" y="32115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mbria" pitchFamily="18" charset="0"/>
              </a:rPr>
              <a:t>А</a:t>
            </a:r>
          </a:p>
        </p:txBody>
      </p: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7666038" y="32115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mbria" pitchFamily="18" charset="0"/>
              </a:rPr>
              <a:t>В</a:t>
            </a:r>
          </a:p>
        </p:txBody>
      </p:sp>
      <p:sp>
        <p:nvSpPr>
          <p:cNvPr id="21510" name="Text Box 12"/>
          <p:cNvSpPr txBox="1">
            <a:spLocks noChangeArrowheads="1"/>
          </p:cNvSpPr>
          <p:nvPr/>
        </p:nvSpPr>
        <p:spPr bwMode="auto">
          <a:xfrm>
            <a:off x="5073650" y="4003675"/>
            <a:ext cx="3744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Cambria" pitchFamily="18" charset="0"/>
              </a:rPr>
              <a:t>АВ   </a:t>
            </a:r>
            <a:r>
              <a:rPr lang="el-GR" sz="2400">
                <a:latin typeface="Cambria" pitchFamily="18" charset="0"/>
              </a:rPr>
              <a:t>α</a:t>
            </a:r>
          </a:p>
        </p:txBody>
      </p:sp>
      <p:sp>
        <p:nvSpPr>
          <p:cNvPr id="21511" name="Rectangle 13"/>
          <p:cNvSpPr>
            <a:spLocks noChangeArrowheads="1"/>
          </p:cNvSpPr>
          <p:nvPr/>
        </p:nvSpPr>
        <p:spPr bwMode="auto">
          <a:xfrm rot="10800000">
            <a:off x="5578475" y="4076700"/>
            <a:ext cx="287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1400" b="1">
                <a:latin typeface="Cambria" pitchFamily="18" charset="0"/>
              </a:rPr>
              <a:t>Э</a:t>
            </a:r>
            <a:endParaRPr lang="el-GR" sz="1400" b="1">
              <a:latin typeface="Cambria" pitchFamily="18" charset="0"/>
            </a:endParaRPr>
          </a:p>
        </p:txBody>
      </p:sp>
      <p:sp>
        <p:nvSpPr>
          <p:cNvPr id="21512" name="Line 16"/>
          <p:cNvSpPr>
            <a:spLocks noChangeShapeType="1"/>
          </p:cNvSpPr>
          <p:nvPr/>
        </p:nvSpPr>
        <p:spPr bwMode="auto">
          <a:xfrm>
            <a:off x="4786313" y="3643313"/>
            <a:ext cx="3024187" cy="0"/>
          </a:xfrm>
          <a:prstGeom prst="line">
            <a:avLst/>
          </a:prstGeom>
          <a:noFill/>
          <a:ln w="38100">
            <a:solidFill>
              <a:srgbClr val="1D8B2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Планиметрия – это раздел геометрии, в котором изучаются фигуры на плоскости.</a:t>
            </a:r>
          </a:p>
          <a:p>
            <a:endParaRPr lang="ru-RU" smtClean="0"/>
          </a:p>
          <a:p>
            <a:r>
              <a:rPr lang="ru-RU" smtClean="0"/>
              <a:t>Основными геометрическими фигурами на плоскости являются точка и прямая.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68313" y="1844675"/>
            <a:ext cx="8291512" cy="2808288"/>
          </a:xfrm>
          <a:noFill/>
        </p:spPr>
        <p:txBody>
          <a:bodyPr vert="horz" wrap="square" lIns="91440" tIns="4572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8800" smtClean="0">
                <a:effectLst/>
              </a:rPr>
              <a:t>Спасибо за просмотр!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22</TotalTime>
  <Words>174</Words>
  <Application>Microsoft Office PowerPoint</Application>
  <PresentationFormat>On-screen Show (4:3)</PresentationFormat>
  <Paragraphs>50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8</vt:i4>
      </vt:variant>
    </vt:vector>
  </HeadingPairs>
  <TitlesOfParts>
    <vt:vector size="23" baseType="lpstr">
      <vt:lpstr>Cambria</vt:lpstr>
      <vt:lpstr>Arial</vt:lpstr>
      <vt:lpstr>Wingdings 2</vt:lpstr>
      <vt:lpstr>Calibri</vt:lpstr>
      <vt:lpstr>Rockwell</vt:lpstr>
      <vt:lpstr>Wingdings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Спасибо за просмотр!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Аксиомы планиметрии.</dc:title>
  <dc:creator>Admin</dc:creator>
  <cp:lastModifiedBy>Admin</cp:lastModifiedBy>
  <cp:revision>5</cp:revision>
  <dcterms:created xsi:type="dcterms:W3CDTF">2011-04-25T12:59:13Z</dcterms:created>
  <dcterms:modified xsi:type="dcterms:W3CDTF">2015-05-13T05:41:18Z</dcterms:modified>
</cp:coreProperties>
</file>