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8F1DB-3CC2-4C4C-BF85-B13DD29F1664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5A41C-9FEE-41ED-8DBC-E9177D392B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59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41C-9FEE-41ED-8DBC-E9177D392BD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30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9605033-B9F1-40B4-8F17-BD6BD05356CF}" type="datetimeFigureOut">
              <a:rPr lang="ru-RU" smtClean="0"/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AE27A0-7323-43CC-BA2D-F0C54537AB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085184"/>
            <a:ext cx="4608512" cy="1656184"/>
          </a:xfrm>
        </p:spPr>
        <p:txBody>
          <a:bodyPr/>
          <a:lstStyle/>
          <a:p>
            <a:r>
              <a:rPr lang="ru-RU" dirty="0" smtClean="0"/>
              <a:t>Выполнил студент группы ПК2-12</a:t>
            </a:r>
          </a:p>
          <a:p>
            <a:r>
              <a:rPr lang="ru-RU" dirty="0" err="1" smtClean="0"/>
              <a:t>Баютова</a:t>
            </a:r>
            <a:r>
              <a:rPr lang="ru-RU" dirty="0" smtClean="0"/>
              <a:t> Надя.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Машина Тьюринга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00808"/>
            <a:ext cx="6480720" cy="350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87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96944" cy="2153176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Описание работы машины Тьюринга</a:t>
            </a:r>
            <a:r>
              <a:rPr lang="ru-RU" b="0" dirty="0"/>
              <a:t/>
            </a:r>
            <a:br>
              <a:rPr lang="ru-RU" b="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5388" y="1124744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Стандартное положение называется </a:t>
            </a:r>
            <a:r>
              <a:rPr lang="ru-RU" sz="2800" b="1" dirty="0"/>
              <a:t>начальным </a:t>
            </a:r>
            <a:r>
              <a:rPr lang="ru-RU" sz="2800" dirty="0"/>
              <a:t>(</a:t>
            </a:r>
            <a:r>
              <a:rPr lang="ru-RU" sz="2800" b="1" dirty="0"/>
              <a:t>заключительным</a:t>
            </a:r>
            <a:r>
              <a:rPr lang="ru-RU" sz="2800" dirty="0"/>
              <a:t>), если машина, воспринимающая слово в стандартном положении, находится в начальном </a:t>
            </a:r>
            <a:r>
              <a:rPr lang="ru-RU" sz="2800" dirty="0" smtClean="0"/>
              <a:t>состоянии </a:t>
            </a:r>
            <a:r>
              <a:rPr lang="en-US" sz="2800" i="1" dirty="0" smtClean="0"/>
              <a:t>q</a:t>
            </a:r>
            <a:r>
              <a:rPr lang="en-US" sz="2800" baseline="-25000" dirty="0" smtClean="0"/>
              <a:t>1</a:t>
            </a:r>
            <a:r>
              <a:rPr lang="ru-RU" sz="2800" dirty="0" smtClean="0"/>
              <a:t> (</a:t>
            </a:r>
            <a:r>
              <a:rPr lang="ru-RU" sz="2800" dirty="0"/>
              <a:t>стоп-состоянии </a:t>
            </a:r>
            <a:r>
              <a:rPr lang="en-US" sz="2800" i="1" dirty="0" smtClean="0"/>
              <a:t>q</a:t>
            </a:r>
            <a:r>
              <a:rPr lang="en-US" sz="2800" baseline="-25000" dirty="0" smtClean="0"/>
              <a:t>0</a:t>
            </a:r>
            <a:r>
              <a:rPr lang="ru-RU" sz="2800" dirty="0"/>
              <a:t>)</a:t>
            </a:r>
            <a:endParaRPr lang="en-US" sz="2800" baseline="-25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36957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42922"/>
            <a:ext cx="4220344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75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433096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Описание работы машины Тьюринга</a:t>
            </a:r>
            <a:r>
              <a:rPr lang="ru-RU" b="0" dirty="0"/>
              <a:t/>
            </a:r>
            <a:br>
              <a:rPr lang="ru-RU" b="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124744"/>
            <a:ext cx="7560840" cy="3960440"/>
          </a:xfrm>
        </p:spPr>
        <p:txBody>
          <a:bodyPr/>
          <a:lstStyle/>
          <a:p>
            <a:pPr marL="45720" indent="0">
              <a:buNone/>
            </a:pPr>
            <a:r>
              <a:rPr lang="ru-RU" sz="2800" dirty="0"/>
              <a:t>Находясь в </a:t>
            </a:r>
            <a:r>
              <a:rPr lang="ru-RU" sz="2800" u="sng" dirty="0"/>
              <a:t>не заключительном</a:t>
            </a:r>
            <a:r>
              <a:rPr lang="ru-RU" sz="2800" dirty="0"/>
              <a:t> состоянии, машина совершает шаг, который определяется текущим </a:t>
            </a:r>
            <a:r>
              <a:rPr lang="ru-RU" sz="2800" dirty="0" smtClean="0"/>
              <a:t>состоянием </a:t>
            </a:r>
            <a:r>
              <a:rPr lang="en-US" sz="2800" b="1" i="1" dirty="0" smtClean="0"/>
              <a:t>q</a:t>
            </a:r>
            <a:r>
              <a:rPr lang="en-US" sz="2800" b="1" i="1" baseline="-25000" dirty="0" smtClean="0"/>
              <a:t>i</a:t>
            </a:r>
            <a:r>
              <a:rPr lang="en-US" sz="2800" baseline="-25000" dirty="0" smtClean="0"/>
              <a:t> </a:t>
            </a:r>
            <a:r>
              <a:rPr lang="ru-RU" sz="2800" dirty="0" smtClean="0"/>
              <a:t>обозреваемым </a:t>
            </a:r>
            <a:r>
              <a:rPr lang="ru-RU" sz="2800" dirty="0"/>
              <a:t>символом </a:t>
            </a:r>
            <a:r>
              <a:rPr lang="en-US" sz="2800" b="1" i="1" dirty="0" err="1" smtClean="0"/>
              <a:t>a</a:t>
            </a:r>
            <a:r>
              <a:rPr lang="en-US" sz="2800" b="1" i="1" baseline="-25000" dirty="0" err="1" smtClean="0"/>
              <a:t>j</a:t>
            </a:r>
            <a:endParaRPr lang="ru-RU" sz="2800" b="1" i="1" baseline="-25000" dirty="0" smtClean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27300" y="731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5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48464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Описание работы машины Тьюринга</a:t>
            </a:r>
            <a:r>
              <a:rPr lang="ru-RU" b="0" dirty="0"/>
              <a:t/>
            </a:r>
            <a:br>
              <a:rPr lang="ru-RU" b="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96752"/>
            <a:ext cx="8568952" cy="583264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В соответствии с </a:t>
            </a:r>
            <a:r>
              <a:rPr lang="ru-RU" sz="2800" dirty="0" smtClean="0"/>
              <a:t>командой</a:t>
            </a:r>
            <a:r>
              <a:rPr lang="en-US" sz="2800" dirty="0"/>
              <a:t> </a:t>
            </a:r>
            <a:r>
              <a:rPr lang="en-US" sz="2800" b="1" i="1" dirty="0" smtClean="0"/>
              <a:t>q</a:t>
            </a:r>
            <a:r>
              <a:rPr lang="en-US" sz="2800" b="1" i="1" baseline="-25000" dirty="0" smtClean="0"/>
              <a:t>i</a:t>
            </a:r>
            <a:r>
              <a:rPr lang="ru-RU" sz="2800" b="1" i="1" baseline="-25000" dirty="0" smtClean="0"/>
              <a:t> </a:t>
            </a:r>
            <a:r>
              <a:rPr lang="ru-RU" sz="2800" b="1" i="1" dirty="0" smtClean="0"/>
              <a:t>- </a:t>
            </a:r>
            <a:r>
              <a:rPr lang="en-US" sz="2800" b="1" i="1" dirty="0"/>
              <a:t> </a:t>
            </a:r>
            <a:r>
              <a:rPr lang="en-US" sz="2800" b="1" i="1" dirty="0" err="1" smtClean="0"/>
              <a:t>q</a:t>
            </a:r>
            <a:r>
              <a:rPr lang="en-US" sz="2800" b="1" i="1" baseline="-25000" dirty="0" err="1" smtClean="0"/>
              <a:t>k</a:t>
            </a:r>
            <a:r>
              <a:rPr lang="en-US" sz="2800" b="1" i="1" dirty="0" err="1"/>
              <a:t>a</a:t>
            </a:r>
            <a:r>
              <a:rPr lang="en-US" sz="2800" b="1" i="1" baseline="-25000" dirty="0" err="1"/>
              <a:t>l</a:t>
            </a:r>
            <a:r>
              <a:rPr lang="en-US" sz="2800" b="1" i="1" baseline="-25000" dirty="0"/>
              <a:t> </a:t>
            </a:r>
            <a:r>
              <a:rPr lang="ru-RU" sz="2800" b="1" dirty="0" smtClean="0"/>
              <a:t>Х</a:t>
            </a:r>
            <a:r>
              <a:rPr lang="ru-RU" sz="2800" dirty="0" smtClean="0"/>
              <a:t> </a:t>
            </a:r>
            <a:r>
              <a:rPr lang="ru-RU" sz="2800" dirty="0"/>
              <a:t>выполняются следующие действия</a:t>
            </a:r>
            <a:r>
              <a:rPr lang="ru-RU" sz="2800" dirty="0" smtClean="0"/>
              <a:t>:</a:t>
            </a:r>
          </a:p>
          <a:p>
            <a:pPr marL="560070" indent="-514350">
              <a:buAutoNum type="arabicPeriod"/>
            </a:pPr>
            <a:r>
              <a:rPr lang="ru-RU" sz="2800" dirty="0" smtClean="0"/>
              <a:t>Содержимое </a:t>
            </a:r>
            <a:r>
              <a:rPr lang="ru-RU" sz="2800" dirty="0"/>
              <a:t>обозреваемой ячейки </a:t>
            </a:r>
            <a:r>
              <a:rPr lang="ru-RU" sz="2800" b="1" i="1" dirty="0" err="1" smtClean="0"/>
              <a:t>a</a:t>
            </a:r>
            <a:r>
              <a:rPr lang="ru-RU" sz="2800" b="1" i="1" baseline="-25000" dirty="0" err="1" smtClean="0"/>
              <a:t>j</a:t>
            </a:r>
            <a:r>
              <a:rPr lang="ru-RU" sz="2800" b="1" i="1" baseline="-25000" dirty="0" smtClean="0"/>
              <a:t> </a:t>
            </a:r>
            <a:r>
              <a:rPr lang="ru-RU" sz="2800" dirty="0" smtClean="0"/>
              <a:t>стирается </a:t>
            </a:r>
            <a:r>
              <a:rPr lang="ru-RU" sz="2800" dirty="0"/>
              <a:t>и в нее записывается </a:t>
            </a:r>
            <a:r>
              <a:rPr lang="ru-RU" sz="2800" dirty="0" smtClean="0"/>
              <a:t>символ </a:t>
            </a:r>
            <a:r>
              <a:rPr lang="en-US" sz="2800" b="1" i="1" dirty="0"/>
              <a:t>a</a:t>
            </a:r>
            <a:r>
              <a:rPr lang="en-US" sz="2800" b="1" i="1" baseline="-25000" dirty="0"/>
              <a:t>l </a:t>
            </a:r>
            <a:r>
              <a:rPr lang="ru-RU" sz="2800" b="1" i="1" baseline="-25000" dirty="0"/>
              <a:t> </a:t>
            </a:r>
            <a:r>
              <a:rPr lang="ru-RU" sz="2800" b="1" i="1" dirty="0" smtClean="0"/>
              <a:t> </a:t>
            </a:r>
            <a:r>
              <a:rPr lang="ru-RU" sz="2800" dirty="0"/>
              <a:t> (который может совпадать </a:t>
            </a:r>
            <a:r>
              <a:rPr lang="ru-RU" sz="2800" dirty="0" smtClean="0"/>
              <a:t>с </a:t>
            </a:r>
            <a:r>
              <a:rPr lang="en-US" sz="2800" b="1" i="1" dirty="0" err="1" smtClean="0"/>
              <a:t>a</a:t>
            </a:r>
            <a:r>
              <a:rPr lang="en-US" sz="2800" b="1" i="1" baseline="-25000" dirty="0" err="1" smtClean="0"/>
              <a:t>j</a:t>
            </a:r>
            <a:r>
              <a:rPr lang="ru-RU" sz="2800" b="1" i="1" baseline="-25000" dirty="0"/>
              <a:t> </a:t>
            </a:r>
            <a:r>
              <a:rPr lang="ru-RU" sz="2800" dirty="0" smtClean="0"/>
              <a:t>)</a:t>
            </a:r>
          </a:p>
          <a:p>
            <a:pPr marL="560070" indent="-514350">
              <a:buFont typeface="+mj-lt"/>
              <a:buAutoNum type="arabicPeriod"/>
            </a:pPr>
            <a:r>
              <a:rPr lang="ru-RU" sz="2800" dirty="0"/>
              <a:t>Машина переходит в новое </a:t>
            </a:r>
            <a:r>
              <a:rPr lang="ru-RU" sz="2800" dirty="0" smtClean="0"/>
              <a:t>состояние </a:t>
            </a:r>
            <a:r>
              <a:rPr lang="en-US" sz="2800" b="1" i="1" dirty="0" err="1"/>
              <a:t>q</a:t>
            </a:r>
            <a:r>
              <a:rPr lang="en-US" sz="2800" b="1" i="1" baseline="-25000" dirty="0" err="1"/>
              <a:t>k</a:t>
            </a:r>
            <a:r>
              <a:rPr lang="en-US" sz="2800" baseline="-25000" dirty="0"/>
              <a:t> </a:t>
            </a:r>
            <a:r>
              <a:rPr lang="ru-RU" sz="2800" dirty="0" smtClean="0"/>
              <a:t> </a:t>
            </a:r>
            <a:r>
              <a:rPr lang="ru-RU" sz="2800" dirty="0"/>
              <a:t>(оно может совпадать с </a:t>
            </a:r>
            <a:r>
              <a:rPr lang="ru-RU" sz="2800" dirty="0" smtClean="0"/>
              <a:t>состоянием </a:t>
            </a:r>
            <a:r>
              <a:rPr lang="en-US" sz="2800" b="1" i="1" dirty="0" smtClean="0"/>
              <a:t>q</a:t>
            </a:r>
            <a:r>
              <a:rPr lang="en-US" sz="2800" b="1" i="1" baseline="-25000" dirty="0" smtClean="0"/>
              <a:t>i</a:t>
            </a:r>
            <a:r>
              <a:rPr lang="ru-RU" sz="2800" baseline="-25000" dirty="0"/>
              <a:t> </a:t>
            </a:r>
            <a:r>
              <a:rPr lang="ru-RU" sz="2800" dirty="0" smtClean="0"/>
              <a:t>)</a:t>
            </a:r>
          </a:p>
          <a:p>
            <a:pPr marL="560070" indent="-514350">
              <a:buFont typeface="+mj-lt"/>
              <a:buAutoNum type="arabicPeriod"/>
            </a:pPr>
            <a:r>
              <a:rPr lang="ru-RU" sz="2800" dirty="0" smtClean="0"/>
              <a:t>Каретка </a:t>
            </a:r>
            <a:r>
              <a:rPr lang="ru-RU" sz="2800" dirty="0"/>
              <a:t>перемещается в соответствии с управляемым символом </a:t>
            </a:r>
            <a:r>
              <a:rPr lang="ru-RU" sz="2800" b="1" dirty="0"/>
              <a:t>Х </a:t>
            </a:r>
            <a:r>
              <a:rPr lang="ru-RU" sz="2800" b="1" dirty="0" smtClean="0"/>
              <a:t>Є</a:t>
            </a:r>
            <a:r>
              <a:rPr lang="ru-RU" sz="2800" dirty="0" smtClean="0"/>
              <a:t> </a:t>
            </a:r>
            <a:r>
              <a:rPr lang="ru-RU" sz="2800" b="1" dirty="0"/>
              <a:t>{П, Л, С}</a:t>
            </a:r>
            <a:endParaRPr lang="ru-RU" sz="2800" dirty="0"/>
          </a:p>
          <a:p>
            <a:pPr marL="560070" indent="-514350">
              <a:buFont typeface="+mj-lt"/>
              <a:buAutoNum type="arabicPeriod"/>
            </a:pPr>
            <a:endParaRPr lang="ru-RU" sz="2800" dirty="0" smtClean="0"/>
          </a:p>
          <a:p>
            <a:pPr marL="560070" indent="-514350">
              <a:buFont typeface="+mj-lt"/>
              <a:buAutoNum type="arabicPeriod"/>
            </a:pPr>
            <a:endParaRPr lang="en-US" sz="2800" baseline="-25000" dirty="0"/>
          </a:p>
          <a:p>
            <a:pPr marL="560070" indent="-514350">
              <a:buFont typeface="+mj-lt"/>
              <a:buAutoNum type="arabicPeriod"/>
            </a:pPr>
            <a:endParaRPr lang="ru-RU" sz="2800" dirty="0"/>
          </a:p>
          <a:p>
            <a:pPr marL="560070" indent="-514350">
              <a:buFont typeface="+mj-lt"/>
              <a:buAutoNum type="arabicPeriod"/>
            </a:pPr>
            <a:endParaRPr lang="ru-RU" sz="2800" dirty="0"/>
          </a:p>
          <a:p>
            <a:pPr marL="560070" indent="-514350">
              <a:buFont typeface="+mj-lt"/>
              <a:buAutoNum type="arabicPeriod"/>
            </a:pPr>
            <a:endParaRPr lang="en-US" sz="2800" baseline="-25000" dirty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en-US" sz="2800" baseline="-25000" dirty="0"/>
          </a:p>
          <a:p>
            <a:pPr marL="45720" indent="0">
              <a:buNone/>
            </a:pPr>
            <a:endParaRPr lang="ru-RU" sz="2800" dirty="0"/>
          </a:p>
          <a:p>
            <a:pPr marL="560070" indent="-514350">
              <a:buAutoNum type="arabicParenR"/>
            </a:pPr>
            <a:endParaRPr lang="ru-RU" sz="2800" b="1" i="1" baseline="-25000" dirty="0" smtClean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88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75252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Определение: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44824"/>
            <a:ext cx="5760640" cy="4320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/>
              <a:t>Машина Тьюринга(МТ)</a:t>
            </a:r>
            <a:r>
              <a:rPr lang="ru-RU" sz="2800" dirty="0" smtClean="0"/>
              <a:t> — абстрактный исполнитель (абстрактная вычислительная машина)</a:t>
            </a:r>
            <a:r>
              <a:rPr lang="ru-RU" sz="2800" dirty="0"/>
              <a:t> , осуществляющий алгоритмический </a:t>
            </a:r>
            <a:r>
              <a:rPr lang="ru-RU" sz="2800" dirty="0" smtClean="0"/>
              <a:t>процесс.</a:t>
            </a:r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r>
              <a:rPr lang="ru-RU" sz="2800" dirty="0" smtClean="0"/>
              <a:t> Была предложена Аланом Тьюрингом в 1936 году</a:t>
            </a:r>
            <a:r>
              <a:rPr lang="ru-RU" sz="2800" dirty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5" y="1124744"/>
            <a:ext cx="337152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2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12511" cy="1368152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Устройство машины Тьюринга.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916832"/>
            <a:ext cx="7920880" cy="42484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1. Внешний алфавит:</a:t>
            </a:r>
          </a:p>
          <a:p>
            <a:pPr marL="45720" indent="0">
              <a:buNone/>
            </a:pPr>
            <a:r>
              <a:rPr lang="ru-RU" sz="2800" b="1" i="1" dirty="0"/>
              <a:t>	А</a:t>
            </a:r>
            <a:r>
              <a:rPr lang="ru-RU" sz="2800" b="1" dirty="0"/>
              <a:t> = {</a:t>
            </a:r>
            <a:r>
              <a:rPr lang="en-US" sz="2800" b="1" i="1" dirty="0"/>
              <a:t>a</a:t>
            </a:r>
            <a:r>
              <a:rPr lang="en-US" sz="2800" b="1" baseline="-25000" dirty="0"/>
              <a:t>0, </a:t>
            </a:r>
            <a:r>
              <a:rPr lang="en-US" sz="2800" b="1" i="1" dirty="0"/>
              <a:t>a</a:t>
            </a:r>
            <a:r>
              <a:rPr lang="en-US" sz="2800" b="1" baseline="-25000" dirty="0" smtClean="0"/>
              <a:t>1</a:t>
            </a:r>
            <a:r>
              <a:rPr lang="en-US" sz="2800" b="1" baseline="-25000" dirty="0"/>
              <a:t>, </a:t>
            </a:r>
            <a:r>
              <a:rPr lang="en-US" sz="2800" b="1" baseline="-25000" dirty="0" smtClean="0"/>
              <a:t>…,</a:t>
            </a:r>
            <a:r>
              <a:rPr lang="en-US" sz="2800" b="1" i="1" dirty="0"/>
              <a:t> a</a:t>
            </a:r>
            <a:r>
              <a:rPr lang="en-US" sz="2800" b="1" baseline="-25000" dirty="0" smtClean="0"/>
              <a:t> </a:t>
            </a:r>
            <a:r>
              <a:rPr lang="en-US" sz="2800" b="1" i="1" baseline="-25000" dirty="0" smtClean="0"/>
              <a:t>n</a:t>
            </a:r>
            <a:r>
              <a:rPr lang="en-US" sz="2800" b="1" dirty="0"/>
              <a:t>}</a:t>
            </a:r>
            <a:endParaRPr lang="en-US" sz="2800" baseline="-25000" dirty="0"/>
          </a:p>
          <a:p>
            <a:pPr marL="45720" indent="0">
              <a:buNone/>
            </a:pPr>
            <a:r>
              <a:rPr lang="ru-RU" sz="2800" dirty="0" smtClean="0"/>
              <a:t>Элемент </a:t>
            </a:r>
            <a:r>
              <a:rPr lang="ru-RU" sz="2800" dirty="0"/>
              <a:t>a0 называется пустой </a:t>
            </a:r>
            <a:r>
              <a:rPr lang="ru-RU" sz="2800" dirty="0" smtClean="0"/>
              <a:t>символ.</a:t>
            </a:r>
          </a:p>
          <a:p>
            <a:pPr marL="45720" indent="0">
              <a:buNone/>
            </a:pPr>
            <a:r>
              <a:rPr lang="ru-RU" sz="2800" dirty="0" smtClean="0"/>
              <a:t>   </a:t>
            </a:r>
            <a:r>
              <a:rPr lang="ru-RU" sz="2800" dirty="0"/>
              <a:t>В этом алфавите в виде слова кодируется исходный набор данных и результат работы алгоритма Устройство машины </a:t>
            </a:r>
            <a:r>
              <a:rPr lang="ru-RU" sz="2800" dirty="0" smtClean="0"/>
              <a:t>Тьюринга.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1043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32848" cy="115212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Устройство </a:t>
            </a:r>
            <a:r>
              <a:rPr lang="ru-RU" sz="3200" dirty="0"/>
              <a:t>машины</a:t>
            </a:r>
            <a:r>
              <a:rPr lang="ru-RU" sz="3600" dirty="0"/>
              <a:t> Тьюринга.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7632848" cy="475252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800" b="1" dirty="0" smtClean="0"/>
              <a:t>2. Внутренний </a:t>
            </a:r>
            <a:r>
              <a:rPr lang="ru-RU" sz="2800" b="1" dirty="0"/>
              <a:t>алфавит</a:t>
            </a:r>
            <a:endParaRPr lang="ru-RU" sz="2800" dirty="0"/>
          </a:p>
          <a:p>
            <a:pPr marL="45720" indent="0">
              <a:buNone/>
            </a:pPr>
            <a:r>
              <a:rPr lang="en-US" sz="2800" dirty="0"/>
              <a:t>	</a:t>
            </a:r>
            <a:r>
              <a:rPr lang="en-US" sz="2800" b="1" i="1" dirty="0"/>
              <a:t>Q</a:t>
            </a:r>
            <a:r>
              <a:rPr lang="en-US" sz="2800" b="1" dirty="0"/>
              <a:t> = {</a:t>
            </a:r>
            <a:r>
              <a:rPr lang="en-US" sz="2800" b="1" i="1" dirty="0"/>
              <a:t>q</a:t>
            </a:r>
            <a:r>
              <a:rPr lang="en-US" sz="2800" b="1" baseline="-25000" dirty="0"/>
              <a:t>0</a:t>
            </a:r>
            <a:r>
              <a:rPr lang="en-US" sz="2800" b="1" dirty="0"/>
              <a:t>, </a:t>
            </a:r>
            <a:r>
              <a:rPr lang="en-US" sz="2800" b="1" i="1" dirty="0"/>
              <a:t>q</a:t>
            </a:r>
            <a:r>
              <a:rPr lang="en-US" sz="2800" b="1" baseline="-25000" dirty="0"/>
              <a:t>1</a:t>
            </a:r>
            <a:r>
              <a:rPr lang="en-US" sz="2800" b="1" dirty="0"/>
              <a:t>, …, </a:t>
            </a:r>
            <a:r>
              <a:rPr lang="en-US" sz="2800" b="1" i="1" dirty="0"/>
              <a:t>q</a:t>
            </a:r>
            <a:r>
              <a:rPr lang="en-US" sz="2800" b="1" i="1" baseline="-25000" dirty="0"/>
              <a:t>m</a:t>
            </a:r>
            <a:r>
              <a:rPr lang="en-US" sz="2800" b="1" dirty="0"/>
              <a:t>}, </a:t>
            </a:r>
            <a:r>
              <a:rPr lang="ru-RU" sz="2800" b="1" dirty="0"/>
              <a:t>{П, Л, С} 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В любой момент времени машина М находится в одном из состояний </a:t>
            </a:r>
            <a:r>
              <a:rPr lang="ru-RU" sz="2800" i="1" dirty="0"/>
              <a:t>q</a:t>
            </a:r>
            <a:r>
              <a:rPr lang="ru-RU" sz="2800" baseline="-25000" dirty="0"/>
              <a:t>0</a:t>
            </a:r>
            <a:r>
              <a:rPr lang="ru-RU" sz="2800" dirty="0"/>
              <a:t>, </a:t>
            </a:r>
            <a:r>
              <a:rPr lang="ru-RU" sz="2800" i="1" dirty="0"/>
              <a:t>q</a:t>
            </a:r>
            <a:r>
              <a:rPr lang="ru-RU" sz="2800" baseline="-25000" dirty="0"/>
              <a:t>1</a:t>
            </a:r>
            <a:r>
              <a:rPr lang="ru-RU" sz="2800" dirty="0"/>
              <a:t>, …, </a:t>
            </a:r>
            <a:r>
              <a:rPr lang="ru-RU" sz="2800" i="1" dirty="0"/>
              <a:t>q</a:t>
            </a:r>
            <a:r>
              <a:rPr lang="ru-RU" sz="2800" i="1" baseline="-25000" dirty="0"/>
              <a:t>m</a:t>
            </a:r>
            <a:endParaRPr lang="ru-RU" sz="2800" dirty="0"/>
          </a:p>
          <a:p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При этом:	</a:t>
            </a:r>
            <a:r>
              <a:rPr lang="ru-RU" sz="2800" i="1" dirty="0"/>
              <a:t> </a:t>
            </a:r>
            <a:r>
              <a:rPr lang="ru-RU" sz="2800" b="1" i="1" dirty="0"/>
              <a:t>q</a:t>
            </a:r>
            <a:r>
              <a:rPr lang="ru-RU" sz="2800" b="1" baseline="-25000" dirty="0"/>
              <a:t>1 </a:t>
            </a:r>
            <a:r>
              <a:rPr lang="ru-RU" sz="2800" baseline="-25000" dirty="0"/>
              <a:t> </a:t>
            </a:r>
            <a:r>
              <a:rPr lang="ru-RU" sz="2800" b="1" dirty="0"/>
              <a:t>- начальное состояние</a:t>
            </a:r>
            <a:endParaRPr lang="ru-RU" sz="2800" dirty="0"/>
          </a:p>
          <a:p>
            <a:pPr marL="45720" indent="0">
              <a:buNone/>
            </a:pPr>
            <a:r>
              <a:rPr lang="en-US" sz="2800" dirty="0"/>
              <a:t>		</a:t>
            </a:r>
            <a:r>
              <a:rPr lang="en-US" sz="2800" i="1" dirty="0"/>
              <a:t> </a:t>
            </a:r>
            <a:r>
              <a:rPr lang="en-US" sz="2800" b="1" i="1" dirty="0"/>
              <a:t>q</a:t>
            </a:r>
            <a:r>
              <a:rPr lang="en-US" sz="2800" b="1" baseline="-25000" dirty="0"/>
              <a:t>0</a:t>
            </a:r>
            <a:r>
              <a:rPr lang="en-US" sz="2800" baseline="-25000" dirty="0"/>
              <a:t>  </a:t>
            </a:r>
            <a:r>
              <a:rPr lang="en-US" sz="2800" dirty="0"/>
              <a:t>- </a:t>
            </a:r>
            <a:r>
              <a:rPr lang="ru-RU" sz="2800" b="1" dirty="0"/>
              <a:t>заключительное состояние</a:t>
            </a:r>
            <a:endParaRPr lang="ru-RU" sz="2800" dirty="0"/>
          </a:p>
          <a:p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Символы </a:t>
            </a:r>
            <a:r>
              <a:rPr lang="ru-RU" sz="2800" b="1" dirty="0"/>
              <a:t>{П, Л, С} </a:t>
            </a:r>
            <a:r>
              <a:rPr lang="ru-RU" sz="2800" dirty="0"/>
              <a:t>– </a:t>
            </a:r>
            <a:r>
              <a:rPr lang="ru-RU" sz="2800" b="1" dirty="0"/>
              <a:t>символы сдвига </a:t>
            </a:r>
            <a:r>
              <a:rPr lang="ru-RU" sz="2800" dirty="0"/>
              <a:t>(вправо, влево, на месте)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03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96" y="188640"/>
            <a:ext cx="7308304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Устройство машины Тьюринга.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20015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dirty="0"/>
              <a:t>3) Внешняя память (лента)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Машина имеет ленту, разбитую на ячейки, в каждую из которых может быть записана только одна </a:t>
            </a:r>
            <a:r>
              <a:rPr lang="ru-RU" sz="2800" dirty="0" smtClean="0"/>
              <a:t>буква.</a:t>
            </a: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17032"/>
            <a:ext cx="4536504" cy="126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26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00"/>
            <a:ext cx="6408712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Внешняя память (лента)</a:t>
            </a: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980728"/>
            <a:ext cx="7920880" cy="51845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u="sng" dirty="0"/>
              <a:t>Пустая клетка содержит </a:t>
            </a:r>
            <a:r>
              <a:rPr lang="en-US" sz="2800" b="1" i="1" u="sng" dirty="0"/>
              <a:t>a</a:t>
            </a:r>
            <a:r>
              <a:rPr lang="en-US" sz="2800" b="1" u="sng" baseline="-25000" dirty="0"/>
              <a:t>0</a:t>
            </a:r>
            <a:r>
              <a:rPr lang="en-US" sz="2800" u="sng" baseline="-25000" dirty="0"/>
              <a:t>. </a:t>
            </a:r>
          </a:p>
          <a:p>
            <a:pPr marL="45720" indent="0">
              <a:buNone/>
            </a:pPr>
            <a:r>
              <a:rPr lang="ru-RU" sz="2800" u="sng" dirty="0"/>
              <a:t>В каждый момент времени на ленте записано конечное число непустых </a:t>
            </a:r>
            <a:r>
              <a:rPr lang="ru-RU" sz="2800" u="sng" dirty="0" smtClean="0"/>
              <a:t>букв.</a:t>
            </a:r>
          </a:p>
          <a:p>
            <a:pPr marL="45720" indent="0">
              <a:buNone/>
            </a:pPr>
            <a:endParaRPr lang="ru-RU" sz="2800" u="sng" dirty="0" smtClean="0"/>
          </a:p>
          <a:p>
            <a:pPr marL="45720" indent="0">
              <a:buNone/>
            </a:pPr>
            <a:r>
              <a:rPr lang="ru-RU" sz="2800" dirty="0"/>
              <a:t>Лента является конечной, но дополняется в любой момент ячейками слева и справа для записи новых непустых символов.</a:t>
            </a:r>
          </a:p>
          <a:p>
            <a:pPr marL="45720" indent="0">
              <a:buNone/>
            </a:pPr>
            <a:r>
              <a:rPr lang="ru-RU" sz="2800" dirty="0" smtClean="0"/>
              <a:t>Это </a:t>
            </a:r>
            <a:r>
              <a:rPr lang="ru-RU" sz="2800" dirty="0"/>
              <a:t>соответствует принципу абстракции потенциальной </a:t>
            </a:r>
            <a:r>
              <a:rPr lang="ru-RU" sz="2800" dirty="0" smtClean="0"/>
              <a:t>осуществимости.</a:t>
            </a:r>
            <a:endParaRPr lang="ru-RU" sz="2800" dirty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145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8710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Устройство машины Тьюринга</a:t>
            </a:r>
            <a:r>
              <a:rPr lang="ru-RU" sz="4800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24744"/>
            <a:ext cx="8136904" cy="4320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/>
              <a:t>4) Каретка (управляющая головка)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Каретка машины располагается над некоторой ячейкой ленты – воспринимает символ, записанный в ячейке</a:t>
            </a:r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В одном такте работы каретка сдвигается на одну ячейку (вправо, влево) или остается на месте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925353"/>
            <a:ext cx="4565104" cy="1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30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48872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Устройство машины Тьюринга.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68760"/>
            <a:ext cx="7605464" cy="5760640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dirty="0" smtClean="0"/>
              <a:t>5. Функциональная </a:t>
            </a:r>
            <a:r>
              <a:rPr lang="ru-RU" sz="2800" b="1" dirty="0"/>
              <a:t>схема (программа</a:t>
            </a:r>
            <a:r>
              <a:rPr lang="ru-RU" sz="2800" b="1" dirty="0" smtClean="0"/>
              <a:t>).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Программа машины состоит из команд</a:t>
            </a:r>
            <a:r>
              <a:rPr lang="ru-RU" sz="2800" dirty="0" smtClean="0"/>
              <a:t>:</a:t>
            </a:r>
          </a:p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r>
              <a:rPr lang="ru-RU" sz="2800" dirty="0" smtClean="0"/>
              <a:t>Для </a:t>
            </a:r>
            <a:r>
              <a:rPr lang="ru-RU" sz="2800" dirty="0"/>
              <a:t>каждой пары </a:t>
            </a:r>
            <a:r>
              <a:rPr lang="ru-RU" sz="2800" b="1" dirty="0"/>
              <a:t>(</a:t>
            </a:r>
            <a:r>
              <a:rPr lang="ru-RU" sz="2800" b="1" i="1" dirty="0" err="1"/>
              <a:t>q</a:t>
            </a:r>
            <a:r>
              <a:rPr lang="ru-RU" sz="2800" b="1" i="1" baseline="-25000" dirty="0" err="1"/>
              <a:t>i</a:t>
            </a:r>
            <a:r>
              <a:rPr lang="ru-RU" sz="2800" dirty="0"/>
              <a:t>, </a:t>
            </a:r>
            <a:r>
              <a:rPr lang="ru-RU" sz="2800" dirty="0" smtClean="0"/>
              <a:t>a</a:t>
            </a:r>
            <a:r>
              <a:rPr lang="en-US" sz="1600" dirty="0" smtClean="0"/>
              <a:t>j</a:t>
            </a:r>
            <a:r>
              <a:rPr lang="ru-RU" sz="2800" dirty="0" smtClean="0"/>
              <a:t>) </a:t>
            </a:r>
            <a:r>
              <a:rPr lang="ru-RU" sz="2800" dirty="0"/>
              <a:t>программа машины должна содержать одну команду (детерминированная машина Тьюринга</a:t>
            </a:r>
            <a:r>
              <a:rPr lang="ru-RU" sz="2800" dirty="0" smtClean="0"/>
              <a:t>)</a:t>
            </a:r>
            <a:r>
              <a:rPr lang="ru-RU" sz="2800" dirty="0"/>
              <a:t>.</a:t>
            </a:r>
            <a:endParaRPr lang="ru-RU" sz="2800" dirty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877" y="2415148"/>
            <a:ext cx="4840287" cy="15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305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49" y="188640"/>
            <a:ext cx="871296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Описание работы машины Тьюринга</a:t>
            </a:r>
            <a:r>
              <a:rPr lang="ru-RU" sz="3600" b="0" dirty="0"/>
              <a:t/>
            </a:r>
            <a:br>
              <a:rPr lang="ru-RU" sz="3600" b="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7848872" cy="514575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000" dirty="0"/>
              <a:t>К началу работы машины на ленту подается исходный набор данных в виде слова </a:t>
            </a:r>
          </a:p>
          <a:p>
            <a:pPr marL="45720" indent="0">
              <a:buNone/>
            </a:pPr>
            <a:r>
              <a:rPr lang="ru-RU" sz="3000" dirty="0"/>
              <a:t>Будем говорить, что непустое слово </a:t>
            </a:r>
            <a:r>
              <a:rPr lang="ru-RU" sz="3000" b="1" dirty="0" smtClean="0"/>
              <a:t>а</a:t>
            </a:r>
            <a:r>
              <a:rPr lang="ru-RU" sz="3000" dirty="0" smtClean="0"/>
              <a:t> </a:t>
            </a:r>
            <a:r>
              <a:rPr lang="ru-RU" sz="3000" dirty="0"/>
              <a:t>в алфавите </a:t>
            </a:r>
            <a:r>
              <a:rPr lang="ru-RU" sz="3000" dirty="0" smtClean="0"/>
              <a:t>А</a:t>
            </a:r>
            <a:r>
              <a:rPr lang="en-US" sz="3000" dirty="0" smtClean="0"/>
              <a:t>{</a:t>
            </a:r>
            <a:r>
              <a:rPr lang="ru-RU" sz="2400" dirty="0" smtClean="0"/>
              <a:t>а</a:t>
            </a:r>
            <a:r>
              <a:rPr lang="ru-RU" sz="1100" dirty="0" smtClean="0"/>
              <a:t>0</a:t>
            </a:r>
            <a:r>
              <a:rPr lang="ru-RU" sz="2800" dirty="0" smtClean="0"/>
              <a:t>} воспринимается </a:t>
            </a:r>
            <a:r>
              <a:rPr lang="ru-RU" sz="2800" dirty="0"/>
              <a:t>машиной в </a:t>
            </a:r>
            <a:r>
              <a:rPr lang="ru-RU" sz="2800" b="1" dirty="0"/>
              <a:t>стандартном положении</a:t>
            </a:r>
            <a:r>
              <a:rPr lang="ru-RU" sz="2800" dirty="0"/>
              <a:t>, если</a:t>
            </a:r>
            <a:r>
              <a:rPr lang="ru-RU" sz="2800" dirty="0" smtClean="0"/>
              <a:t>:</a:t>
            </a:r>
          </a:p>
          <a:p>
            <a:pPr marL="45720" indent="0">
              <a:buNone/>
            </a:pPr>
            <a:r>
              <a:rPr lang="ru-RU" sz="2800" dirty="0" smtClean="0"/>
              <a:t> -оно </a:t>
            </a:r>
            <a:r>
              <a:rPr lang="ru-RU" sz="2800" dirty="0"/>
              <a:t>задано в последовательных ячейках ленты, </a:t>
            </a:r>
          </a:p>
          <a:p>
            <a:pPr marL="45720" indent="0">
              <a:buNone/>
            </a:pPr>
            <a:r>
              <a:rPr lang="ru-RU" sz="2800" dirty="0"/>
              <a:t>- все другие ячейки пусты, </a:t>
            </a:r>
          </a:p>
          <a:p>
            <a:pPr marL="45720" indent="0">
              <a:buNone/>
            </a:pPr>
            <a:r>
              <a:rPr lang="ru-RU" sz="2800" dirty="0"/>
              <a:t>- машина обозревает крайнюю правую ячейку из тех, в которых записано слово </a:t>
            </a:r>
            <a:r>
              <a:rPr lang="ru-RU" sz="2800" b="1" dirty="0" smtClean="0"/>
              <a:t>а.</a:t>
            </a:r>
            <a:endParaRPr lang="ru-RU" sz="2800" b="1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35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1538</TotalTime>
  <Words>374</Words>
  <Application>Microsoft Office PowerPoint</Application>
  <PresentationFormat>Экран (4:3)</PresentationFormat>
  <Paragraphs>71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Машина Тьюринга</vt:lpstr>
      <vt:lpstr>Определение:</vt:lpstr>
      <vt:lpstr>Устройство машины Тьюринга.</vt:lpstr>
      <vt:lpstr>Устройство машины Тьюринга.</vt:lpstr>
      <vt:lpstr>Устройство машины Тьюринга.</vt:lpstr>
      <vt:lpstr>Внешняя память (лента) </vt:lpstr>
      <vt:lpstr>Устройство машины Тьюринга.</vt:lpstr>
      <vt:lpstr>Устройство машины Тьюринга.</vt:lpstr>
      <vt:lpstr>Описание работы машины Тьюринга </vt:lpstr>
      <vt:lpstr>Описание работы машины Тьюринга </vt:lpstr>
      <vt:lpstr>Описание работы машины Тьюринга </vt:lpstr>
      <vt:lpstr>Описание работы машины Тьюринга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16</cp:revision>
  <dcterms:created xsi:type="dcterms:W3CDTF">2014-09-19T13:54:18Z</dcterms:created>
  <dcterms:modified xsi:type="dcterms:W3CDTF">2014-09-20T15:32:45Z</dcterms:modified>
</cp:coreProperties>
</file>