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82" r:id="rId3"/>
    <p:sldId id="278" r:id="rId4"/>
    <p:sldId id="283" r:id="rId5"/>
    <p:sldId id="279" r:id="rId6"/>
    <p:sldId id="274" r:id="rId7"/>
    <p:sldId id="284" r:id="rId8"/>
    <p:sldId id="268" r:id="rId9"/>
    <p:sldId id="269" r:id="rId10"/>
    <p:sldId id="270" r:id="rId11"/>
    <p:sldId id="272" r:id="rId12"/>
    <p:sldId id="280" r:id="rId13"/>
    <p:sldId id="275" r:id="rId14"/>
    <p:sldId id="277" r:id="rId15"/>
    <p:sldId id="276" r:id="rId16"/>
    <p:sldId id="285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343"/>
    <a:srgbClr val="00CC00"/>
    <a:srgbClr val="0066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EE70D-488E-442D-AE11-9AF280C39672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88520-6CE2-486C-BA36-F37DD33E2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8520-6CE2-486C-BA36-F37DD33E2D0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B363E-6C69-4411-B56F-86531AF67051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4B45C-B465-4552-B511-44018F962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 ?><Relationships xmlns="http://schemas.openxmlformats.org/package/2006/relationships"><Relationship Id="rId3" Target="../media/image20.png" Type="http://schemas.openxmlformats.org/officeDocument/2006/relationships/image"/><Relationship Id="rId2" Target="../slideLayouts/slideLayout6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5313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993300"/>
                </a:solidFill>
              </a:rPr>
              <a:t>Тема урока:</a:t>
            </a:r>
            <a:br>
              <a:rPr lang="ru-RU" sz="6000" b="1" dirty="0" smtClean="0">
                <a:solidFill>
                  <a:srgbClr val="993300"/>
                </a:solidFill>
              </a:rPr>
            </a:br>
            <a:r>
              <a:rPr lang="ru-RU" sz="6000" b="1" dirty="0" smtClean="0">
                <a:solidFill>
                  <a:srgbClr val="993300"/>
                </a:solidFill>
              </a:rPr>
              <a:t> « Конструкция и декор прялки »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077072"/>
            <a:ext cx="6408712" cy="259228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Учитель изобразительного искусства и МХК</a:t>
            </a:r>
          </a:p>
          <a:p>
            <a:pPr algn="ctr">
              <a:buNone/>
            </a:pPr>
            <a:r>
              <a:rPr lang="ru-RU" b="1" i="1" dirty="0" err="1" smtClean="0">
                <a:solidFill>
                  <a:srgbClr val="C00000"/>
                </a:solidFill>
              </a:rPr>
              <a:t>Гильдт</a:t>
            </a:r>
            <a:r>
              <a:rPr lang="ru-RU" b="1" i="1" dirty="0" smtClean="0">
                <a:solidFill>
                  <a:srgbClr val="C00000"/>
                </a:solidFill>
              </a:rPr>
              <a:t> Валентина Степановна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МОУ КСШ с. Крестьянка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rjalka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3317875" cy="639445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1267" name="Picture 3" descr="prjalka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1138" y="260350"/>
            <a:ext cx="3168650" cy="63373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900113" y="260350"/>
            <a:ext cx="3311525" cy="640873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292725" y="260350"/>
            <a:ext cx="3167063" cy="63373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user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2822575" cy="62865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" name="Picture 6" descr="F:\солярные знаки ПРЯЛКА фото\прялка ещ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2656"/>
            <a:ext cx="2643187" cy="614362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rjalka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28600"/>
            <a:ext cx="4764087" cy="64008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436096" y="188913"/>
            <a:ext cx="374528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3300"/>
                </a:solidFill>
                <a:latin typeface="Times New Roman" pitchFamily="18" charset="0"/>
              </a:rPr>
              <a:t>ЛОПАСТЬ</a:t>
            </a:r>
          </a:p>
          <a:p>
            <a:r>
              <a:rPr lang="ru-RU" sz="2000" b="1" dirty="0">
                <a:latin typeface="Times New Roman" pitchFamily="18" charset="0"/>
              </a:rPr>
              <a:t>ЛОПАСКА </a:t>
            </a:r>
          </a:p>
          <a:p>
            <a:r>
              <a:rPr lang="ru-RU" sz="2000" b="1" dirty="0">
                <a:latin typeface="Times New Roman" pitchFamily="18" charset="0"/>
              </a:rPr>
              <a:t>вертикальная часть прялки,</a:t>
            </a:r>
          </a:p>
          <a:p>
            <a:r>
              <a:rPr lang="ru-RU" sz="2000" b="1" dirty="0">
                <a:latin typeface="Times New Roman" pitchFamily="18" charset="0"/>
              </a:rPr>
              <a:t>к которой привязывалась </a:t>
            </a:r>
          </a:p>
          <a:p>
            <a:r>
              <a:rPr lang="ru-RU" sz="2000" b="1" dirty="0">
                <a:latin typeface="Times New Roman" pitchFamily="18" charset="0"/>
              </a:rPr>
              <a:t>кудель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8196" name="Picture 4" descr="permpryalka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6732240" y="1772815"/>
            <a:ext cx="1845258" cy="4737719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588125" y="1628775"/>
            <a:ext cx="2160588" cy="496887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0"/>
          <p:cNvSpPr>
            <a:spLocks noGrp="1"/>
          </p:cNvSpPr>
          <p:nvPr>
            <p:ph type="title"/>
          </p:nvPr>
        </p:nvSpPr>
        <p:spPr>
          <a:xfrm>
            <a:off x="3779912" y="332656"/>
            <a:ext cx="5040560" cy="108498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i="1" dirty="0" smtClean="0">
                <a:solidFill>
                  <a:srgbClr val="0066CC"/>
                </a:solidFill>
              </a:rPr>
              <a:t>Палитра мастера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3851920" y="1484784"/>
            <a:ext cx="863600" cy="7921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2627784" y="3861048"/>
            <a:ext cx="863600" cy="795337"/>
          </a:xfrm>
          <a:prstGeom prst="ellipse">
            <a:avLst/>
          </a:prstGeom>
          <a:solidFill>
            <a:srgbClr val="36CE0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1331640" y="3861048"/>
            <a:ext cx="866775" cy="795338"/>
          </a:xfrm>
          <a:prstGeom prst="ellipse">
            <a:avLst/>
          </a:prstGeom>
          <a:solidFill>
            <a:srgbClr val="F4F93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3635896" y="5229200"/>
            <a:ext cx="866775" cy="8048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6" name="Picture 4" descr="Изображение 0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2522537" cy="200025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224" name="Прямоугольник 16"/>
          <p:cNvSpPr>
            <a:spLocks noChangeArrowheads="1"/>
          </p:cNvSpPr>
          <p:nvPr/>
        </p:nvSpPr>
        <p:spPr bwMode="auto">
          <a:xfrm>
            <a:off x="5004048" y="1484784"/>
            <a:ext cx="3744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sz="3200" b="1" dirty="0">
                <a:latin typeface="Franklin Gothic Book" pitchFamily="34" charset="0"/>
              </a:rPr>
              <a:t>основной цвет</a:t>
            </a:r>
          </a:p>
        </p:txBody>
      </p:sp>
      <p:sp>
        <p:nvSpPr>
          <p:cNvPr id="9225" name="Прямоугольник 17"/>
          <p:cNvSpPr>
            <a:spLocks noChangeArrowheads="1"/>
          </p:cNvSpPr>
          <p:nvPr/>
        </p:nvSpPr>
        <p:spPr bwMode="auto">
          <a:xfrm>
            <a:off x="971600" y="2636912"/>
            <a:ext cx="58143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sz="3200" b="1" dirty="0" smtClean="0"/>
              <a:t>   сопутствующие </a:t>
            </a:r>
            <a:endParaRPr lang="ru-RU" sz="3200" b="1" dirty="0"/>
          </a:p>
          <a:p>
            <a:pPr>
              <a:buFont typeface="Wingdings 2" pitchFamily="18" charset="2"/>
              <a:buNone/>
            </a:pPr>
            <a:r>
              <a:rPr lang="ru-RU" sz="3200" b="1" dirty="0" smtClean="0"/>
              <a:t>      цвета</a:t>
            </a:r>
            <a:endParaRPr lang="ru-RU" sz="3200" b="1" dirty="0"/>
          </a:p>
          <a:p>
            <a:pPr>
              <a:buFont typeface="Wingdings 2" pitchFamily="18" charset="2"/>
              <a:buNone/>
            </a:pPr>
            <a:endParaRPr lang="ru-RU" sz="3200" b="1" dirty="0" smtClean="0"/>
          </a:p>
          <a:p>
            <a:pPr>
              <a:buFont typeface="Wingdings 2" pitchFamily="18" charset="2"/>
              <a:buNone/>
            </a:pPr>
            <a:endParaRPr lang="ru-RU" sz="3200" b="1" dirty="0"/>
          </a:p>
          <a:p>
            <a:pPr>
              <a:buFont typeface="Wingdings 2" pitchFamily="18" charset="2"/>
              <a:buNone/>
            </a:pPr>
            <a:endParaRPr lang="ru-RU" sz="3200" b="1" dirty="0" smtClean="0"/>
          </a:p>
          <a:p>
            <a:pPr>
              <a:buFont typeface="Wingdings 2" pitchFamily="18" charset="2"/>
              <a:buNone/>
            </a:pPr>
            <a:r>
              <a:rPr lang="ru-RU" sz="3200" b="1" dirty="0" smtClean="0"/>
              <a:t>   оживка</a:t>
            </a:r>
            <a:r>
              <a:rPr lang="ru-RU" sz="3200" b="1" dirty="0"/>
              <a:t>,</a:t>
            </a:r>
          </a:p>
          <a:p>
            <a:pPr>
              <a:buFont typeface="Wingdings 2" pitchFamily="18" charset="2"/>
              <a:buNone/>
            </a:pPr>
            <a:r>
              <a:rPr lang="ru-RU" sz="3200" b="1" dirty="0" smtClean="0"/>
              <a:t>    контур</a:t>
            </a:r>
            <a:endParaRPr lang="ru-RU" sz="3200" b="1" dirty="0"/>
          </a:p>
        </p:txBody>
      </p:sp>
      <p:pic>
        <p:nvPicPr>
          <p:cNvPr id="9226" name="Picture 3" descr="Perm2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68960"/>
            <a:ext cx="3230563" cy="319722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5508625" y="2997200"/>
            <a:ext cx="3240088" cy="3240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2" grpId="0" animBg="1"/>
      <p:bldP spid="13" grpId="0" animBg="1"/>
      <p:bldP spid="14" grpId="0" animBg="1"/>
      <p:bldP spid="15" grpId="0" animBg="1"/>
      <p:bldP spid="9224" grpId="0"/>
      <p:bldP spid="9225" grpId="0"/>
      <p:bldP spid="9228" grpId="0" animBg="1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Object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4" y="0"/>
            <a:ext cx="9001125" cy="6650512"/>
          </a:xfrm>
          <a:prstGeom prst="rect"/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1143000"/>
            <a:ext cx="2699792" cy="430222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>
                <a:solidFill>
                  <a:srgbClr val="C00000"/>
                </a:solidFill>
                <a:latin typeface="Ariac" pitchFamily="34" charset="0"/>
              </a:rPr>
              <a:t>Пример выполнения задания</a:t>
            </a:r>
          </a:p>
        </p:txBody>
      </p:sp>
      <p:sp>
        <p:nvSpPr>
          <p:cNvPr id="11267" name="Rectangle 26"/>
          <p:cNvSpPr>
            <a:spLocks noChangeArrowheads="1"/>
          </p:cNvSpPr>
          <p:nvPr/>
        </p:nvSpPr>
        <p:spPr bwMode="auto">
          <a:xfrm>
            <a:off x="2500313" y="714375"/>
            <a:ext cx="4572000" cy="5832475"/>
          </a:xfrm>
          <a:prstGeom prst="rect">
            <a:avLst/>
          </a:prstGeom>
          <a:solidFill>
            <a:srgbClr val="F6691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68" name="Oval 32"/>
          <p:cNvSpPr>
            <a:spLocks noChangeArrowheads="1"/>
          </p:cNvSpPr>
          <p:nvPr/>
        </p:nvSpPr>
        <p:spPr bwMode="auto">
          <a:xfrm>
            <a:off x="2714625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69" name="Oval 32"/>
          <p:cNvSpPr>
            <a:spLocks noChangeArrowheads="1"/>
          </p:cNvSpPr>
          <p:nvPr/>
        </p:nvSpPr>
        <p:spPr bwMode="auto">
          <a:xfrm>
            <a:off x="3143250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0" name="Oval 32"/>
          <p:cNvSpPr>
            <a:spLocks noChangeArrowheads="1"/>
          </p:cNvSpPr>
          <p:nvPr/>
        </p:nvSpPr>
        <p:spPr bwMode="auto">
          <a:xfrm>
            <a:off x="3571875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1" name="Oval 32"/>
          <p:cNvSpPr>
            <a:spLocks noChangeArrowheads="1"/>
          </p:cNvSpPr>
          <p:nvPr/>
        </p:nvSpPr>
        <p:spPr bwMode="auto">
          <a:xfrm>
            <a:off x="4000500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2" name="Oval 32"/>
          <p:cNvSpPr>
            <a:spLocks noChangeArrowheads="1"/>
          </p:cNvSpPr>
          <p:nvPr/>
        </p:nvSpPr>
        <p:spPr bwMode="auto">
          <a:xfrm>
            <a:off x="4357688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3" name="Oval 32"/>
          <p:cNvSpPr>
            <a:spLocks noChangeArrowheads="1"/>
          </p:cNvSpPr>
          <p:nvPr/>
        </p:nvSpPr>
        <p:spPr bwMode="auto">
          <a:xfrm>
            <a:off x="4714875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4" name="Oval 32"/>
          <p:cNvSpPr>
            <a:spLocks noChangeArrowheads="1"/>
          </p:cNvSpPr>
          <p:nvPr/>
        </p:nvSpPr>
        <p:spPr bwMode="auto">
          <a:xfrm>
            <a:off x="5072063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5" name="Oval 32"/>
          <p:cNvSpPr>
            <a:spLocks noChangeArrowheads="1"/>
          </p:cNvSpPr>
          <p:nvPr/>
        </p:nvSpPr>
        <p:spPr bwMode="auto">
          <a:xfrm>
            <a:off x="5429250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6" name="Oval 32"/>
          <p:cNvSpPr>
            <a:spLocks noChangeArrowheads="1"/>
          </p:cNvSpPr>
          <p:nvPr/>
        </p:nvSpPr>
        <p:spPr bwMode="auto">
          <a:xfrm>
            <a:off x="5786438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7" name="Oval 32"/>
          <p:cNvSpPr>
            <a:spLocks noChangeArrowheads="1"/>
          </p:cNvSpPr>
          <p:nvPr/>
        </p:nvSpPr>
        <p:spPr bwMode="auto">
          <a:xfrm>
            <a:off x="6143625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8" name="Oval 32"/>
          <p:cNvSpPr>
            <a:spLocks noChangeArrowheads="1"/>
          </p:cNvSpPr>
          <p:nvPr/>
        </p:nvSpPr>
        <p:spPr bwMode="auto">
          <a:xfrm>
            <a:off x="6500813" y="428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79" name="Rectangle 28"/>
          <p:cNvSpPr>
            <a:spLocks noChangeArrowheads="1"/>
          </p:cNvSpPr>
          <p:nvPr/>
        </p:nvSpPr>
        <p:spPr bwMode="auto">
          <a:xfrm>
            <a:off x="3929063" y="6500813"/>
            <a:ext cx="1870075" cy="357187"/>
          </a:xfrm>
          <a:prstGeom prst="rect">
            <a:avLst/>
          </a:prstGeom>
          <a:solidFill>
            <a:srgbClr val="F6691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80" name="Oval 32"/>
          <p:cNvSpPr>
            <a:spLocks noChangeArrowheads="1"/>
          </p:cNvSpPr>
          <p:nvPr/>
        </p:nvSpPr>
        <p:spPr bwMode="auto">
          <a:xfrm>
            <a:off x="2643188" y="6524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81" name="Oval 32"/>
          <p:cNvSpPr>
            <a:spLocks noChangeArrowheads="1"/>
          </p:cNvSpPr>
          <p:nvPr/>
        </p:nvSpPr>
        <p:spPr bwMode="auto">
          <a:xfrm>
            <a:off x="6786563" y="6524625"/>
            <a:ext cx="288925" cy="333375"/>
          </a:xfrm>
          <a:prstGeom prst="ellipse">
            <a:avLst/>
          </a:prstGeom>
          <a:solidFill>
            <a:srgbClr val="F76B4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282" name="Rectangle 43"/>
          <p:cNvSpPr>
            <a:spLocks noChangeArrowheads="1"/>
          </p:cNvSpPr>
          <p:nvPr/>
        </p:nvSpPr>
        <p:spPr bwMode="auto">
          <a:xfrm>
            <a:off x="4000500" y="6572250"/>
            <a:ext cx="1727200" cy="142875"/>
          </a:xfrm>
          <a:prstGeom prst="rect">
            <a:avLst/>
          </a:prstGeom>
          <a:solidFill>
            <a:srgbClr val="F4EF2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0270" name="Picture 30" descr="F:\солярные знаки ПРЯЛКА фото\8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285992"/>
            <a:ext cx="20716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 descr="F:\солярные знаки ПРЯЛКА фото\post-45623-11907073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714375"/>
            <a:ext cx="40005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5" name="Picture 35" descr="C:\Documents and Settings\user\Рабочий стол\прялк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4500563"/>
            <a:ext cx="3714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6" name="Picture 36" descr="C:\Documents and Settings\user\Рабочий стол\post-45623-11907065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492896"/>
            <a:ext cx="8572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6" descr="C:\Documents and Settings\user\Рабочий стол\post-45623-11907065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2357438"/>
            <a:ext cx="857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0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2571750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4357688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785813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0" y="6143625"/>
            <a:ext cx="15716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6143625"/>
            <a:ext cx="17811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25" y="6143625"/>
            <a:ext cx="17811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50" y="2571750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50" y="4286250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0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50" y="785813"/>
            <a:ext cx="2143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7416824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052736"/>
            <a:ext cx="655272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</a:t>
            </a:r>
          </a:p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609600" indent="-609600" algn="ctr">
              <a:lnSpc>
                <a:spcPct val="80000"/>
              </a:lnSpc>
              <a:buNone/>
              <a:defRPr/>
            </a:pPr>
            <a:r>
              <a:rPr lang="ru-RU" sz="4200" b="1" dirty="0" smtClean="0">
                <a:solidFill>
                  <a:schemeClr val="tx2"/>
                </a:solidFill>
              </a:rPr>
              <a:t>Список использованной литературы:</a:t>
            </a:r>
          </a:p>
          <a:p>
            <a:pPr marL="609600" indent="-609600">
              <a:lnSpc>
                <a:spcPct val="80000"/>
              </a:lnSpc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Горяева Н.А. «Декоративно прикладное искусство в жизни человека» Москва «Просвещение» 2006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Горяева Н.А. «Первые шаги в мире искусства» Москва «Просвещение» 1991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Горяева Н.А. «Методическое пособие к учебнику» Москва «Просвещение» 2003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</a:rPr>
              <a:t>Неменский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 Б.М. «Искусство вокруг нас» Москва «Просвещение» 2004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</a:rPr>
              <a:t>Неменский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 Б.М. «Изобразительное искусство и художественный труд. Программа» Москва «Просвещение» 2005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Autofit/>
          </a:bodyPr>
          <a:lstStyle/>
          <a:p>
            <a:endParaRPr lang="ru-RU" sz="6000" dirty="0"/>
          </a:p>
        </p:txBody>
      </p:sp>
      <p:pic>
        <p:nvPicPr>
          <p:cNvPr id="4" name="Picture 7" descr="img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227243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003232" cy="541180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</a:t>
            </a:r>
            <a:r>
              <a:rPr lang="ru-RU" sz="6600" b="1" i="1" dirty="0" smtClean="0">
                <a:solidFill>
                  <a:srgbClr val="AD1343"/>
                </a:solidFill>
              </a:rPr>
              <a:t>Прялка – </a:t>
            </a:r>
          </a:p>
          <a:p>
            <a:pPr algn="ctr">
              <a:buNone/>
            </a:pPr>
            <a:r>
              <a:rPr lang="ru-RU" sz="6600" b="1" i="1" dirty="0" smtClean="0">
                <a:solidFill>
                  <a:srgbClr val="AD1343"/>
                </a:solidFill>
              </a:rPr>
              <a:t>предмет быта </a:t>
            </a:r>
          </a:p>
          <a:p>
            <a:pPr algn="ctr">
              <a:buNone/>
            </a:pPr>
            <a:r>
              <a:rPr lang="ru-RU" sz="6600" b="1" i="1" dirty="0" smtClean="0">
                <a:solidFill>
                  <a:srgbClr val="AD1343"/>
                </a:solidFill>
              </a:rPr>
              <a:t>или </a:t>
            </a:r>
          </a:p>
          <a:p>
            <a:pPr algn="ctr">
              <a:buNone/>
            </a:pPr>
            <a:r>
              <a:rPr lang="ru-RU" sz="6600" b="1" i="1" dirty="0" smtClean="0">
                <a:solidFill>
                  <a:srgbClr val="AD1343"/>
                </a:solidFill>
              </a:rPr>
              <a:t>произведение искусства</a:t>
            </a:r>
            <a:endParaRPr lang="ru-RU" sz="6600" b="1" i="1" dirty="0">
              <a:solidFill>
                <a:srgbClr val="AD13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778098"/>
          </a:xfrm>
        </p:spPr>
        <p:txBody>
          <a:bodyPr/>
          <a:lstStyle/>
          <a:p>
            <a:r>
              <a:rPr lang="ru-RU" b="1" i="1" dirty="0" smtClean="0">
                <a:solidFill>
                  <a:srgbClr val="A50021"/>
                </a:solidFill>
              </a:rPr>
              <a:t>Прялка</a:t>
            </a:r>
            <a:endParaRPr lang="ru-RU" i="1" dirty="0"/>
          </a:p>
        </p:txBody>
      </p:sp>
      <p:pic>
        <p:nvPicPr>
          <p:cNvPr id="4" name="Picture 5" descr="сканирование0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620688"/>
            <a:ext cx="1728192" cy="5669311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1052736"/>
            <a:ext cx="52565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Особое место в доме занимала прялка, непременная спутница женщин. </a:t>
            </a:r>
          </a:p>
          <a:p>
            <a:r>
              <a:rPr lang="ru-RU" sz="2800" dirty="0" smtClean="0"/>
              <a:t>Нарядную прялку дарил добрый молодец в подарок невесте, дарил на память муж жене, отец дочери. Жених, подаривший такую прялку своей невесте, желал ей сладостной жизни.</a:t>
            </a:r>
          </a:p>
          <a:p>
            <a:r>
              <a:rPr lang="ru-RU" sz="2800" dirty="0" smtClean="0"/>
              <a:t>Прялку-подарок хранили всю жизнь, передавали следующему поколению.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2857520" cy="642942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3" name="Picture 14" descr="пермогорская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4499992" y="260648"/>
            <a:ext cx="3143272" cy="625951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251520" y="68263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</a:rPr>
              <a:t>Основные элементы прялки</a:t>
            </a:r>
          </a:p>
        </p:txBody>
      </p:sp>
      <p:pic>
        <p:nvPicPr>
          <p:cNvPr id="7172" name="Picture 14" descr="пермогорская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6012160" y="188640"/>
            <a:ext cx="2820988" cy="6259512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6084888" y="188913"/>
            <a:ext cx="2735262" cy="619125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50825" y="692150"/>
            <a:ext cx="6893006" cy="5376863"/>
            <a:chOff x="327" y="358"/>
            <a:chExt cx="4104" cy="3603"/>
          </a:xfrm>
        </p:grpSpPr>
        <p:grpSp>
          <p:nvGrpSpPr>
            <p:cNvPr id="3" name="Group 18"/>
            <p:cNvGrpSpPr>
              <a:grpSpLocks/>
            </p:cNvGrpSpPr>
            <p:nvPr/>
          </p:nvGrpSpPr>
          <p:grpSpPr bwMode="auto">
            <a:xfrm>
              <a:off x="476" y="482"/>
              <a:ext cx="3492" cy="3479"/>
              <a:chOff x="476" y="482"/>
              <a:chExt cx="3492" cy="3479"/>
            </a:xfrm>
          </p:grpSpPr>
          <p:sp>
            <p:nvSpPr>
              <p:cNvPr id="8206" name="AutoShape 19"/>
              <p:cNvSpPr>
                <a:spLocks noChangeArrowheads="1"/>
              </p:cNvSpPr>
              <p:nvPr/>
            </p:nvSpPr>
            <p:spPr bwMode="auto">
              <a:xfrm>
                <a:off x="1292" y="3612"/>
                <a:ext cx="2676" cy="349"/>
              </a:xfrm>
              <a:prstGeom prst="parallelogram">
                <a:avLst>
                  <a:gd name="adj" fmla="val 191691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07" name="Rectangle 20"/>
              <p:cNvSpPr>
                <a:spLocks noChangeArrowheads="1"/>
              </p:cNvSpPr>
              <p:nvPr/>
            </p:nvSpPr>
            <p:spPr bwMode="auto">
              <a:xfrm>
                <a:off x="1383" y="935"/>
                <a:ext cx="726" cy="1679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08" name="AutoShape 21"/>
              <p:cNvSpPr>
                <a:spLocks noChangeArrowheads="1"/>
              </p:cNvSpPr>
              <p:nvPr/>
            </p:nvSpPr>
            <p:spPr bwMode="auto">
              <a:xfrm>
                <a:off x="1474" y="2614"/>
                <a:ext cx="576" cy="838"/>
              </a:xfrm>
              <a:prstGeom prst="flowChartDecision">
                <a:avLst/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09" name="Rectangle 22"/>
              <p:cNvSpPr>
                <a:spLocks noChangeArrowheads="1"/>
              </p:cNvSpPr>
              <p:nvPr/>
            </p:nvSpPr>
            <p:spPr bwMode="auto">
              <a:xfrm>
                <a:off x="1655" y="3430"/>
                <a:ext cx="226" cy="363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0" name="Oval 23"/>
              <p:cNvSpPr>
                <a:spLocks noChangeArrowheads="1"/>
              </p:cNvSpPr>
              <p:nvPr/>
            </p:nvSpPr>
            <p:spPr bwMode="auto">
              <a:xfrm>
                <a:off x="1292" y="2568"/>
                <a:ext cx="227" cy="227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1" name="Oval 24"/>
              <p:cNvSpPr>
                <a:spLocks noChangeArrowheads="1"/>
              </p:cNvSpPr>
              <p:nvPr/>
            </p:nvSpPr>
            <p:spPr bwMode="auto">
              <a:xfrm>
                <a:off x="1973" y="2568"/>
                <a:ext cx="227" cy="227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2" name="AutoShape 25"/>
              <p:cNvSpPr>
                <a:spLocks noChangeArrowheads="1"/>
              </p:cNvSpPr>
              <p:nvPr/>
            </p:nvSpPr>
            <p:spPr bwMode="auto">
              <a:xfrm>
                <a:off x="1383" y="572"/>
                <a:ext cx="227" cy="36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3" name="AutoShape 26"/>
              <p:cNvSpPr>
                <a:spLocks noChangeArrowheads="1"/>
              </p:cNvSpPr>
              <p:nvPr/>
            </p:nvSpPr>
            <p:spPr bwMode="auto">
              <a:xfrm>
                <a:off x="1610" y="572"/>
                <a:ext cx="228" cy="36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4" name="AutoShape 27"/>
              <p:cNvSpPr>
                <a:spLocks noChangeArrowheads="1"/>
              </p:cNvSpPr>
              <p:nvPr/>
            </p:nvSpPr>
            <p:spPr bwMode="auto">
              <a:xfrm>
                <a:off x="1882" y="572"/>
                <a:ext cx="227" cy="36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215" name="Line 28"/>
              <p:cNvSpPr>
                <a:spLocks noChangeShapeType="1"/>
              </p:cNvSpPr>
              <p:nvPr/>
            </p:nvSpPr>
            <p:spPr bwMode="auto">
              <a:xfrm flipH="1">
                <a:off x="3016" y="3022"/>
                <a:ext cx="635" cy="6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6" name="Line 29"/>
              <p:cNvSpPr>
                <a:spLocks noChangeShapeType="1"/>
              </p:cNvSpPr>
              <p:nvPr/>
            </p:nvSpPr>
            <p:spPr bwMode="auto">
              <a:xfrm>
                <a:off x="793" y="3612"/>
                <a:ext cx="9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7" name="Line 30"/>
              <p:cNvSpPr>
                <a:spLocks noChangeShapeType="1"/>
              </p:cNvSpPr>
              <p:nvPr/>
            </p:nvSpPr>
            <p:spPr bwMode="auto">
              <a:xfrm flipH="1">
                <a:off x="2109" y="2523"/>
                <a:ext cx="680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8" name="Line 31"/>
              <p:cNvSpPr>
                <a:spLocks noChangeShapeType="1"/>
              </p:cNvSpPr>
              <p:nvPr/>
            </p:nvSpPr>
            <p:spPr bwMode="auto">
              <a:xfrm flipH="1">
                <a:off x="1973" y="482"/>
                <a:ext cx="499" cy="3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9" name="Line 32"/>
              <p:cNvSpPr>
                <a:spLocks noChangeShapeType="1"/>
              </p:cNvSpPr>
              <p:nvPr/>
            </p:nvSpPr>
            <p:spPr bwMode="auto">
              <a:xfrm>
                <a:off x="476" y="1480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0" name="Line 33"/>
              <p:cNvSpPr>
                <a:spLocks noChangeShapeType="1"/>
              </p:cNvSpPr>
              <p:nvPr/>
            </p:nvSpPr>
            <p:spPr bwMode="auto">
              <a:xfrm>
                <a:off x="975" y="1752"/>
                <a:ext cx="63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01" name="Text Box 34"/>
            <p:cNvSpPr txBox="1">
              <a:spLocks noChangeArrowheads="1"/>
            </p:cNvSpPr>
            <p:nvPr/>
          </p:nvSpPr>
          <p:spPr bwMode="auto">
            <a:xfrm>
              <a:off x="433" y="3385"/>
              <a:ext cx="851" cy="339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dirty="0">
                  <a:solidFill>
                    <a:srgbClr val="000000"/>
                  </a:solidFill>
                </a:rPr>
                <a:t>ножка</a:t>
              </a:r>
              <a:endParaRPr lang="ru-RU" sz="2400" dirty="0"/>
            </a:p>
          </p:txBody>
        </p:sp>
        <p:sp>
          <p:nvSpPr>
            <p:cNvPr id="8202" name="Text Box 35"/>
            <p:cNvSpPr txBox="1">
              <a:spLocks noChangeArrowheads="1"/>
            </p:cNvSpPr>
            <p:nvPr/>
          </p:nvSpPr>
          <p:spPr bwMode="auto">
            <a:xfrm>
              <a:off x="327" y="1583"/>
              <a:ext cx="871" cy="370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лопасть</a:t>
              </a:r>
              <a:endParaRPr lang="ru-RU" sz="2400" dirty="0"/>
            </a:p>
          </p:txBody>
        </p:sp>
        <p:sp>
          <p:nvSpPr>
            <p:cNvPr id="8203" name="Text Box 36"/>
            <p:cNvSpPr txBox="1">
              <a:spLocks noChangeArrowheads="1"/>
            </p:cNvSpPr>
            <p:nvPr/>
          </p:nvSpPr>
          <p:spPr bwMode="auto">
            <a:xfrm>
              <a:off x="2504" y="358"/>
              <a:ext cx="864" cy="39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dirty="0">
                  <a:solidFill>
                    <a:srgbClr val="000000"/>
                  </a:solidFill>
                </a:rPr>
                <a:t>городки</a:t>
              </a:r>
              <a:endParaRPr lang="ru-RU" sz="2400" dirty="0"/>
            </a:p>
          </p:txBody>
        </p:sp>
        <p:sp>
          <p:nvSpPr>
            <p:cNvPr id="8204" name="Text Box 37"/>
            <p:cNvSpPr txBox="1">
              <a:spLocks noChangeArrowheads="1"/>
            </p:cNvSpPr>
            <p:nvPr/>
          </p:nvSpPr>
          <p:spPr bwMode="auto">
            <a:xfrm>
              <a:off x="2867" y="2399"/>
              <a:ext cx="713" cy="27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серьги</a:t>
              </a:r>
              <a:endParaRPr lang="ru-RU" sz="2400" dirty="0"/>
            </a:p>
          </p:txBody>
        </p:sp>
        <p:sp>
          <p:nvSpPr>
            <p:cNvPr id="8205" name="Text Box 38"/>
            <p:cNvSpPr txBox="1">
              <a:spLocks noChangeArrowheads="1"/>
            </p:cNvSpPr>
            <p:nvPr/>
          </p:nvSpPr>
          <p:spPr bwMode="auto">
            <a:xfrm>
              <a:off x="3684" y="2898"/>
              <a:ext cx="747" cy="3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dirty="0">
                  <a:solidFill>
                    <a:srgbClr val="000000"/>
                  </a:solidFill>
                </a:rPr>
                <a:t>донце</a:t>
              </a:r>
              <a:endParaRPr 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A50021"/>
                </a:solidFill>
              </a:rPr>
              <a:t>Русские прялки</a:t>
            </a:r>
            <a:endParaRPr lang="ru-RU" sz="4000" i="1" dirty="0"/>
          </a:p>
        </p:txBody>
      </p:sp>
      <p:pic>
        <p:nvPicPr>
          <p:cNvPr id="3" name="Picture 12" descr="Scan00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980728"/>
            <a:ext cx="2262472" cy="5390311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908720"/>
            <a:ext cx="2064548" cy="5623477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#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20"/>
            <a:ext cx="5832648" cy="5708691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627784" y="188639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AD1343"/>
                </a:solidFill>
                <a:latin typeface="Times New Roman" pitchFamily="18" charset="0"/>
              </a:rPr>
              <a:t>Прорезные прялки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теремк2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/>
          <a:stretch>
            <a:fillRect/>
          </a:stretch>
        </p:blipFill>
        <p:spPr bwMode="auto">
          <a:xfrm>
            <a:off x="971600" y="620688"/>
            <a:ext cx="1363089" cy="597941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243" name="Picture 3" descr="теремков1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779913" y="1412776"/>
            <a:ext cx="1371218" cy="517621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244" name="Picture 4" descr="теремковая"/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6444208" y="620688"/>
            <a:ext cx="1584176" cy="5892379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835696" y="0"/>
            <a:ext cx="49975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</a:rPr>
              <a:t>Теремковые</a:t>
            </a: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</a:rPr>
              <a:t>прялки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202</Words>
  <Application>Microsoft Office PowerPoint</Application>
  <PresentationFormat>Экран (4:3)</PresentationFormat>
  <Paragraphs>50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Фотография Photo Editor</vt:lpstr>
      <vt:lpstr>Тема урока:  « Конструкция и декор прялки » </vt:lpstr>
      <vt:lpstr>Слайд 2</vt:lpstr>
      <vt:lpstr>Слайд 3</vt:lpstr>
      <vt:lpstr>Прялка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Палитра мастера </vt:lpstr>
      <vt:lpstr>Слайд 14</vt:lpstr>
      <vt:lpstr>Пример выполнения задания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ПК</cp:lastModifiedBy>
  <cp:revision>30</cp:revision>
  <dcterms:created xsi:type="dcterms:W3CDTF">2011-10-10T12:35:38Z</dcterms:created>
  <dcterms:modified xsi:type="dcterms:W3CDTF">2011-10-18T02:39:33Z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949529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