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7"/>
  </p:notesMasterIdLst>
  <p:sldIdLst>
    <p:sldId id="286" r:id="rId2"/>
    <p:sldId id="287" r:id="rId3"/>
    <p:sldId id="271" r:id="rId4"/>
    <p:sldId id="272" r:id="rId5"/>
    <p:sldId id="273" r:id="rId6"/>
    <p:sldId id="274" r:id="rId7"/>
    <p:sldId id="275" r:id="rId8"/>
    <p:sldId id="267" r:id="rId9"/>
    <p:sldId id="282" r:id="rId10"/>
    <p:sldId id="268" r:id="rId11"/>
    <p:sldId id="283" r:id="rId12"/>
    <p:sldId id="284" r:id="rId13"/>
    <p:sldId id="285" r:id="rId14"/>
    <p:sldId id="289" r:id="rId15"/>
    <p:sldId id="288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B7DEFF-E261-42FB-8BF4-6ADCCE724C3B}" type="datetimeFigureOut">
              <a:rPr lang="ru-RU" smtClean="0"/>
              <a:pPr/>
              <a:t>13.04.2013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536EB5-6F28-4DDA-802E-734187D5B60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96454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36EB5-6F28-4DDA-802E-734187D5B600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536EB5-6F28-4DDA-802E-734187D5B600}" type="slidenum">
              <a:rPr lang="ru-RU" smtClean="0"/>
              <a:pPr/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3090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A23D9-B843-4DB2-BC5D-39B93573E6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52A8-A013-4D4A-8765-2C1C11E0F1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85E557-8936-47D7-8B2E-AA5955A12F3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5BB498-9DC3-4569-B2F3-946E3C388DA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EEDDBE-BFA9-479D-BD5A-77DB3F4F55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52C059-8F16-4307-AE10-0330F1C21E3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DA689D-90DC-4501-BFC3-20781F93C6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48A6E-E494-43AA-AD84-1E48682A75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325008-F10B-4498-8EC5-B9110A33A6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0F22E-C176-4F36-8F7E-864476A8AF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207F6-B35E-4B40-B010-C38DF5C4F14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5B8026D-321B-4CA9-8E75-D36F8A78AC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Trebuchet MS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A04DA3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C4652D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928670"/>
            <a:ext cx="8143932" cy="2585323"/>
          </a:xfrm>
          <a:prstGeom prst="rect">
            <a:avLst/>
          </a:prstGeom>
          <a:noFill/>
          <a:effectLst>
            <a:reflection blurRad="6350" stA="50000" endA="300" endPos="38500" dist="50800" dir="5400000" sy="-100000" algn="bl" rotWithShape="0"/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Решение квадратичных неравенств</a:t>
            </a:r>
          </a:p>
        </p:txBody>
      </p:sp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500063" y="4419600"/>
            <a:ext cx="514350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latin typeface="Arial Narrow" pitchFamily="34" charset="0"/>
              </a:rPr>
              <a:t>Урок алгебры в 9 классе</a:t>
            </a:r>
          </a:p>
          <a:p>
            <a:r>
              <a:rPr lang="ru-RU" sz="2400" b="1" dirty="0">
                <a:latin typeface="Arial Narrow" pitchFamily="34" charset="0"/>
              </a:rPr>
              <a:t>Учитель математики</a:t>
            </a:r>
          </a:p>
          <a:p>
            <a:r>
              <a:rPr lang="ru-RU" sz="2400" b="1" dirty="0" smtClean="0">
                <a:latin typeface="Arial Narrow" pitchFamily="34" charset="0"/>
              </a:rPr>
              <a:t>высшей </a:t>
            </a:r>
            <a:r>
              <a:rPr lang="ru-RU" sz="2400" b="1" dirty="0">
                <a:latin typeface="Arial Narrow" pitchFamily="34" charset="0"/>
              </a:rPr>
              <a:t>квалификационной категории </a:t>
            </a:r>
          </a:p>
          <a:p>
            <a:r>
              <a:rPr lang="ru-RU" sz="2400" b="1" dirty="0" smtClean="0">
                <a:latin typeface="Arial Narrow" pitchFamily="34" charset="0"/>
              </a:rPr>
              <a:t>МБОУО </a:t>
            </a:r>
            <a:r>
              <a:rPr lang="ru-RU" sz="2400" b="1" dirty="0">
                <a:latin typeface="Arial Narrow" pitchFamily="34" charset="0"/>
              </a:rPr>
              <a:t>гимназия №36 г. Иваново</a:t>
            </a:r>
          </a:p>
          <a:p>
            <a:r>
              <a:rPr lang="ru-RU" sz="2400" b="1" dirty="0">
                <a:latin typeface="Arial Narrow" pitchFamily="34" charset="0"/>
              </a:rPr>
              <a:t>Бычкова Оксана Владимировна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2786063" y="3500438"/>
            <a:ext cx="3929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dirty="0">
                <a:solidFill>
                  <a:srgbClr val="C00000"/>
                </a:solidFill>
              </a:rPr>
              <a:t>(метод парабол)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idx="1"/>
          </p:nvPr>
        </p:nvSpPr>
        <p:spPr>
          <a:xfrm>
            <a:off x="1000125" y="500063"/>
            <a:ext cx="7200900" cy="5403850"/>
          </a:xfrm>
        </p:spPr>
        <p:txBody>
          <a:bodyPr/>
          <a:lstStyle/>
          <a:p>
            <a:pPr marL="609600" indent="-609600"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3600" dirty="0" smtClean="0">
                <a:solidFill>
                  <a:srgbClr val="7030A0"/>
                </a:solidFill>
              </a:rPr>
              <a:t>Чтобы решить квадратичное неравенство методом</a:t>
            </a:r>
            <a:r>
              <a:rPr lang="en-US" sz="3600" dirty="0" smtClean="0">
                <a:solidFill>
                  <a:srgbClr val="7030A0"/>
                </a:solidFill>
              </a:rPr>
              <a:t> </a:t>
            </a:r>
            <a:r>
              <a:rPr lang="ru-RU" sz="3600" dirty="0" smtClean="0">
                <a:solidFill>
                  <a:srgbClr val="7030A0"/>
                </a:solidFill>
              </a:rPr>
              <a:t>парабол, надо:</a:t>
            </a:r>
            <a:r>
              <a:rPr lang="ru-RU" dirty="0" smtClean="0">
                <a:solidFill>
                  <a:srgbClr val="7030A0"/>
                </a:solidFill>
              </a:rPr>
              <a:t>                </a:t>
            </a:r>
          </a:p>
          <a:p>
            <a:pPr marL="609600" indent="-6096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ru-RU" sz="2800" dirty="0" smtClean="0"/>
              <a:t>Рассмотреть функцию </a:t>
            </a:r>
            <a:r>
              <a:rPr lang="ru-RU" sz="2800" dirty="0" err="1" smtClean="0"/>
              <a:t>у=ах</a:t>
            </a:r>
            <a:r>
              <a:rPr lang="en-US" sz="2800" dirty="0" smtClean="0">
                <a:cs typeface="Arial" charset="0"/>
              </a:rPr>
              <a:t>²</a:t>
            </a:r>
            <a:r>
              <a:rPr lang="ru-RU" sz="2800" dirty="0" smtClean="0">
                <a:cs typeface="Arial" charset="0"/>
              </a:rPr>
              <a:t>+</a:t>
            </a:r>
            <a:r>
              <a:rPr lang="en-US" sz="2800" dirty="0" smtClean="0">
                <a:cs typeface="Arial" charset="0"/>
              </a:rPr>
              <a:t>b</a:t>
            </a:r>
            <a:r>
              <a:rPr lang="ru-RU" sz="2800" dirty="0" err="1" smtClean="0">
                <a:cs typeface="Arial" charset="0"/>
              </a:rPr>
              <a:t>х</a:t>
            </a:r>
            <a:r>
              <a:rPr lang="ru-RU" sz="2800" dirty="0" smtClean="0">
                <a:cs typeface="Arial" charset="0"/>
              </a:rPr>
              <a:t> +с, определить направление ветвей;</a:t>
            </a:r>
          </a:p>
          <a:p>
            <a:pPr marL="609600" indent="-6096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ru-RU" sz="2800" dirty="0" smtClean="0">
                <a:cs typeface="Arial" charset="0"/>
              </a:rPr>
              <a:t>Найти нули функции, решив квадратное уравнение ах</a:t>
            </a:r>
            <a:r>
              <a:rPr lang="en-US" sz="2800" dirty="0" smtClean="0">
                <a:cs typeface="Arial" charset="0"/>
              </a:rPr>
              <a:t>²</a:t>
            </a:r>
            <a:r>
              <a:rPr lang="ru-RU" sz="2800" dirty="0" smtClean="0">
                <a:cs typeface="Arial" charset="0"/>
              </a:rPr>
              <a:t>+</a:t>
            </a:r>
            <a:r>
              <a:rPr lang="en-US" sz="2800" dirty="0" smtClean="0">
                <a:cs typeface="Arial" charset="0"/>
              </a:rPr>
              <a:t>b</a:t>
            </a:r>
            <a:r>
              <a:rPr lang="ru-RU" sz="2800" dirty="0" smtClean="0">
                <a:cs typeface="Arial" charset="0"/>
              </a:rPr>
              <a:t>х+с=0;</a:t>
            </a:r>
          </a:p>
          <a:p>
            <a:pPr marL="609600" indent="-6096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ru-RU" sz="2800" dirty="0" smtClean="0">
                <a:cs typeface="Arial" charset="0"/>
              </a:rPr>
              <a:t>Схематически построить параболу, учитывая направление ветвей и точки пересечения с осью </a:t>
            </a:r>
            <a:r>
              <a:rPr lang="ru-RU" sz="2800" dirty="0" err="1" smtClean="0">
                <a:cs typeface="Arial" charset="0"/>
              </a:rPr>
              <a:t>х</a:t>
            </a:r>
            <a:r>
              <a:rPr lang="ru-RU" sz="2800" dirty="0" smtClean="0">
                <a:cs typeface="Arial" charset="0"/>
              </a:rPr>
              <a:t>;    </a:t>
            </a:r>
          </a:p>
          <a:p>
            <a:pPr marL="609600" indent="-609600" eaLnBrk="1" hangingPunct="1">
              <a:lnSpc>
                <a:spcPct val="90000"/>
              </a:lnSpc>
              <a:buFont typeface="+mj-lt"/>
              <a:buAutoNum type="arabicPeriod"/>
            </a:pPr>
            <a:r>
              <a:rPr lang="ru-RU" sz="2800" dirty="0" smtClean="0">
                <a:cs typeface="Arial" charset="0"/>
              </a:rPr>
              <a:t>Учитывая знак неравенства, выбрать нужные промежутки и записать ответ.</a:t>
            </a:r>
            <a:endParaRPr lang="en-US" sz="2800" dirty="0" smtClean="0">
              <a:cs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 flipV="1">
            <a:off x="5072098" y="2324103"/>
            <a:ext cx="3714778" cy="2000264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олилиния 3"/>
          <p:cNvSpPr/>
          <p:nvPr/>
        </p:nvSpPr>
        <p:spPr>
          <a:xfrm>
            <a:off x="5424522" y="2752738"/>
            <a:ext cx="2786062" cy="2462212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57250" y="500063"/>
            <a:ext cx="36036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3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x²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-11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x-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4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j-ea"/>
                <a:cs typeface="+mj-cs"/>
              </a:rPr>
              <a:t>&gt;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1285875"/>
            <a:ext cx="7889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Рассмотрим функцию </a:t>
            </a:r>
            <a:r>
              <a:rPr lang="en-US" sz="2400"/>
              <a:t>y=</a:t>
            </a:r>
            <a:r>
              <a:rPr lang="ru-RU" sz="2400"/>
              <a:t>3</a:t>
            </a:r>
            <a:r>
              <a:rPr lang="en-US" sz="2400"/>
              <a:t>x²</a:t>
            </a:r>
            <a:r>
              <a:rPr lang="ru-RU" sz="2400"/>
              <a:t>-11</a:t>
            </a:r>
            <a:r>
              <a:rPr lang="en-US" sz="2400"/>
              <a:t>x-</a:t>
            </a:r>
            <a:r>
              <a:rPr lang="ru-RU" sz="2400"/>
              <a:t>4</a:t>
            </a:r>
            <a:endParaRPr lang="en-US" sz="2400"/>
          </a:p>
          <a:p>
            <a:r>
              <a:rPr lang="ru-RU" sz="2400"/>
              <a:t>Графиком является парабола, ветви вверх (а=3, а</a:t>
            </a:r>
            <a:r>
              <a:rPr lang="ru-RU" sz="2400">
                <a:latin typeface="Calibri" pitchFamily="34" charset="0"/>
              </a:rPr>
              <a:t>&gt;0).</a:t>
            </a:r>
            <a:endParaRPr lang="ru-RU" sz="240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785813" y="2357438"/>
            <a:ext cx="2334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Нули функции</a:t>
            </a:r>
            <a:r>
              <a:rPr lang="ru-RU" sz="2400" dirty="0" smtClean="0"/>
              <a:t>:</a:t>
            </a:r>
            <a:endParaRPr lang="en-US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3</a:t>
            </a:r>
            <a:r>
              <a:rPr lang="en-US" sz="2400" dirty="0"/>
              <a:t>x²</a:t>
            </a:r>
            <a:r>
              <a:rPr lang="ru-RU" sz="2400" dirty="0"/>
              <a:t>-11</a:t>
            </a:r>
            <a:r>
              <a:rPr lang="en-US" sz="2400" dirty="0"/>
              <a:t>x-</a:t>
            </a:r>
            <a:r>
              <a:rPr lang="ru-RU" sz="2400" dirty="0"/>
              <a:t>4=0 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785786" y="3143248"/>
            <a:ext cx="2125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r>
              <a:rPr lang="en-US" sz="1400" dirty="0"/>
              <a:t>1</a:t>
            </a:r>
            <a:r>
              <a:rPr lang="en-US" sz="2400" dirty="0"/>
              <a:t>=-</a:t>
            </a:r>
            <a:r>
              <a:rPr lang="ru-RU" sz="2400" dirty="0"/>
              <a:t>1</a:t>
            </a:r>
            <a:r>
              <a:rPr lang="ru-RU" sz="2400" dirty="0">
                <a:latin typeface="Calibri" pitchFamily="34" charset="0"/>
              </a:rPr>
              <a:t>/</a:t>
            </a:r>
            <a:r>
              <a:rPr lang="ru-RU" sz="2400" dirty="0"/>
              <a:t>3;</a:t>
            </a:r>
            <a:r>
              <a:rPr lang="en-US" sz="2400" dirty="0"/>
              <a:t> X</a:t>
            </a:r>
            <a:r>
              <a:rPr lang="en-US" sz="1400" dirty="0"/>
              <a:t>2</a:t>
            </a:r>
            <a:r>
              <a:rPr lang="en-US" sz="2400" dirty="0"/>
              <a:t>=</a:t>
            </a:r>
            <a:r>
              <a:rPr lang="ru-RU" sz="2400" dirty="0"/>
              <a:t>4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5022400" y="4318914"/>
            <a:ext cx="3929090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8643966" y="4342044"/>
            <a:ext cx="361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endParaRPr lang="ru-RU" sz="2400" dirty="0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605497" y="4487875"/>
            <a:ext cx="7524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solidFill>
                  <a:srgbClr val="FF0000"/>
                </a:solidFill>
              </a:rPr>
              <a:t>-</a:t>
            </a:r>
            <a:r>
              <a:rPr lang="ru-RU" sz="2400">
                <a:solidFill>
                  <a:srgbClr val="FF0000"/>
                </a:solidFill>
              </a:rPr>
              <a:t>1</a:t>
            </a:r>
            <a:r>
              <a:rPr lang="ru-RU" sz="2400">
                <a:solidFill>
                  <a:srgbClr val="FF0000"/>
                </a:solidFill>
                <a:latin typeface="Calibri" pitchFamily="34" charset="0"/>
              </a:rPr>
              <a:t>/</a:t>
            </a:r>
            <a:r>
              <a:rPr lang="ru-RU" sz="24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7577172" y="4487875"/>
            <a:ext cx="352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14" name="Овал 13"/>
          <p:cNvSpPr/>
          <p:nvPr/>
        </p:nvSpPr>
        <p:spPr>
          <a:xfrm>
            <a:off x="7639084" y="4273563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067459" y="4273563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pSp>
        <p:nvGrpSpPr>
          <p:cNvPr id="48" name="Группа 47"/>
          <p:cNvGrpSpPr/>
          <p:nvPr/>
        </p:nvGrpSpPr>
        <p:grpSpPr>
          <a:xfrm>
            <a:off x="5149656" y="4038613"/>
            <a:ext cx="1071562" cy="285750"/>
            <a:chOff x="5149656" y="4038613"/>
            <a:chExt cx="1071562" cy="285750"/>
          </a:xfrm>
        </p:grpSpPr>
        <p:cxnSp>
          <p:nvCxnSpPr>
            <p:cNvPr id="20" name="Прямая соединительная линия 19"/>
            <p:cNvCxnSpPr/>
            <p:nvPr/>
          </p:nvCxnSpPr>
          <p:spPr bwMode="auto">
            <a:xfrm rot="5400000">
              <a:off x="5113937" y="4074332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5328250" y="4074331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 bwMode="auto">
            <a:xfrm rot="5400000">
              <a:off x="5542562" y="4074332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 bwMode="auto">
            <a:xfrm rot="5400000">
              <a:off x="5756875" y="4074331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 bwMode="auto">
            <a:xfrm rot="5400000">
              <a:off x="5971187" y="4074332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857250" y="5072063"/>
            <a:ext cx="35877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Ответ:</a:t>
            </a:r>
            <a:r>
              <a:rPr lang="ru-RU" sz="2400" dirty="0">
                <a:latin typeface="Calibri" pitchFamily="34" charset="0"/>
              </a:rPr>
              <a:t> (-∞;</a:t>
            </a:r>
            <a:r>
              <a:rPr lang="en-US" sz="2400" dirty="0"/>
              <a:t> -</a:t>
            </a:r>
            <a:r>
              <a:rPr lang="ru-RU" sz="2400" dirty="0"/>
              <a:t>1</a:t>
            </a:r>
            <a:r>
              <a:rPr lang="ru-RU" sz="2400" dirty="0">
                <a:latin typeface="Calibri" pitchFamily="34" charset="0"/>
              </a:rPr>
              <a:t>/</a:t>
            </a:r>
            <a:r>
              <a:rPr lang="ru-RU" sz="2400" dirty="0"/>
              <a:t>3</a:t>
            </a:r>
            <a:r>
              <a:rPr lang="ru-RU" sz="2400" dirty="0">
                <a:latin typeface="Calibri" pitchFamily="34" charset="0"/>
              </a:rPr>
              <a:t>)</a:t>
            </a:r>
            <a:r>
              <a:rPr lang="en-US" sz="2400" dirty="0">
                <a:latin typeface="Calibri" pitchFamily="34" charset="0"/>
              </a:rPr>
              <a:t>U</a:t>
            </a:r>
            <a:r>
              <a:rPr lang="ru-RU" sz="2400" dirty="0">
                <a:latin typeface="Calibri" pitchFamily="34" charset="0"/>
              </a:rPr>
              <a:t>(4; +∞)</a:t>
            </a:r>
            <a:endParaRPr lang="ru-RU" sz="2400" dirty="0"/>
          </a:p>
        </p:txBody>
      </p:sp>
      <p:grpSp>
        <p:nvGrpSpPr>
          <p:cNvPr id="47" name="Группа 46"/>
          <p:cNvGrpSpPr/>
          <p:nvPr/>
        </p:nvGrpSpPr>
        <p:grpSpPr>
          <a:xfrm>
            <a:off x="7769714" y="4038613"/>
            <a:ext cx="1071563" cy="285750"/>
            <a:chOff x="7715284" y="4038613"/>
            <a:chExt cx="1071563" cy="285750"/>
          </a:xfrm>
        </p:grpSpPr>
        <p:cxnSp>
          <p:nvCxnSpPr>
            <p:cNvPr id="28" name="Прямая соединительная линия 27"/>
            <p:cNvCxnSpPr/>
            <p:nvPr/>
          </p:nvCxnSpPr>
          <p:spPr bwMode="auto">
            <a:xfrm rot="5400000">
              <a:off x="7679566" y="4074331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 bwMode="auto">
            <a:xfrm rot="5400000">
              <a:off x="7893878" y="4074332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 bwMode="auto">
            <a:xfrm rot="5400000">
              <a:off x="8108191" y="4074331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 bwMode="auto">
            <a:xfrm rot="5400000">
              <a:off x="8322503" y="4074332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 bwMode="auto">
            <a:xfrm rot="5400000">
              <a:off x="8536816" y="4074331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Группа 37"/>
          <p:cNvGrpSpPr>
            <a:grpSpLocks/>
          </p:cNvGrpSpPr>
          <p:nvPr/>
        </p:nvGrpSpPr>
        <p:grpSpPr bwMode="auto">
          <a:xfrm>
            <a:off x="5413409" y="2755913"/>
            <a:ext cx="2797175" cy="1577975"/>
            <a:chOff x="5127171" y="2503714"/>
            <a:chExt cx="2797629" cy="1578429"/>
          </a:xfrm>
        </p:grpSpPr>
        <p:sp>
          <p:nvSpPr>
            <p:cNvPr id="36" name="Полилиния 35"/>
            <p:cNvSpPr/>
            <p:nvPr/>
          </p:nvSpPr>
          <p:spPr>
            <a:xfrm>
              <a:off x="5127171" y="2503714"/>
              <a:ext cx="708140" cy="1578429"/>
            </a:xfrm>
            <a:custGeom>
              <a:avLst/>
              <a:gdLst>
                <a:gd name="connsiteX0" fmla="*/ 0 w 707572"/>
                <a:gd name="connsiteY0" fmla="*/ 0 h 1578429"/>
                <a:gd name="connsiteX1" fmla="*/ 348343 w 707572"/>
                <a:gd name="connsiteY1" fmla="*/ 794657 h 1578429"/>
                <a:gd name="connsiteX2" fmla="*/ 544286 w 707572"/>
                <a:gd name="connsiteY2" fmla="*/ 1262743 h 1578429"/>
                <a:gd name="connsiteX3" fmla="*/ 707572 w 707572"/>
                <a:gd name="connsiteY3" fmla="*/ 1578429 h 1578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7572" h="1578429">
                  <a:moveTo>
                    <a:pt x="0" y="0"/>
                  </a:moveTo>
                  <a:cubicBezTo>
                    <a:pt x="128814" y="292100"/>
                    <a:pt x="257629" y="584200"/>
                    <a:pt x="348343" y="794657"/>
                  </a:cubicBezTo>
                  <a:cubicBezTo>
                    <a:pt x="439057" y="1005114"/>
                    <a:pt x="484415" y="1132114"/>
                    <a:pt x="544286" y="1262743"/>
                  </a:cubicBezTo>
                  <a:cubicBezTo>
                    <a:pt x="604157" y="1393372"/>
                    <a:pt x="655864" y="1485900"/>
                    <a:pt x="707572" y="1578429"/>
                  </a:cubicBezTo>
                </a:path>
              </a:pathLst>
            </a:cu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7445297" y="2503714"/>
              <a:ext cx="479503" cy="1545081"/>
            </a:xfrm>
            <a:custGeom>
              <a:avLst/>
              <a:gdLst>
                <a:gd name="connsiteX0" fmla="*/ 0 w 478971"/>
                <a:gd name="connsiteY0" fmla="*/ 1545772 h 1545772"/>
                <a:gd name="connsiteX1" fmla="*/ 97971 w 478971"/>
                <a:gd name="connsiteY1" fmla="*/ 1251857 h 1545772"/>
                <a:gd name="connsiteX2" fmla="*/ 261257 w 478971"/>
                <a:gd name="connsiteY2" fmla="*/ 783772 h 1545772"/>
                <a:gd name="connsiteX3" fmla="*/ 478971 w 478971"/>
                <a:gd name="connsiteY3" fmla="*/ 0 h 1545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8971" h="1545772">
                  <a:moveTo>
                    <a:pt x="0" y="1545772"/>
                  </a:moveTo>
                  <a:cubicBezTo>
                    <a:pt x="27214" y="1462314"/>
                    <a:pt x="54428" y="1378857"/>
                    <a:pt x="97971" y="1251857"/>
                  </a:cubicBezTo>
                  <a:cubicBezTo>
                    <a:pt x="141514" y="1124857"/>
                    <a:pt x="197757" y="992415"/>
                    <a:pt x="261257" y="783772"/>
                  </a:cubicBezTo>
                  <a:cubicBezTo>
                    <a:pt x="324757" y="575129"/>
                    <a:pt x="401864" y="287564"/>
                    <a:pt x="478971" y="0"/>
                  </a:cubicBezTo>
                </a:path>
              </a:pathLst>
            </a:custGeom>
            <a:ln w="762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</p:grpSp>
      <p:sp>
        <p:nvSpPr>
          <p:cNvPr id="38" name="TextBox 37"/>
          <p:cNvSpPr txBox="1"/>
          <p:nvPr/>
        </p:nvSpPr>
        <p:spPr>
          <a:xfrm rot="10800000">
            <a:off x="3456886" y="462739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Calibri"/>
              </a:rPr>
              <a:t>&lt;</a:t>
            </a:r>
            <a:endParaRPr lang="ru-RU" sz="6000" dirty="0">
              <a:solidFill>
                <a:srgbClr val="FFFF00"/>
              </a:solidFill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857250" y="4500563"/>
            <a:ext cx="4132863" cy="461665"/>
            <a:chOff x="857250" y="4500563"/>
            <a:chExt cx="4132863" cy="461665"/>
          </a:xfrm>
        </p:grpSpPr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413286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>
                  <a:latin typeface="Calibri" pitchFamily="34" charset="0"/>
                </a:rPr>
                <a:t>y&gt;0</a:t>
              </a:r>
              <a:r>
                <a:rPr lang="ru-RU" sz="2400" dirty="0">
                  <a:latin typeface="Calibri" pitchFamily="34" charset="0"/>
                </a:rPr>
                <a:t> при </a:t>
              </a:r>
              <a:r>
                <a:rPr lang="en-US" sz="2400" dirty="0">
                  <a:latin typeface="Calibri" pitchFamily="34" charset="0"/>
                </a:rPr>
                <a:t> </a:t>
              </a:r>
              <a:r>
                <a:rPr lang="en-US" sz="2400" dirty="0" smtClean="0">
                  <a:latin typeface="Calibri" pitchFamily="34" charset="0"/>
                </a:rPr>
                <a:t>x    </a:t>
              </a:r>
              <a:r>
                <a:rPr lang="ru-RU" sz="2400" dirty="0" smtClean="0">
                  <a:latin typeface="Calibri" pitchFamily="34" charset="0"/>
                </a:rPr>
                <a:t>(-</a:t>
              </a:r>
              <a:r>
                <a:rPr lang="ru-RU" sz="2400" dirty="0">
                  <a:latin typeface="Calibri" pitchFamily="34" charset="0"/>
                </a:rPr>
                <a:t>∞;</a:t>
              </a:r>
              <a:r>
                <a:rPr lang="en-US" sz="2400" dirty="0"/>
                <a:t> -</a:t>
              </a:r>
              <a:r>
                <a:rPr lang="ru-RU" sz="2400" dirty="0"/>
                <a:t>1</a:t>
              </a:r>
              <a:r>
                <a:rPr lang="ru-RU" sz="2400" dirty="0">
                  <a:latin typeface="Calibri" pitchFamily="34" charset="0"/>
                </a:rPr>
                <a:t>/</a:t>
              </a:r>
              <a:r>
                <a:rPr lang="ru-RU" sz="2400" dirty="0"/>
                <a:t>3</a:t>
              </a:r>
              <a:r>
                <a:rPr lang="ru-RU" sz="2400" dirty="0">
                  <a:latin typeface="Calibri" pitchFamily="34" charset="0"/>
                </a:rPr>
                <a:t>)</a:t>
              </a:r>
              <a:r>
                <a:rPr lang="en-US" sz="2400" dirty="0">
                  <a:latin typeface="Calibri" pitchFamily="34" charset="0"/>
                </a:rPr>
                <a:t>U</a:t>
              </a:r>
              <a:r>
                <a:rPr lang="ru-RU" sz="2400" dirty="0">
                  <a:latin typeface="Calibri" pitchFamily="34" charset="0"/>
                </a:rPr>
                <a:t>(4; +∞)</a:t>
              </a:r>
              <a:endParaRPr lang="ru-RU" sz="2400" dirty="0"/>
            </a:p>
          </p:txBody>
        </p:sp>
        <p:pic>
          <p:nvPicPr>
            <p:cNvPr id="41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171002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3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9" grpId="1" animBg="1"/>
      <p:bldP spid="4" grpId="0" animBg="1"/>
      <p:bldP spid="6" grpId="0"/>
      <p:bldP spid="7" grpId="0"/>
      <p:bldP spid="8" grpId="0"/>
      <p:bldP spid="10" grpId="0"/>
      <p:bldP spid="11" grpId="0"/>
      <p:bldP spid="12" grpId="0"/>
      <p:bldP spid="14" grpId="0" animBg="1"/>
      <p:bldP spid="15" grpId="0" animBg="1"/>
      <p:bldP spid="26" grpId="0"/>
      <p:bldP spid="38" grpId="0"/>
      <p:bldP spid="38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Прямоугольник 32"/>
          <p:cNvSpPr/>
          <p:nvPr/>
        </p:nvSpPr>
        <p:spPr>
          <a:xfrm>
            <a:off x="5072066" y="2714617"/>
            <a:ext cx="3500461" cy="2928958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500063"/>
            <a:ext cx="3878263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-1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/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4x²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+2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x-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4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j-ea"/>
                <a:cs typeface="+mj-cs"/>
              </a:rPr>
              <a:t>&lt;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1285875"/>
            <a:ext cx="81264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Рассмотрим функцию </a:t>
            </a:r>
            <a:r>
              <a:rPr lang="en-US" sz="2400"/>
              <a:t>y=-1/4x²+2x-</a:t>
            </a:r>
            <a:r>
              <a:rPr lang="ru-RU" sz="2400"/>
              <a:t>4</a:t>
            </a:r>
            <a:endParaRPr lang="en-US" sz="2400"/>
          </a:p>
          <a:p>
            <a:r>
              <a:rPr lang="ru-RU" sz="2400"/>
              <a:t>Графиком является парабола, ветви вниз (а=-1</a:t>
            </a:r>
            <a:r>
              <a:rPr lang="en-US" sz="2400"/>
              <a:t>/</a:t>
            </a:r>
            <a:r>
              <a:rPr lang="ru-RU" sz="2400"/>
              <a:t>4, а</a:t>
            </a:r>
            <a:r>
              <a:rPr lang="ru-RU" sz="2400">
                <a:latin typeface="Calibri" pitchFamily="34" charset="0"/>
              </a:rPr>
              <a:t>&lt;0).</a:t>
            </a:r>
            <a:endParaRPr lang="ru-RU" sz="24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2357438"/>
            <a:ext cx="245868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Нули функции</a:t>
            </a:r>
            <a:r>
              <a:rPr lang="ru-RU" sz="2400" dirty="0" smtClean="0"/>
              <a:t>:</a:t>
            </a:r>
            <a:endParaRPr lang="en-US" sz="2400" dirty="0" smtClean="0"/>
          </a:p>
          <a:p>
            <a:r>
              <a:rPr lang="ru-RU" sz="2400" dirty="0" smtClean="0"/>
              <a:t> </a:t>
            </a:r>
            <a:r>
              <a:rPr lang="en-US" sz="2400" dirty="0"/>
              <a:t>-1/4x²+2x-</a:t>
            </a:r>
            <a:r>
              <a:rPr lang="ru-RU" sz="2400" dirty="0"/>
              <a:t>4=0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000100" y="3286124"/>
            <a:ext cx="1004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r>
              <a:rPr lang="en-US" sz="1400" dirty="0"/>
              <a:t>1,2</a:t>
            </a:r>
            <a:r>
              <a:rPr lang="en-US" sz="2400" dirty="0"/>
              <a:t>=</a:t>
            </a:r>
            <a:r>
              <a:rPr lang="ru-RU" sz="2400" dirty="0"/>
              <a:t>4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072092" y="2714618"/>
            <a:ext cx="3786188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8567768" y="2786056"/>
            <a:ext cx="361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endParaRPr lang="ru-RU" sz="2400" dirty="0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648467" y="2752723"/>
            <a:ext cx="3524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4</a:t>
            </a:r>
          </a:p>
        </p:txBody>
      </p:sp>
      <p:grpSp>
        <p:nvGrpSpPr>
          <p:cNvPr id="9" name="Группа 12"/>
          <p:cNvGrpSpPr>
            <a:grpSpLocks/>
          </p:cNvGrpSpPr>
          <p:nvPr/>
        </p:nvGrpSpPr>
        <p:grpSpPr bwMode="auto">
          <a:xfrm>
            <a:off x="5143530" y="2428868"/>
            <a:ext cx="1714500" cy="285750"/>
            <a:chOff x="2214546" y="4572008"/>
            <a:chExt cx="1714512" cy="285752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2178827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5400000">
              <a:off x="2393141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2607455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2821769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3036083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3250397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3464711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3679025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7250" y="5072063"/>
            <a:ext cx="35417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Ответ: (-∞;</a:t>
            </a:r>
            <a:r>
              <a:rPr lang="en-US" sz="2400"/>
              <a:t> 4</a:t>
            </a:r>
            <a:r>
              <a:rPr lang="ru-RU" sz="2400"/>
              <a:t>)</a:t>
            </a:r>
            <a:r>
              <a:rPr lang="en-US" sz="2400"/>
              <a:t>U</a:t>
            </a:r>
            <a:r>
              <a:rPr lang="ru-RU" sz="2400"/>
              <a:t>(4; +∞)</a:t>
            </a:r>
          </a:p>
        </p:txBody>
      </p:sp>
      <p:grpSp>
        <p:nvGrpSpPr>
          <p:cNvPr id="11" name="Группа 23"/>
          <p:cNvGrpSpPr>
            <a:grpSpLocks/>
          </p:cNvGrpSpPr>
          <p:nvPr/>
        </p:nvGrpSpPr>
        <p:grpSpPr bwMode="auto">
          <a:xfrm>
            <a:off x="7000905" y="2428868"/>
            <a:ext cx="1714500" cy="285750"/>
            <a:chOff x="2214546" y="4572008"/>
            <a:chExt cx="1714512" cy="285752"/>
          </a:xfrm>
        </p:grpSpPr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2178827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2393141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2607455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2821769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3036083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>
              <a:off x="3250397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3464711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3679025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extBox 33"/>
          <p:cNvSpPr txBox="1"/>
          <p:nvPr/>
        </p:nvSpPr>
        <p:spPr>
          <a:xfrm>
            <a:off x="3907286" y="385060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Calibri"/>
              </a:rPr>
              <a:t>&lt;</a:t>
            </a:r>
            <a:endParaRPr lang="ru-RU" sz="6000" dirty="0">
              <a:solidFill>
                <a:srgbClr val="FFFF00"/>
              </a:solidFill>
            </a:endParaRPr>
          </a:p>
        </p:txBody>
      </p:sp>
      <p:grpSp>
        <p:nvGrpSpPr>
          <p:cNvPr id="36" name="Группа 35"/>
          <p:cNvGrpSpPr/>
          <p:nvPr/>
        </p:nvGrpSpPr>
        <p:grpSpPr>
          <a:xfrm>
            <a:off x="857250" y="4500563"/>
            <a:ext cx="4297971" cy="461665"/>
            <a:chOff x="857250" y="4500563"/>
            <a:chExt cx="4297971" cy="461665"/>
          </a:xfrm>
        </p:grpSpPr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4297971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/>
                <a:t>y&lt;0</a:t>
              </a:r>
              <a:r>
                <a:rPr lang="ru-RU" sz="2400" dirty="0"/>
                <a:t> при </a:t>
              </a:r>
              <a:r>
                <a:rPr lang="en-US" sz="2400" dirty="0"/>
                <a:t> </a:t>
              </a:r>
              <a:r>
                <a:rPr lang="en-US" sz="2400" dirty="0" smtClean="0"/>
                <a:t>x   </a:t>
              </a:r>
              <a:r>
                <a:rPr lang="ru-RU" sz="2400" dirty="0" smtClean="0"/>
                <a:t>(-</a:t>
              </a:r>
              <a:r>
                <a:rPr lang="ru-RU" sz="2400" dirty="0"/>
                <a:t>∞;</a:t>
              </a:r>
              <a:r>
                <a:rPr lang="en-US" sz="2400" dirty="0"/>
                <a:t> 4</a:t>
              </a:r>
              <a:r>
                <a:rPr lang="ru-RU" sz="2400" dirty="0"/>
                <a:t>)</a:t>
              </a:r>
              <a:r>
                <a:rPr lang="en-US" sz="2400" dirty="0"/>
                <a:t>U</a:t>
              </a:r>
              <a:r>
                <a:rPr lang="ru-RU" sz="2400" dirty="0"/>
                <a:t>(4; +∞)</a:t>
              </a:r>
            </a:p>
          </p:txBody>
        </p:sp>
        <p:pic>
          <p:nvPicPr>
            <p:cNvPr id="35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6202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7" name="Полилиния 36"/>
          <p:cNvSpPr/>
          <p:nvPr/>
        </p:nvSpPr>
        <p:spPr>
          <a:xfrm>
            <a:off x="5786446" y="2714620"/>
            <a:ext cx="218192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олилиния 40"/>
          <p:cNvSpPr/>
          <p:nvPr/>
        </p:nvSpPr>
        <p:spPr>
          <a:xfrm>
            <a:off x="5812971" y="2732314"/>
            <a:ext cx="968829" cy="2133600"/>
          </a:xfrm>
          <a:custGeom>
            <a:avLst/>
            <a:gdLst>
              <a:gd name="connsiteX0" fmla="*/ 0 w 968829"/>
              <a:gd name="connsiteY0" fmla="*/ 2133600 h 2133600"/>
              <a:gd name="connsiteX1" fmla="*/ 217715 w 968829"/>
              <a:gd name="connsiteY1" fmla="*/ 1382486 h 2133600"/>
              <a:gd name="connsiteX2" fmla="*/ 489858 w 968829"/>
              <a:gd name="connsiteY2" fmla="*/ 653143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217715 w 968829"/>
              <a:gd name="connsiteY1" fmla="*/ 1382486 h 2133600"/>
              <a:gd name="connsiteX2" fmla="*/ 489858 w 968829"/>
              <a:gd name="connsiteY2" fmla="*/ 653143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489858 w 968829"/>
              <a:gd name="connsiteY3" fmla="*/ 653143 h 2133600"/>
              <a:gd name="connsiteX4" fmla="*/ 631372 w 968829"/>
              <a:gd name="connsiteY4" fmla="*/ 315686 h 2133600"/>
              <a:gd name="connsiteX5" fmla="*/ 783772 w 968829"/>
              <a:gd name="connsiteY5" fmla="*/ 108857 h 2133600"/>
              <a:gd name="connsiteX6" fmla="*/ 892629 w 968829"/>
              <a:gd name="connsiteY6" fmla="*/ 21772 h 2133600"/>
              <a:gd name="connsiteX7" fmla="*/ 968829 w 968829"/>
              <a:gd name="connsiteY7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631372 w 968829"/>
              <a:gd name="connsiteY3" fmla="*/ 315686 h 2133600"/>
              <a:gd name="connsiteX4" fmla="*/ 892629 w 968829"/>
              <a:gd name="connsiteY4" fmla="*/ 21772 h 2133600"/>
              <a:gd name="connsiteX5" fmla="*/ 968829 w 968829"/>
              <a:gd name="connsiteY5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829" h="2133600">
                <a:moveTo>
                  <a:pt x="0" y="2133600"/>
                </a:moveTo>
                <a:lnTo>
                  <a:pt x="0" y="2133600"/>
                </a:lnTo>
                <a:cubicBezTo>
                  <a:pt x="36286" y="2008414"/>
                  <a:pt x="112486" y="1685472"/>
                  <a:pt x="217715" y="1382486"/>
                </a:cubicBezTo>
                <a:cubicBezTo>
                  <a:pt x="322944" y="1079500"/>
                  <a:pt x="518886" y="542472"/>
                  <a:pt x="631372" y="315686"/>
                </a:cubicBezTo>
                <a:cubicBezTo>
                  <a:pt x="743858" y="88900"/>
                  <a:pt x="836386" y="74386"/>
                  <a:pt x="892629" y="21772"/>
                </a:cubicBezTo>
                <a:cubicBezTo>
                  <a:pt x="923472" y="3629"/>
                  <a:pt x="946150" y="1814"/>
                  <a:pt x="968829" y="0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олилиния 41"/>
          <p:cNvSpPr/>
          <p:nvPr/>
        </p:nvSpPr>
        <p:spPr>
          <a:xfrm flipH="1">
            <a:off x="6962112" y="2725506"/>
            <a:ext cx="968829" cy="2133600"/>
          </a:xfrm>
          <a:custGeom>
            <a:avLst/>
            <a:gdLst>
              <a:gd name="connsiteX0" fmla="*/ 0 w 968829"/>
              <a:gd name="connsiteY0" fmla="*/ 2133600 h 2133600"/>
              <a:gd name="connsiteX1" fmla="*/ 217715 w 968829"/>
              <a:gd name="connsiteY1" fmla="*/ 1382486 h 2133600"/>
              <a:gd name="connsiteX2" fmla="*/ 489858 w 968829"/>
              <a:gd name="connsiteY2" fmla="*/ 653143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217715 w 968829"/>
              <a:gd name="connsiteY1" fmla="*/ 1382486 h 2133600"/>
              <a:gd name="connsiteX2" fmla="*/ 489858 w 968829"/>
              <a:gd name="connsiteY2" fmla="*/ 653143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489858 w 968829"/>
              <a:gd name="connsiteY3" fmla="*/ 653143 h 2133600"/>
              <a:gd name="connsiteX4" fmla="*/ 631372 w 968829"/>
              <a:gd name="connsiteY4" fmla="*/ 315686 h 2133600"/>
              <a:gd name="connsiteX5" fmla="*/ 783772 w 968829"/>
              <a:gd name="connsiteY5" fmla="*/ 108857 h 2133600"/>
              <a:gd name="connsiteX6" fmla="*/ 892629 w 968829"/>
              <a:gd name="connsiteY6" fmla="*/ 21772 h 2133600"/>
              <a:gd name="connsiteX7" fmla="*/ 968829 w 968829"/>
              <a:gd name="connsiteY7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631372 w 968829"/>
              <a:gd name="connsiteY3" fmla="*/ 315686 h 2133600"/>
              <a:gd name="connsiteX4" fmla="*/ 783772 w 968829"/>
              <a:gd name="connsiteY4" fmla="*/ 108857 h 2133600"/>
              <a:gd name="connsiteX5" fmla="*/ 892629 w 968829"/>
              <a:gd name="connsiteY5" fmla="*/ 21772 h 2133600"/>
              <a:gd name="connsiteX6" fmla="*/ 968829 w 968829"/>
              <a:gd name="connsiteY6" fmla="*/ 0 h 2133600"/>
              <a:gd name="connsiteX0" fmla="*/ 0 w 968829"/>
              <a:gd name="connsiteY0" fmla="*/ 2133600 h 2133600"/>
              <a:gd name="connsiteX1" fmla="*/ 0 w 968829"/>
              <a:gd name="connsiteY1" fmla="*/ 2133600 h 2133600"/>
              <a:gd name="connsiteX2" fmla="*/ 217715 w 968829"/>
              <a:gd name="connsiteY2" fmla="*/ 1382486 h 2133600"/>
              <a:gd name="connsiteX3" fmla="*/ 631372 w 968829"/>
              <a:gd name="connsiteY3" fmla="*/ 315686 h 2133600"/>
              <a:gd name="connsiteX4" fmla="*/ 892629 w 968829"/>
              <a:gd name="connsiteY4" fmla="*/ 21772 h 2133600"/>
              <a:gd name="connsiteX5" fmla="*/ 968829 w 968829"/>
              <a:gd name="connsiteY5" fmla="*/ 0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8829" h="2133600">
                <a:moveTo>
                  <a:pt x="0" y="2133600"/>
                </a:moveTo>
                <a:lnTo>
                  <a:pt x="0" y="2133600"/>
                </a:lnTo>
                <a:cubicBezTo>
                  <a:pt x="36286" y="2008414"/>
                  <a:pt x="112486" y="1685472"/>
                  <a:pt x="217715" y="1382486"/>
                </a:cubicBezTo>
                <a:cubicBezTo>
                  <a:pt x="322944" y="1079500"/>
                  <a:pt x="518886" y="542472"/>
                  <a:pt x="631372" y="315686"/>
                </a:cubicBezTo>
                <a:cubicBezTo>
                  <a:pt x="743858" y="88900"/>
                  <a:pt x="836386" y="74386"/>
                  <a:pt x="892629" y="21772"/>
                </a:cubicBezTo>
                <a:cubicBezTo>
                  <a:pt x="923472" y="3629"/>
                  <a:pt x="946150" y="1814"/>
                  <a:pt x="968829" y="0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6797478" y="2643181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5" dur="2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"/>
                            </p:stCondLst>
                            <p:childTnLst>
                              <p:par>
                                <p:cTn id="8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  <p:bldP spid="4" grpId="0"/>
      <p:bldP spid="5" grpId="0"/>
      <p:bldP spid="6" grpId="0"/>
      <p:bldP spid="8" grpId="0"/>
      <p:bldP spid="10" grpId="0"/>
      <p:bldP spid="23" grpId="0"/>
      <p:bldP spid="34" grpId="0"/>
      <p:bldP spid="34" grpId="1"/>
      <p:bldP spid="37" grpId="0" animBg="1"/>
      <p:bldP spid="41" grpId="0" animBg="1"/>
      <p:bldP spid="42" grpId="0" animBg="1"/>
      <p:bldP spid="12" grpId="0" animBg="1"/>
      <p:bldP spid="1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/>
          <p:cNvSpPr/>
          <p:nvPr/>
        </p:nvSpPr>
        <p:spPr>
          <a:xfrm>
            <a:off x="5143504" y="2214554"/>
            <a:ext cx="3643338" cy="3000396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857250" y="500063"/>
            <a:ext cx="3194050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x²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-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3x+</a:t>
            </a:r>
            <a:r>
              <a:rPr lang="ru-RU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4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/>
                <a:ea typeface="+mj-ea"/>
                <a:cs typeface="+mj-cs"/>
              </a:rPr>
              <a:t>&gt;</a:t>
            </a: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 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14375" y="1285875"/>
            <a:ext cx="7889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Рассмотрим функцию </a:t>
            </a:r>
            <a:r>
              <a:rPr lang="en-US" sz="2400"/>
              <a:t>y=x²</a:t>
            </a:r>
            <a:r>
              <a:rPr lang="ru-RU" sz="2400"/>
              <a:t>-</a:t>
            </a:r>
            <a:r>
              <a:rPr lang="en-US" sz="2400"/>
              <a:t>3x+</a:t>
            </a:r>
            <a:r>
              <a:rPr lang="ru-RU" sz="2400"/>
              <a:t>4</a:t>
            </a:r>
            <a:endParaRPr lang="en-US" sz="2400"/>
          </a:p>
          <a:p>
            <a:r>
              <a:rPr lang="ru-RU" sz="2400"/>
              <a:t>Графиком является парабола, ветви вверх (а=</a:t>
            </a:r>
            <a:r>
              <a:rPr lang="en-US" sz="2400"/>
              <a:t>1</a:t>
            </a:r>
            <a:r>
              <a:rPr lang="ru-RU" sz="2400"/>
              <a:t>, а</a:t>
            </a:r>
            <a:r>
              <a:rPr lang="ru-RU" sz="2400">
                <a:latin typeface="Calibri" pitchFamily="34" charset="0"/>
              </a:rPr>
              <a:t>&gt;0).</a:t>
            </a:r>
            <a:endParaRPr lang="ru-RU" sz="240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85813" y="2357438"/>
            <a:ext cx="2334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Нули функции</a:t>
            </a:r>
            <a:r>
              <a:rPr lang="ru-RU" sz="2400" dirty="0" smtClean="0"/>
              <a:t>:</a:t>
            </a:r>
            <a:endParaRPr lang="en-US" sz="2400" dirty="0" smtClean="0"/>
          </a:p>
          <a:p>
            <a:r>
              <a:rPr lang="ru-RU" sz="2400" dirty="0" smtClean="0"/>
              <a:t> </a:t>
            </a:r>
            <a:r>
              <a:rPr lang="en-US" sz="2400" dirty="0"/>
              <a:t>x²</a:t>
            </a:r>
            <a:r>
              <a:rPr lang="ru-RU" sz="2400" dirty="0"/>
              <a:t>-</a:t>
            </a:r>
            <a:r>
              <a:rPr lang="en-US" sz="2400" dirty="0"/>
              <a:t>3x+</a:t>
            </a:r>
            <a:r>
              <a:rPr lang="ru-RU" sz="2400" dirty="0"/>
              <a:t>4=0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14375" y="3109913"/>
            <a:ext cx="44958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D</a:t>
            </a:r>
            <a:r>
              <a:rPr lang="en-US" sz="2400" dirty="0">
                <a:latin typeface="Calibri" pitchFamily="34" charset="0"/>
              </a:rPr>
              <a:t>&lt;0</a:t>
            </a:r>
            <a:r>
              <a:rPr lang="ru-RU" sz="2400" dirty="0">
                <a:latin typeface="Calibri" pitchFamily="34" charset="0"/>
              </a:rPr>
              <a:t>; действительных корней нет</a:t>
            </a:r>
            <a:endParaRPr lang="ru-RU" sz="24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5072066" y="5214950"/>
            <a:ext cx="3852858" cy="157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8567768" y="5253038"/>
            <a:ext cx="3619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endParaRPr lang="ru-RU" sz="2400" dirty="0"/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857250" y="5072063"/>
            <a:ext cx="25336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Ответ: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/>
              <a:t>(-∞; +∞)</a:t>
            </a:r>
          </a:p>
        </p:txBody>
      </p:sp>
      <p:grpSp>
        <p:nvGrpSpPr>
          <p:cNvPr id="48" name="Группа 47"/>
          <p:cNvGrpSpPr/>
          <p:nvPr/>
        </p:nvGrpSpPr>
        <p:grpSpPr>
          <a:xfrm>
            <a:off x="5210179" y="4929188"/>
            <a:ext cx="3643313" cy="285750"/>
            <a:chOff x="5210179" y="4929188"/>
            <a:chExt cx="3643313" cy="285750"/>
          </a:xfrm>
        </p:grpSpPr>
        <p:cxnSp>
          <p:nvCxnSpPr>
            <p:cNvPr id="17" name="Прямая соединительная линия 16"/>
            <p:cNvCxnSpPr/>
            <p:nvPr/>
          </p:nvCxnSpPr>
          <p:spPr bwMode="auto">
            <a:xfrm rot="5400000">
              <a:off x="5174461" y="4964906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 bwMode="auto">
            <a:xfrm rot="5400000">
              <a:off x="5388773" y="4964907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5603086" y="4964906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 rot="5400000">
              <a:off x="5817398" y="4964907"/>
              <a:ext cx="285750" cy="214312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6031711" y="4964906"/>
              <a:ext cx="285750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614" name="Группа 26"/>
            <p:cNvGrpSpPr>
              <a:grpSpLocks/>
            </p:cNvGrpSpPr>
            <p:nvPr/>
          </p:nvGrpSpPr>
          <p:grpSpPr bwMode="auto">
            <a:xfrm>
              <a:off x="6281744" y="4929188"/>
              <a:ext cx="1714490" cy="285750"/>
              <a:chOff x="2214546" y="4572008"/>
              <a:chExt cx="1714512" cy="285752"/>
            </a:xfrm>
          </p:grpSpPr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2178825" y="4607727"/>
                <a:ext cx="285752" cy="21431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5400000">
                <a:off x="2393141" y="4607726"/>
                <a:ext cx="285752" cy="214316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Прямая соединительная линия 26"/>
              <p:cNvCxnSpPr/>
              <p:nvPr/>
            </p:nvCxnSpPr>
            <p:spPr>
              <a:xfrm rot="5400000">
                <a:off x="2607456" y="4607727"/>
                <a:ext cx="285752" cy="21431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5400000">
                <a:off x="2821772" y="4607726"/>
                <a:ext cx="285752" cy="214316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Прямая соединительная линия 28"/>
              <p:cNvCxnSpPr/>
              <p:nvPr/>
            </p:nvCxnSpPr>
            <p:spPr>
              <a:xfrm rot="5400000">
                <a:off x="3036086" y="4607727"/>
                <a:ext cx="285752" cy="21431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 rot="5400000">
                <a:off x="3250402" y="4607726"/>
                <a:ext cx="285752" cy="214316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rot="5400000">
                <a:off x="3464717" y="4607727"/>
                <a:ext cx="285752" cy="214315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rot="5400000">
                <a:off x="3679033" y="4607726"/>
                <a:ext cx="285752" cy="214316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615" name="Группа 44"/>
            <p:cNvGrpSpPr>
              <a:grpSpLocks/>
            </p:cNvGrpSpPr>
            <p:nvPr/>
          </p:nvGrpSpPr>
          <p:grpSpPr bwMode="auto">
            <a:xfrm>
              <a:off x="7996247" y="4929188"/>
              <a:ext cx="857245" cy="285750"/>
              <a:chOff x="7786710" y="4929198"/>
              <a:chExt cx="857250" cy="285750"/>
            </a:xfrm>
          </p:grpSpPr>
          <p:cxnSp>
            <p:nvCxnSpPr>
              <p:cNvPr id="37" name="Прямая соединительная линия 36"/>
              <p:cNvCxnSpPr/>
              <p:nvPr/>
            </p:nvCxnSpPr>
            <p:spPr bwMode="auto">
              <a:xfrm rot="5400000">
                <a:off x="7750987" y="4964916"/>
                <a:ext cx="285750" cy="214313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 bwMode="auto">
              <a:xfrm rot="5400000">
                <a:off x="7965301" y="4964915"/>
                <a:ext cx="285750" cy="214314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 bwMode="auto">
              <a:xfrm rot="5400000">
                <a:off x="8179614" y="4964916"/>
                <a:ext cx="285750" cy="214313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 bwMode="auto">
              <a:xfrm rot="5400000">
                <a:off x="8393928" y="4964915"/>
                <a:ext cx="285750" cy="214314"/>
              </a:xfrm>
              <a:prstGeom prst="line">
                <a:avLst/>
              </a:prstGeom>
              <a:ln w="38100">
                <a:solidFill>
                  <a:srgbClr val="FFFF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1" name="TextBox 40"/>
          <p:cNvSpPr txBox="1"/>
          <p:nvPr/>
        </p:nvSpPr>
        <p:spPr>
          <a:xfrm rot="10800000">
            <a:off x="3050030" y="462739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Calibri"/>
              </a:rPr>
              <a:t>&lt;</a:t>
            </a:r>
            <a:endParaRPr lang="ru-RU" sz="6000" dirty="0">
              <a:solidFill>
                <a:srgbClr val="FFFF00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>
            <a:off x="857250" y="4500563"/>
            <a:ext cx="3316934" cy="461665"/>
            <a:chOff x="857250" y="4500563"/>
            <a:chExt cx="3316934" cy="461665"/>
          </a:xfrm>
        </p:grpSpPr>
        <p:sp>
          <p:nvSpPr>
            <p:cNvPr id="22" name="TextBox 21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331693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/>
                <a:t>y&gt;0</a:t>
              </a:r>
              <a:r>
                <a:rPr lang="ru-RU" sz="2400" dirty="0"/>
                <a:t> при </a:t>
              </a:r>
              <a:r>
                <a:rPr lang="en-US" sz="2400" dirty="0"/>
                <a:t> </a:t>
              </a:r>
              <a:r>
                <a:rPr lang="en-US" sz="2400" dirty="0" smtClean="0"/>
                <a:t>x   </a:t>
              </a:r>
              <a:r>
                <a:rPr lang="ru-RU" sz="2400" dirty="0" smtClean="0"/>
                <a:t>(-</a:t>
              </a:r>
              <a:r>
                <a:rPr lang="ru-RU" sz="2400" dirty="0"/>
                <a:t>∞;</a:t>
              </a:r>
              <a:r>
                <a:rPr lang="en-US" sz="2400" dirty="0"/>
                <a:t> </a:t>
              </a:r>
              <a:r>
                <a:rPr lang="ru-RU" sz="2400" dirty="0"/>
                <a:t>+∞)</a:t>
              </a:r>
            </a:p>
          </p:txBody>
        </p:sp>
        <p:pic>
          <p:nvPicPr>
            <p:cNvPr id="42" name="Object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396202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714348" y="3473902"/>
            <a:ext cx="35986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Calibri" pitchFamily="34" charset="0"/>
              </a:rPr>
              <a:t>График функции с осью </a:t>
            </a:r>
            <a:r>
              <a:rPr lang="en-US" sz="2400" dirty="0" smtClean="0">
                <a:latin typeface="Calibri" pitchFamily="34" charset="0"/>
              </a:rPr>
              <a:t>ox</a:t>
            </a:r>
            <a:endParaRPr lang="ru-RU" sz="2400" dirty="0" smtClean="0">
              <a:latin typeface="Calibri" pitchFamily="34" charset="0"/>
            </a:endParaRPr>
          </a:p>
          <a:p>
            <a:r>
              <a:rPr lang="ru-RU" sz="2400" dirty="0" smtClean="0">
                <a:latin typeface="Calibri" pitchFamily="34" charset="0"/>
              </a:rPr>
              <a:t>не пересекается</a:t>
            </a:r>
            <a:endParaRPr lang="ru-RU" sz="2400" dirty="0">
              <a:latin typeface="Calibri" pitchFamily="34" charset="0"/>
            </a:endParaRPr>
          </a:p>
        </p:txBody>
      </p:sp>
      <p:sp>
        <p:nvSpPr>
          <p:cNvPr id="45" name="Полилиния 44"/>
          <p:cNvSpPr/>
          <p:nvPr/>
        </p:nvSpPr>
        <p:spPr>
          <a:xfrm flipV="1">
            <a:off x="5786446" y="2643182"/>
            <a:ext cx="218192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 flipV="1">
            <a:off x="5786446" y="2643182"/>
            <a:ext cx="218192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4" grpId="0"/>
      <p:bldP spid="5" grpId="0"/>
      <p:bldP spid="6" grpId="0"/>
      <p:bldP spid="8" grpId="0"/>
      <p:bldP spid="23" grpId="0"/>
      <p:bldP spid="41" grpId="0"/>
      <p:bldP spid="41" grpId="1"/>
      <p:bldP spid="44" grpId="0"/>
      <p:bldP spid="45" grpId="0" animBg="1"/>
      <p:bldP spid="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0" y="1643050"/>
          <a:ext cx="8501121" cy="4929222"/>
        </p:xfrm>
        <a:graphic>
          <a:graphicData uri="http://schemas.openxmlformats.org/drawingml/2006/table">
            <a:tbl>
              <a:tblPr/>
              <a:tblGrid>
                <a:gridCol w="693969"/>
                <a:gridCol w="2602384"/>
                <a:gridCol w="2602384"/>
                <a:gridCol w="2602384"/>
              </a:tblGrid>
              <a:tr h="6460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82465" algn="l"/>
                        </a:tabLst>
                        <a:defRPr/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4482465" algn="l"/>
                        </a:tabLst>
                        <a:defRPr/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16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16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4482465" algn="l"/>
                        </a:tabLst>
                      </a:pPr>
                      <a:endParaRPr lang="ru-RU" sz="2400" b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7866" marR="6786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643042" y="214290"/>
            <a:ext cx="57864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83100" algn="l"/>
              </a:tabLst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mic Sans MS" pitchFamily="66" charset="0"/>
              </a:rPr>
              <a:t>Подведём итоги урока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4282" y="785794"/>
            <a:ext cx="86439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Решение неравенства</a:t>
            </a:r>
            <a:r>
              <a:rPr lang="ru-RU" sz="2400" dirty="0" smtClean="0"/>
              <a:t> 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ах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²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+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b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х+с</a:t>
            </a: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&gt;</a:t>
            </a:r>
            <a:r>
              <a:rPr lang="ru-RU" sz="2400" b="1" dirty="0" smtClean="0">
                <a:solidFill>
                  <a:schemeClr val="accent5">
                    <a:lumMod val="50000"/>
                  </a:schemeClr>
                </a:solidFill>
                <a:latin typeface="Comic Sans MS" pitchFamily="66" charset="0"/>
              </a:rPr>
              <a:t>0, используя график квадратичной функции  </a:t>
            </a:r>
            <a:endParaRPr lang="ru-RU" sz="2400" b="1" dirty="0">
              <a:solidFill>
                <a:schemeClr val="accent5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1495400" y="2500313"/>
            <a:ext cx="1576402" cy="1214439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214414" y="3357562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3143240" y="3357562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736252" y="3341912"/>
            <a:ext cx="4347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1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571736" y="3357562"/>
            <a:ext cx="4347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2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2664946" y="3286124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6" name="Овал 25"/>
          <p:cNvSpPr/>
          <p:nvPr/>
        </p:nvSpPr>
        <p:spPr>
          <a:xfrm>
            <a:off x="1857356" y="3286124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grpSp>
        <p:nvGrpSpPr>
          <p:cNvPr id="34" name="Группа 33"/>
          <p:cNvGrpSpPr/>
          <p:nvPr/>
        </p:nvGrpSpPr>
        <p:grpSpPr>
          <a:xfrm>
            <a:off x="1296738" y="3121475"/>
            <a:ext cx="2243147" cy="214316"/>
            <a:chOff x="1285852" y="3143247"/>
            <a:chExt cx="2243147" cy="214316"/>
          </a:xfrm>
        </p:grpSpPr>
        <p:cxnSp>
          <p:nvCxnSpPr>
            <p:cNvPr id="18" name="Прямая соединительная линия 17"/>
            <p:cNvCxnSpPr/>
            <p:nvPr/>
          </p:nvCxnSpPr>
          <p:spPr bwMode="auto">
            <a:xfrm rot="5400000">
              <a:off x="1271564" y="315753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 bwMode="auto">
            <a:xfrm rot="5400000">
              <a:off x="1457301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 bwMode="auto">
            <a:xfrm rot="5400000">
              <a:off x="1643039" y="315753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 bwMode="auto">
            <a:xfrm rot="5400000">
              <a:off x="1828776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 bwMode="auto">
            <a:xfrm rot="5400000">
              <a:off x="2771762" y="3157535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 bwMode="auto">
            <a:xfrm rot="5400000">
              <a:off x="2957499" y="3157536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/>
            <p:nvPr/>
          </p:nvCxnSpPr>
          <p:spPr bwMode="auto">
            <a:xfrm rot="5400000">
              <a:off x="3143237" y="3157535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 bwMode="auto">
            <a:xfrm rot="5400000">
              <a:off x="3328974" y="3157536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1900900" y="1714488"/>
            <a:ext cx="7858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D&gt;0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554992" y="1714488"/>
            <a:ext cx="736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D=0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143768" y="1714488"/>
            <a:ext cx="736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D&lt;0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6606" y="2616646"/>
            <a:ext cx="667169" cy="579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482465" algn="l"/>
              </a:tabLst>
              <a:defRPr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a&gt;0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5720" y="4357694"/>
            <a:ext cx="667169" cy="5799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tabLst>
                <a:tab pos="4482465" algn="l"/>
              </a:tabLst>
              <a:defRPr/>
            </a:pPr>
            <a:r>
              <a:rPr lang="en-US" sz="2400" b="1" dirty="0" smtClean="0">
                <a:solidFill>
                  <a:schemeClr val="accent5">
                    <a:lumMod val="50000"/>
                  </a:schemeClr>
                </a:solidFill>
                <a:latin typeface="Times New Roman"/>
                <a:ea typeface="Times New Roman"/>
              </a:rPr>
              <a:t>a&lt;0</a:t>
            </a:r>
            <a:endParaRPr lang="ru-RU" sz="2400" b="1" dirty="0" smtClean="0">
              <a:solidFill>
                <a:schemeClr val="accent5">
                  <a:lumMod val="50000"/>
                </a:schemeClr>
              </a:solidFill>
              <a:latin typeface="Times New Roman"/>
              <a:ea typeface="Times New Roman"/>
            </a:endParaRPr>
          </a:p>
        </p:txBody>
      </p:sp>
      <p:grpSp>
        <p:nvGrpSpPr>
          <p:cNvPr id="40" name="Группа 39"/>
          <p:cNvGrpSpPr/>
          <p:nvPr/>
        </p:nvGrpSpPr>
        <p:grpSpPr>
          <a:xfrm>
            <a:off x="1071538" y="3786190"/>
            <a:ext cx="2618024" cy="461665"/>
            <a:chOff x="857250" y="4500563"/>
            <a:chExt cx="2618024" cy="461665"/>
          </a:xfrm>
        </p:grpSpPr>
        <p:sp>
          <p:nvSpPr>
            <p:cNvPr id="41" name="TextBox 40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26180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Calibri" pitchFamily="34" charset="0"/>
                </a:rPr>
                <a:t>x    </a:t>
              </a:r>
              <a:r>
                <a:rPr lang="ru-RU" sz="2400" dirty="0" smtClean="0">
                  <a:latin typeface="Calibri" pitchFamily="34" charset="0"/>
                </a:rPr>
                <a:t>(-</a:t>
              </a:r>
              <a:r>
                <a:rPr lang="ru-RU" sz="2400" dirty="0">
                  <a:latin typeface="Calibri" pitchFamily="34" charset="0"/>
                </a:rPr>
                <a:t>∞</a:t>
              </a:r>
              <a:r>
                <a:rPr lang="ru-RU" sz="2400" dirty="0" smtClean="0">
                  <a:latin typeface="Calibri" pitchFamily="34" charset="0"/>
                </a:rPr>
                <a:t>;</a:t>
              </a:r>
              <a:r>
                <a:rPr lang="en-US" sz="2400" dirty="0" smtClean="0">
                  <a:latin typeface="Calibri" pitchFamily="34" charset="0"/>
                </a:rPr>
                <a:t>x</a:t>
              </a:r>
              <a:r>
                <a:rPr lang="en-US" sz="1400" dirty="0" smtClean="0">
                  <a:latin typeface="Calibri" pitchFamily="34" charset="0"/>
                </a:rPr>
                <a:t>1</a:t>
              </a:r>
              <a:r>
                <a:rPr lang="ru-RU" sz="2400" dirty="0" smtClean="0">
                  <a:latin typeface="Calibri" pitchFamily="34" charset="0"/>
                </a:rPr>
                <a:t>)</a:t>
              </a:r>
              <a:r>
                <a:rPr lang="en-US" sz="2400" dirty="0">
                  <a:latin typeface="Calibri" pitchFamily="34" charset="0"/>
                </a:rPr>
                <a:t>U</a:t>
              </a:r>
              <a:r>
                <a:rPr lang="ru-RU" sz="2400" dirty="0" smtClean="0">
                  <a:latin typeface="Calibri" pitchFamily="34" charset="0"/>
                </a:rPr>
                <a:t>(</a:t>
              </a:r>
              <a:r>
                <a:rPr lang="en-US" sz="2400" dirty="0" smtClean="0">
                  <a:latin typeface="Calibri" pitchFamily="34" charset="0"/>
                </a:rPr>
                <a:t>x</a:t>
              </a:r>
              <a:r>
                <a:rPr lang="en-US" sz="1400" dirty="0" smtClean="0">
                  <a:latin typeface="Calibri" pitchFamily="34" charset="0"/>
                </a:rPr>
                <a:t>2</a:t>
              </a:r>
              <a:r>
                <a:rPr lang="ru-RU" sz="2400" dirty="0" smtClean="0">
                  <a:latin typeface="Calibri" pitchFamily="34" charset="0"/>
                </a:rPr>
                <a:t>; </a:t>
              </a:r>
              <a:r>
                <a:rPr lang="ru-RU" sz="2400" dirty="0">
                  <a:latin typeface="Calibri" pitchFamily="34" charset="0"/>
                </a:rPr>
                <a:t>+∞)</a:t>
              </a:r>
              <a:endParaRPr lang="ru-RU" sz="2400" dirty="0"/>
            </a:p>
          </p:txBody>
        </p:sp>
        <p:pic>
          <p:nvPicPr>
            <p:cNvPr id="42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1538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44" name="Полилиния 43"/>
          <p:cNvSpPr/>
          <p:nvPr/>
        </p:nvSpPr>
        <p:spPr>
          <a:xfrm>
            <a:off x="4000496" y="2500307"/>
            <a:ext cx="1576402" cy="857256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45" name="Прямая со стрелкой 44"/>
          <p:cNvCxnSpPr/>
          <p:nvPr/>
        </p:nvCxnSpPr>
        <p:spPr>
          <a:xfrm>
            <a:off x="3719510" y="3357562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Прямоугольник 45"/>
          <p:cNvSpPr>
            <a:spLocks noChangeArrowheads="1"/>
          </p:cNvSpPr>
          <p:nvPr/>
        </p:nvSpPr>
        <p:spPr bwMode="auto">
          <a:xfrm>
            <a:off x="5648336" y="3357555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429124" y="3341905"/>
            <a:ext cx="9092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>
                <a:solidFill>
                  <a:srgbClr val="FF0000"/>
                </a:solidFill>
              </a:rPr>
              <a:t>=x</a:t>
            </a:r>
            <a:r>
              <a:rPr lang="en-US" sz="1400" dirty="0" smtClean="0">
                <a:solidFill>
                  <a:srgbClr val="FF0000"/>
                </a:solidFill>
              </a:rPr>
              <a:t>2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786314" y="3286117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3769268" y="3847490"/>
            <a:ext cx="2305439" cy="510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en-US" sz="2400" dirty="0" smtClean="0">
                <a:latin typeface="Calibri" pitchFamily="34" charset="0"/>
              </a:rPr>
              <a:t>x –</a:t>
            </a:r>
            <a:r>
              <a:rPr lang="ru-RU" sz="2400" dirty="0" smtClean="0">
                <a:latin typeface="Calibri" pitchFamily="34" charset="0"/>
              </a:rPr>
              <a:t>любое число,</a:t>
            </a:r>
            <a:endParaRPr lang="en-US" sz="2400" dirty="0" smtClean="0">
              <a:latin typeface="Calibri" pitchFamily="34" charset="0"/>
            </a:endParaRPr>
          </a:p>
          <a:p>
            <a:pPr>
              <a:lnSpc>
                <a:spcPts val="1500"/>
              </a:lnSpc>
            </a:pPr>
            <a:r>
              <a:rPr lang="ru-RU" sz="2400" dirty="0" smtClean="0">
                <a:latin typeface="Calibri" pitchFamily="34" charset="0"/>
              </a:rPr>
              <a:t>кроме </a:t>
            </a:r>
            <a:r>
              <a:rPr lang="en-US" sz="2400" dirty="0" smtClean="0">
                <a:latin typeface="Calibri" pitchFamily="34" charset="0"/>
              </a:rPr>
              <a:t>x</a:t>
            </a:r>
            <a:r>
              <a:rPr lang="en-US" sz="1400" dirty="0" smtClean="0">
                <a:latin typeface="Calibri" pitchFamily="34" charset="0"/>
              </a:rPr>
              <a:t>1</a:t>
            </a:r>
            <a:endParaRPr lang="ru-RU" sz="1400" dirty="0"/>
          </a:p>
        </p:txBody>
      </p:sp>
      <p:grpSp>
        <p:nvGrpSpPr>
          <p:cNvPr id="65" name="Группа 64"/>
          <p:cNvGrpSpPr/>
          <p:nvPr/>
        </p:nvGrpSpPr>
        <p:grpSpPr>
          <a:xfrm>
            <a:off x="3736516" y="3143248"/>
            <a:ext cx="2186000" cy="214316"/>
            <a:chOff x="3736516" y="3143248"/>
            <a:chExt cx="2186000" cy="214316"/>
          </a:xfrm>
        </p:grpSpPr>
        <p:cxnSp>
          <p:nvCxnSpPr>
            <p:cNvPr id="53" name="Прямая соединительная линия 52"/>
            <p:cNvCxnSpPr/>
            <p:nvPr/>
          </p:nvCxnSpPr>
          <p:spPr bwMode="auto">
            <a:xfrm rot="5400000">
              <a:off x="4093710" y="3157537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 bwMode="auto">
            <a:xfrm rot="5400000">
              <a:off x="4279447" y="3157538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Прямая соединительная линия 54"/>
            <p:cNvCxnSpPr/>
            <p:nvPr/>
          </p:nvCxnSpPr>
          <p:spPr bwMode="auto">
            <a:xfrm rot="5400000">
              <a:off x="4465185" y="3157537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Прямая соединительная линия 55"/>
            <p:cNvCxnSpPr/>
            <p:nvPr/>
          </p:nvCxnSpPr>
          <p:spPr bwMode="auto">
            <a:xfrm rot="5400000">
              <a:off x="4650922" y="3157538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 bwMode="auto">
            <a:xfrm rot="5400000">
              <a:off x="4986340" y="315753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 bwMode="auto">
            <a:xfrm rot="5400000">
              <a:off x="5172077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 bwMode="auto">
            <a:xfrm rot="5400000">
              <a:off x="5357815" y="315753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Прямая соединительная линия 59"/>
            <p:cNvCxnSpPr/>
            <p:nvPr/>
          </p:nvCxnSpPr>
          <p:spPr bwMode="auto">
            <a:xfrm rot="5400000">
              <a:off x="5543552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 bwMode="auto">
            <a:xfrm rot="5400000">
              <a:off x="3722228" y="315753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 bwMode="auto">
            <a:xfrm rot="5400000">
              <a:off x="3907965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/>
            <p:nvPr/>
          </p:nvCxnSpPr>
          <p:spPr bwMode="auto">
            <a:xfrm rot="5400000">
              <a:off x="5722491" y="315753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Полилиния 101"/>
          <p:cNvSpPr/>
          <p:nvPr/>
        </p:nvSpPr>
        <p:spPr>
          <a:xfrm>
            <a:off x="6517740" y="2500306"/>
            <a:ext cx="1576402" cy="714380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6286512" y="3857628"/>
            <a:ext cx="2228495" cy="28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en-US" sz="2400" dirty="0" smtClean="0">
                <a:latin typeface="Calibri" pitchFamily="34" charset="0"/>
              </a:rPr>
              <a:t>x –</a:t>
            </a:r>
            <a:r>
              <a:rPr lang="ru-RU" sz="2400" dirty="0" smtClean="0">
                <a:latin typeface="Calibri" pitchFamily="34" charset="0"/>
              </a:rPr>
              <a:t>любое число</a:t>
            </a:r>
            <a:endParaRPr lang="ru-RU" sz="1400" dirty="0"/>
          </a:p>
        </p:txBody>
      </p:sp>
      <p:cxnSp>
        <p:nvCxnSpPr>
          <p:cNvPr id="117" name="Прямая со стрелкой 116"/>
          <p:cNvCxnSpPr/>
          <p:nvPr/>
        </p:nvCxnSpPr>
        <p:spPr>
          <a:xfrm>
            <a:off x="6357950" y="3500438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Прямоугольник 117"/>
          <p:cNvSpPr>
            <a:spLocks noChangeArrowheads="1"/>
          </p:cNvSpPr>
          <p:nvPr/>
        </p:nvSpPr>
        <p:spPr bwMode="auto">
          <a:xfrm>
            <a:off x="8358214" y="3500438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grpSp>
        <p:nvGrpSpPr>
          <p:cNvPr id="120" name="Группа 119"/>
          <p:cNvGrpSpPr/>
          <p:nvPr/>
        </p:nvGrpSpPr>
        <p:grpSpPr>
          <a:xfrm>
            <a:off x="6379722" y="3264352"/>
            <a:ext cx="2192806" cy="225200"/>
            <a:chOff x="6379722" y="3275238"/>
            <a:chExt cx="2192806" cy="225200"/>
          </a:xfrm>
        </p:grpSpPr>
        <p:cxnSp>
          <p:nvCxnSpPr>
            <p:cNvPr id="106" name="Прямая соединительная линия 105"/>
            <p:cNvCxnSpPr/>
            <p:nvPr/>
          </p:nvCxnSpPr>
          <p:spPr bwMode="auto">
            <a:xfrm rot="5400000">
              <a:off x="6736916" y="3300411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Прямая соединительная линия 106"/>
            <p:cNvCxnSpPr/>
            <p:nvPr/>
          </p:nvCxnSpPr>
          <p:spPr bwMode="auto">
            <a:xfrm rot="5400000">
              <a:off x="6922653" y="3300412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Прямая соединительная линия 107"/>
            <p:cNvCxnSpPr/>
            <p:nvPr/>
          </p:nvCxnSpPr>
          <p:spPr bwMode="auto">
            <a:xfrm rot="5400000">
              <a:off x="7108391" y="3300411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Прямая соединительная линия 108"/>
            <p:cNvCxnSpPr/>
            <p:nvPr/>
          </p:nvCxnSpPr>
          <p:spPr bwMode="auto">
            <a:xfrm rot="5400000">
              <a:off x="7294128" y="3300412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Прямая соединительная линия 109"/>
            <p:cNvCxnSpPr/>
            <p:nvPr/>
          </p:nvCxnSpPr>
          <p:spPr bwMode="auto">
            <a:xfrm rot="5400000">
              <a:off x="7629546" y="3300410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Прямая соединительная линия 110"/>
            <p:cNvCxnSpPr/>
            <p:nvPr/>
          </p:nvCxnSpPr>
          <p:spPr bwMode="auto">
            <a:xfrm rot="5400000">
              <a:off x="7822089" y="3300411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 bwMode="auto">
            <a:xfrm rot="5400000">
              <a:off x="8007827" y="3300410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Прямая соединительная линия 112"/>
            <p:cNvCxnSpPr/>
            <p:nvPr/>
          </p:nvCxnSpPr>
          <p:spPr bwMode="auto">
            <a:xfrm rot="5400000">
              <a:off x="8193564" y="3300411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Прямая соединительная линия 113"/>
            <p:cNvCxnSpPr/>
            <p:nvPr/>
          </p:nvCxnSpPr>
          <p:spPr bwMode="auto">
            <a:xfrm rot="5400000">
              <a:off x="6365434" y="3300410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 bwMode="auto">
            <a:xfrm rot="5400000">
              <a:off x="6551171" y="3300411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Прямая соединительная линия 115"/>
            <p:cNvCxnSpPr/>
            <p:nvPr/>
          </p:nvCxnSpPr>
          <p:spPr bwMode="auto">
            <a:xfrm rot="5400000">
              <a:off x="8372503" y="3300411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Прямая соединительная линия 118"/>
            <p:cNvCxnSpPr/>
            <p:nvPr/>
          </p:nvCxnSpPr>
          <p:spPr bwMode="auto">
            <a:xfrm rot="5400000">
              <a:off x="7479864" y="328952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9" name="Полилиния 138"/>
          <p:cNvSpPr/>
          <p:nvPr/>
        </p:nvSpPr>
        <p:spPr>
          <a:xfrm flipV="1">
            <a:off x="1494044" y="4643446"/>
            <a:ext cx="1576402" cy="1214439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0" name="TextBox 139"/>
          <p:cNvSpPr txBox="1">
            <a:spLocks noChangeArrowheads="1"/>
          </p:cNvSpPr>
          <p:nvPr/>
        </p:nvSpPr>
        <p:spPr bwMode="auto">
          <a:xfrm>
            <a:off x="1643042" y="4429132"/>
            <a:ext cx="4347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1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41" name="TextBox 140"/>
          <p:cNvSpPr txBox="1">
            <a:spLocks noChangeArrowheads="1"/>
          </p:cNvSpPr>
          <p:nvPr/>
        </p:nvSpPr>
        <p:spPr bwMode="auto">
          <a:xfrm>
            <a:off x="2643174" y="4429132"/>
            <a:ext cx="4347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2</a:t>
            </a:r>
            <a:endParaRPr lang="ru-RU" sz="1400" dirty="0">
              <a:solidFill>
                <a:srgbClr val="FF0000"/>
              </a:solidFill>
            </a:endParaRPr>
          </a:p>
        </p:txBody>
      </p:sp>
      <p:grpSp>
        <p:nvGrpSpPr>
          <p:cNvPr id="95" name="Группа 94"/>
          <p:cNvGrpSpPr/>
          <p:nvPr/>
        </p:nvGrpSpPr>
        <p:grpSpPr>
          <a:xfrm>
            <a:off x="1971662" y="4890418"/>
            <a:ext cx="557213" cy="214315"/>
            <a:chOff x="1971662" y="4890418"/>
            <a:chExt cx="557213" cy="214315"/>
          </a:xfrm>
        </p:grpSpPr>
        <p:cxnSp>
          <p:nvCxnSpPr>
            <p:cNvPr id="149" name="Прямая соединительная линия 148"/>
            <p:cNvCxnSpPr/>
            <p:nvPr/>
          </p:nvCxnSpPr>
          <p:spPr bwMode="auto">
            <a:xfrm rot="5400000">
              <a:off x="1957374" y="490470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Прямая соединительная линия 149"/>
            <p:cNvCxnSpPr/>
            <p:nvPr/>
          </p:nvCxnSpPr>
          <p:spPr bwMode="auto">
            <a:xfrm rot="5400000">
              <a:off x="2143111" y="4904707"/>
              <a:ext cx="214314" cy="185737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Прямая соединительная линия 150"/>
            <p:cNvCxnSpPr/>
            <p:nvPr/>
          </p:nvCxnSpPr>
          <p:spPr bwMode="auto">
            <a:xfrm rot="5400000">
              <a:off x="2328849" y="4904706"/>
              <a:ext cx="214314" cy="185738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3" name="Группа 152"/>
          <p:cNvGrpSpPr/>
          <p:nvPr/>
        </p:nvGrpSpPr>
        <p:grpSpPr>
          <a:xfrm>
            <a:off x="1571604" y="6110607"/>
            <a:ext cx="1404552" cy="461665"/>
            <a:chOff x="857250" y="4500563"/>
            <a:chExt cx="1404552" cy="461665"/>
          </a:xfrm>
        </p:grpSpPr>
        <p:sp>
          <p:nvSpPr>
            <p:cNvPr id="154" name="TextBox 153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14045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 smtClean="0">
                  <a:latin typeface="Calibri" pitchFamily="34" charset="0"/>
                </a:rPr>
                <a:t>x    </a:t>
              </a:r>
              <a:r>
                <a:rPr lang="ru-RU" sz="2400" dirty="0" smtClean="0">
                  <a:latin typeface="Calibri" pitchFamily="34" charset="0"/>
                </a:rPr>
                <a:t>(-</a:t>
              </a:r>
              <a:r>
                <a:rPr lang="en-US" sz="2400" dirty="0" smtClean="0">
                  <a:latin typeface="Calibri" pitchFamily="34" charset="0"/>
                </a:rPr>
                <a:t>x</a:t>
              </a:r>
              <a:r>
                <a:rPr lang="en-US" sz="1400" dirty="0" smtClean="0">
                  <a:latin typeface="Calibri" pitchFamily="34" charset="0"/>
                </a:rPr>
                <a:t>1</a:t>
              </a:r>
              <a:r>
                <a:rPr lang="ru-RU" sz="2400" dirty="0" smtClean="0">
                  <a:latin typeface="Calibri" pitchFamily="34" charset="0"/>
                </a:rPr>
                <a:t>;</a:t>
              </a:r>
              <a:r>
                <a:rPr lang="en-US" sz="2400" dirty="0" smtClean="0">
                  <a:latin typeface="Calibri" pitchFamily="34" charset="0"/>
                </a:rPr>
                <a:t>x</a:t>
              </a:r>
              <a:r>
                <a:rPr lang="en-US" sz="1400" dirty="0" smtClean="0">
                  <a:latin typeface="Calibri" pitchFamily="34" charset="0"/>
                </a:rPr>
                <a:t>2</a:t>
              </a:r>
              <a:r>
                <a:rPr lang="ru-RU" sz="2400" dirty="0" smtClean="0">
                  <a:latin typeface="Calibri" pitchFamily="34" charset="0"/>
                </a:rPr>
                <a:t>)</a:t>
              </a:r>
              <a:endParaRPr lang="ru-RU" sz="2400" dirty="0">
                <a:latin typeface="Calibri" pitchFamily="34" charset="0"/>
              </a:endParaRPr>
            </a:p>
          </p:txBody>
        </p:sp>
        <p:pic>
          <p:nvPicPr>
            <p:cNvPr id="155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071538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cxnSp>
        <p:nvCxnSpPr>
          <p:cNvPr id="156" name="Прямая со стрелкой 155"/>
          <p:cNvCxnSpPr/>
          <p:nvPr/>
        </p:nvCxnSpPr>
        <p:spPr>
          <a:xfrm>
            <a:off x="1142976" y="4857760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Прямоугольник 93"/>
          <p:cNvSpPr>
            <a:spLocks noChangeArrowheads="1"/>
          </p:cNvSpPr>
          <p:nvPr/>
        </p:nvSpPr>
        <p:spPr bwMode="auto">
          <a:xfrm>
            <a:off x="3143240" y="4857760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sp>
        <p:nvSpPr>
          <p:cNvPr id="97" name="Полилиния 96"/>
          <p:cNvSpPr/>
          <p:nvPr/>
        </p:nvSpPr>
        <p:spPr>
          <a:xfrm flipV="1">
            <a:off x="4115478" y="4857760"/>
            <a:ext cx="1576402" cy="928694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99" name="Прямая со стрелкой 98"/>
          <p:cNvCxnSpPr/>
          <p:nvPr/>
        </p:nvCxnSpPr>
        <p:spPr>
          <a:xfrm>
            <a:off x="3720866" y="4857760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Прямоугольник 99"/>
          <p:cNvSpPr>
            <a:spLocks noChangeArrowheads="1"/>
          </p:cNvSpPr>
          <p:nvPr/>
        </p:nvSpPr>
        <p:spPr bwMode="auto">
          <a:xfrm>
            <a:off x="5721130" y="5072074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sp>
        <p:nvSpPr>
          <p:cNvPr id="96" name="Овал 95"/>
          <p:cNvSpPr/>
          <p:nvPr/>
        </p:nvSpPr>
        <p:spPr>
          <a:xfrm>
            <a:off x="4929191" y="4786322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3" name="Овал 142"/>
          <p:cNvSpPr/>
          <p:nvPr/>
        </p:nvSpPr>
        <p:spPr>
          <a:xfrm>
            <a:off x="2000232" y="4786322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2" name="Овал 141"/>
          <p:cNvSpPr/>
          <p:nvPr/>
        </p:nvSpPr>
        <p:spPr>
          <a:xfrm>
            <a:off x="2571736" y="4786322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4572000" y="4429132"/>
            <a:ext cx="9092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x</a:t>
            </a:r>
            <a:r>
              <a:rPr lang="en-US" sz="1400" dirty="0" smtClean="0">
                <a:solidFill>
                  <a:srgbClr val="FF0000"/>
                </a:solidFill>
              </a:rPr>
              <a:t>1</a:t>
            </a:r>
            <a:r>
              <a:rPr lang="en-US" sz="2400" dirty="0" smtClean="0">
                <a:solidFill>
                  <a:srgbClr val="FF0000"/>
                </a:solidFill>
              </a:rPr>
              <a:t>=x</a:t>
            </a:r>
            <a:r>
              <a:rPr lang="en-US" sz="1400" dirty="0" smtClean="0">
                <a:solidFill>
                  <a:srgbClr val="FF0000"/>
                </a:solidFill>
              </a:rPr>
              <a:t>2</a:t>
            </a: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4000496" y="6258212"/>
            <a:ext cx="1875065" cy="31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ru-RU" sz="2400" dirty="0" smtClean="0">
                <a:latin typeface="Calibri" pitchFamily="34" charset="0"/>
              </a:rPr>
              <a:t>Решений нет</a:t>
            </a:r>
            <a:endParaRPr lang="ru-RU" sz="1400" dirty="0"/>
          </a:p>
        </p:txBody>
      </p:sp>
      <p:sp>
        <p:nvSpPr>
          <p:cNvPr id="105" name="Полилиния 104"/>
          <p:cNvSpPr/>
          <p:nvPr/>
        </p:nvSpPr>
        <p:spPr>
          <a:xfrm flipV="1">
            <a:off x="6615808" y="5000636"/>
            <a:ext cx="1576402" cy="642942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cxnSp>
        <p:nvCxnSpPr>
          <p:cNvPr id="144" name="Прямая со стрелкой 143"/>
          <p:cNvCxnSpPr/>
          <p:nvPr/>
        </p:nvCxnSpPr>
        <p:spPr>
          <a:xfrm>
            <a:off x="6221196" y="4743192"/>
            <a:ext cx="2281116" cy="15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Прямоугольник 144"/>
          <p:cNvSpPr>
            <a:spLocks noChangeArrowheads="1"/>
          </p:cNvSpPr>
          <p:nvPr/>
        </p:nvSpPr>
        <p:spPr bwMode="auto">
          <a:xfrm>
            <a:off x="8221460" y="4957506"/>
            <a:ext cx="3337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/>
              <a:t>X</a:t>
            </a:r>
            <a:endParaRPr lang="ru-RU" sz="2000" dirty="0"/>
          </a:p>
        </p:txBody>
      </p:sp>
      <p:sp>
        <p:nvSpPr>
          <p:cNvPr id="146" name="TextBox 145"/>
          <p:cNvSpPr txBox="1">
            <a:spLocks noChangeArrowheads="1"/>
          </p:cNvSpPr>
          <p:nvPr/>
        </p:nvSpPr>
        <p:spPr bwMode="auto">
          <a:xfrm>
            <a:off x="6500826" y="6143644"/>
            <a:ext cx="1875065" cy="314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ru-RU" sz="2400" dirty="0" smtClean="0">
                <a:latin typeface="Calibri" pitchFamily="34" charset="0"/>
              </a:rPr>
              <a:t>Решений нет</a:t>
            </a:r>
            <a:endParaRPr lang="ru-RU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"/>
                            </p:stCondLst>
                            <p:childTnLst>
                              <p:par>
                                <p:cTn id="20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2" fill="hold">
                      <p:stCondLst>
                        <p:cond delay="indefinite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000"/>
                            </p:stCondLst>
                            <p:childTnLst>
                              <p:par>
                                <p:cTn id="3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500"/>
                            </p:stCondLst>
                            <p:childTnLst>
                              <p:par>
                                <p:cTn id="3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 animBg="1"/>
      <p:bldP spid="12" grpId="0"/>
      <p:bldP spid="13" grpId="0"/>
      <p:bldP spid="14" grpId="0"/>
      <p:bldP spid="25" grpId="0" animBg="1"/>
      <p:bldP spid="26" grpId="0" animBg="1"/>
      <p:bldP spid="35" grpId="0"/>
      <p:bldP spid="36" grpId="0"/>
      <p:bldP spid="37" grpId="0"/>
      <p:bldP spid="38" grpId="0"/>
      <p:bldP spid="39" grpId="0"/>
      <p:bldP spid="44" grpId="0" animBg="1"/>
      <p:bldP spid="46" grpId="0"/>
      <p:bldP spid="47" grpId="0"/>
      <p:bldP spid="48" grpId="0" animBg="1"/>
      <p:bldP spid="50" grpId="0"/>
      <p:bldP spid="102" grpId="0" animBg="1"/>
      <p:bldP spid="104" grpId="0"/>
      <p:bldP spid="118" grpId="0"/>
      <p:bldP spid="139" grpId="0" animBg="1"/>
      <p:bldP spid="140" grpId="0"/>
      <p:bldP spid="141" grpId="0"/>
      <p:bldP spid="94" grpId="0"/>
      <p:bldP spid="97" grpId="0" animBg="1"/>
      <p:bldP spid="100" grpId="0"/>
      <p:bldP spid="96" grpId="0" animBg="1"/>
      <p:bldP spid="143" grpId="0" animBg="1"/>
      <p:bldP spid="142" grpId="0" animBg="1"/>
      <p:bldP spid="101" grpId="0"/>
      <p:bldP spid="103" grpId="0"/>
      <p:bldP spid="105" grpId="0" animBg="1"/>
      <p:bldP spid="145" grpId="0"/>
      <p:bldP spid="14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050" y="714356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Comic Sans MS" pitchFamily="66" charset="0"/>
              </a:rPr>
              <a:t>Домашнее задание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43306" y="1214422"/>
            <a:ext cx="20717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П.8 , №114(</a:t>
            </a:r>
            <a:r>
              <a:rPr lang="ru-RU" sz="2800" dirty="0" err="1" smtClean="0"/>
              <a:t>а-г</a:t>
            </a:r>
            <a:r>
              <a:rPr lang="ru-RU" sz="2800" dirty="0" smtClean="0"/>
              <a:t>),</a:t>
            </a:r>
          </a:p>
          <a:p>
            <a:pPr algn="ctr"/>
            <a:r>
              <a:rPr lang="ru-RU" sz="2800" dirty="0" smtClean="0"/>
              <a:t>119(</a:t>
            </a:r>
            <a:r>
              <a:rPr lang="ru-RU" sz="2800" dirty="0" err="1" smtClean="0"/>
              <a:t>а-в</a:t>
            </a:r>
            <a:r>
              <a:rPr lang="ru-RU" sz="2800" dirty="0" smtClean="0"/>
              <a:t>),</a:t>
            </a:r>
          </a:p>
          <a:p>
            <a:pPr algn="ctr"/>
            <a:r>
              <a:rPr lang="ru-RU" sz="2800" dirty="0" smtClean="0"/>
              <a:t>128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2967335"/>
            <a:ext cx="69156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урок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4172735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Алгебра. 9 класс: учебник для </a:t>
            </a:r>
            <a:r>
              <a:rPr lang="ru-RU" sz="2400" dirty="0" err="1"/>
              <a:t>общеобразоват</a:t>
            </a:r>
            <a:r>
              <a:rPr lang="ru-RU" sz="2400" dirty="0"/>
              <a:t>. учреждений/ Ю.Н. Макарычев, Н.Г. </a:t>
            </a:r>
            <a:r>
              <a:rPr lang="ru-RU" sz="2400" dirty="0" err="1"/>
              <a:t>Миндюк</a:t>
            </a:r>
            <a:r>
              <a:rPr lang="ru-RU" sz="2400" dirty="0"/>
              <a:t>,  К.И. </a:t>
            </a:r>
            <a:r>
              <a:rPr lang="ru-RU" sz="2400" dirty="0" err="1"/>
              <a:t>Нешков</a:t>
            </a:r>
            <a:r>
              <a:rPr lang="ru-RU" sz="2400" dirty="0"/>
              <a:t>, С.Б. Суворова под ред. С.А. </a:t>
            </a:r>
            <a:r>
              <a:rPr lang="ru-RU" sz="2400" dirty="0" err="1"/>
              <a:t>Теляковского</a:t>
            </a:r>
            <a:r>
              <a:rPr lang="ru-RU" sz="2400" dirty="0"/>
              <a:t>/ </a:t>
            </a:r>
            <a:r>
              <a:rPr lang="ru-RU" sz="2400" dirty="0" smtClean="0"/>
              <a:t>-</a:t>
            </a:r>
          </a:p>
          <a:p>
            <a:pPr algn="ctr"/>
            <a:r>
              <a:rPr lang="ru-RU" sz="2400" dirty="0" smtClean="0"/>
              <a:t>М</a:t>
            </a:r>
            <a:r>
              <a:rPr lang="ru-RU" sz="2400" dirty="0"/>
              <a:t>.: Просвещение, 2011.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500298" y="357166"/>
            <a:ext cx="4757737" cy="1143000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Найди решение</a:t>
            </a:r>
            <a:b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</a:br>
            <a:r>
              <a:rPr kumimoji="0" lang="en-U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f(x)&gt;0, </a:t>
            </a: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запиши ответ</a:t>
            </a:r>
          </a:p>
        </p:txBody>
      </p:sp>
      <p:sp>
        <p:nvSpPr>
          <p:cNvPr id="9" name="Управляющая кнопка: настраиваемая 8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3643306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2" name="Овал 11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5260989" y="3643314"/>
            <a:ext cx="1523174" cy="523220"/>
            <a:chOff x="5260989" y="3643314"/>
            <a:chExt cx="1523174" cy="523220"/>
          </a:xfrm>
        </p:grpSpPr>
        <p:sp>
          <p:nvSpPr>
            <p:cNvPr id="4" name="TextBox 3"/>
            <p:cNvSpPr txBox="1">
              <a:spLocks noChangeArrowheads="1"/>
            </p:cNvSpPr>
            <p:nvPr/>
          </p:nvSpPr>
          <p:spPr bwMode="auto">
            <a:xfrm>
              <a:off x="5260989" y="3643314"/>
              <a:ext cx="152317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dirty="0" smtClean="0"/>
                <a:t>X   (</a:t>
              </a:r>
              <a:r>
                <a:rPr lang="en-US" sz="2800" dirty="0"/>
                <a:t>1;5)</a:t>
              </a:r>
              <a:endParaRPr lang="ru-RU" sz="2800" dirty="0"/>
            </a:p>
          </p:txBody>
        </p:sp>
        <p:pic>
          <p:nvPicPr>
            <p:cNvPr id="8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00694" y="3665086"/>
              <a:ext cx="4445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53" name="Группа 52"/>
          <p:cNvGrpSpPr/>
          <p:nvPr/>
        </p:nvGrpSpPr>
        <p:grpSpPr>
          <a:xfrm>
            <a:off x="928665" y="1587398"/>
            <a:ext cx="3857649" cy="4127618"/>
            <a:chOff x="3635375" y="1188354"/>
            <a:chExt cx="5005414" cy="5527608"/>
          </a:xfrm>
        </p:grpSpPr>
        <p:grpSp>
          <p:nvGrpSpPr>
            <p:cNvPr id="54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59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0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1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9050" cap="flat" cmpd="sng">
                <a:solidFill>
                  <a:srgbClr val="4D4D4D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2" name="Freeform 5"/>
              <p:cNvSpPr>
                <a:spLocks/>
              </p:cNvSpPr>
              <p:nvPr/>
            </p:nvSpPr>
            <p:spPr bwMode="auto">
              <a:xfrm>
                <a:off x="2436" y="3468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3" name="Freeform 6"/>
              <p:cNvSpPr>
                <a:spLocks/>
              </p:cNvSpPr>
              <p:nvPr/>
            </p:nvSpPr>
            <p:spPr bwMode="auto">
              <a:xfrm>
                <a:off x="2426" y="3292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4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5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6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7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8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0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1" name="Freeform 14"/>
              <p:cNvSpPr>
                <a:spLocks/>
              </p:cNvSpPr>
              <p:nvPr/>
            </p:nvSpPr>
            <p:spPr bwMode="auto">
              <a:xfrm>
                <a:off x="2428" y="1532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2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3" name="Freeform 16"/>
              <p:cNvSpPr>
                <a:spLocks/>
              </p:cNvSpPr>
              <p:nvPr/>
            </p:nvSpPr>
            <p:spPr bwMode="auto">
              <a:xfrm>
                <a:off x="2420" y="1180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4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5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6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7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8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79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0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1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2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3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9050" cap="flat" cmpd="sng">
                <a:solidFill>
                  <a:srgbClr val="4D4D4D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4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5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6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7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8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89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0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1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92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</p:grpSp>
        <p:sp>
          <p:nvSpPr>
            <p:cNvPr id="55" name="Line 37"/>
            <p:cNvSpPr>
              <a:spLocks noChangeShapeType="1"/>
            </p:cNvSpPr>
            <p:nvPr/>
          </p:nvSpPr>
          <p:spPr bwMode="auto">
            <a:xfrm>
              <a:off x="3730621" y="3994149"/>
              <a:ext cx="48974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6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57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58" name="Text Box 79"/>
            <p:cNvSpPr txBox="1">
              <a:spLocks noChangeArrowheads="1"/>
            </p:cNvSpPr>
            <p:nvPr/>
          </p:nvSpPr>
          <p:spPr bwMode="auto">
            <a:xfrm>
              <a:off x="8286776" y="3929066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93" name="Полилиния 92"/>
          <p:cNvSpPr/>
          <p:nvPr/>
        </p:nvSpPr>
        <p:spPr>
          <a:xfrm>
            <a:off x="2469663" y="3262086"/>
            <a:ext cx="2168981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TextBox 93"/>
          <p:cNvSpPr txBox="1"/>
          <p:nvPr/>
        </p:nvSpPr>
        <p:spPr>
          <a:xfrm>
            <a:off x="2428860" y="36433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95" name="TextBox 94"/>
          <p:cNvSpPr txBox="1"/>
          <p:nvPr/>
        </p:nvSpPr>
        <p:spPr>
          <a:xfrm>
            <a:off x="2428860" y="3143248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96" name="TextBox 95"/>
          <p:cNvSpPr txBox="1"/>
          <p:nvPr/>
        </p:nvSpPr>
        <p:spPr>
          <a:xfrm>
            <a:off x="3263074" y="36433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3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68" y="571480"/>
            <a:ext cx="1857388" cy="714375"/>
          </a:xfrm>
        </p:spPr>
        <p:txBody>
          <a:bodyPr/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defRPr/>
            </a:pPr>
            <a:r>
              <a:rPr lang="en-US" dirty="0" smtClean="0"/>
              <a:t> </a:t>
            </a:r>
            <a:r>
              <a:rPr lang="en-US" sz="4000" dirty="0" smtClean="0">
                <a:latin typeface="Comic Sans MS" pitchFamily="66" charset="0"/>
              </a:rPr>
              <a:t>f(x)&lt;0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3643306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5286380" y="3643314"/>
            <a:ext cx="3336170" cy="523220"/>
            <a:chOff x="5286380" y="3643314"/>
            <a:chExt cx="3336170" cy="52322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5286380" y="3643314"/>
              <a:ext cx="333617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dirty="0" smtClean="0"/>
                <a:t>X   (</a:t>
              </a:r>
              <a:r>
                <a:rPr lang="ru-RU" sz="2800" dirty="0"/>
                <a:t>-∞</a:t>
              </a:r>
              <a:r>
                <a:rPr lang="en-US" sz="2800" dirty="0"/>
                <a:t>;</a:t>
              </a:r>
              <a:r>
                <a:rPr lang="ru-RU" sz="2800" dirty="0"/>
                <a:t>-2</a:t>
              </a:r>
              <a:r>
                <a:rPr lang="en-US" sz="2800" dirty="0"/>
                <a:t>)U(</a:t>
              </a:r>
              <a:r>
                <a:rPr lang="ru-RU" sz="2800" dirty="0"/>
                <a:t>2;+</a:t>
              </a:r>
              <a:r>
                <a:rPr lang="en-US" sz="2800" dirty="0"/>
                <a:t>∞</a:t>
              </a:r>
              <a:r>
                <a:rPr lang="ru-RU" sz="2800" dirty="0"/>
                <a:t>)</a:t>
              </a:r>
            </a:p>
          </p:txBody>
        </p:sp>
        <p:pic>
          <p:nvPicPr>
            <p:cNvPr id="9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39474" y="3682094"/>
              <a:ext cx="4445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Группа 11"/>
          <p:cNvGrpSpPr/>
          <p:nvPr/>
        </p:nvGrpSpPr>
        <p:grpSpPr>
          <a:xfrm>
            <a:off x="928665" y="1587398"/>
            <a:ext cx="3857649" cy="4127618"/>
            <a:chOff x="3635375" y="1188354"/>
            <a:chExt cx="5005414" cy="5527608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18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436" y="3468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426" y="3292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2428" y="1532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420" y="1180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4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5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Line 37"/>
            <p:cNvSpPr>
              <a:spLocks noChangeShapeType="1"/>
            </p:cNvSpPr>
            <p:nvPr/>
          </p:nvSpPr>
          <p:spPr bwMode="auto">
            <a:xfrm>
              <a:off x="3730621" y="3994149"/>
              <a:ext cx="48974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17" name="Text Box 79"/>
            <p:cNvSpPr txBox="1">
              <a:spLocks noChangeArrowheads="1"/>
            </p:cNvSpPr>
            <p:nvPr/>
          </p:nvSpPr>
          <p:spPr bwMode="auto">
            <a:xfrm>
              <a:off x="8286776" y="3929066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52" name="Полилиния 51"/>
          <p:cNvSpPr/>
          <p:nvPr/>
        </p:nvSpPr>
        <p:spPr>
          <a:xfrm>
            <a:off x="2028126" y="2857496"/>
            <a:ext cx="1610416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2428860" y="36433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868374" y="25486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4</a:t>
            </a:r>
            <a:endParaRPr lang="ru-RU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3033022" y="364331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642918"/>
            <a:ext cx="1900238" cy="633412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omic Sans MS" pitchFamily="66" charset="0"/>
              </a:rPr>
              <a:t>f(x)&gt;0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86380" y="3571876"/>
            <a:ext cx="231666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 smtClean="0"/>
              <a:t>Решений нет</a:t>
            </a:r>
            <a:endParaRPr lang="ru-RU" sz="2800" dirty="0"/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3643306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928665" y="1587398"/>
            <a:ext cx="3847835" cy="4127618"/>
            <a:chOff x="3635375" y="1188354"/>
            <a:chExt cx="4992680" cy="5527608"/>
          </a:xfrm>
        </p:grpSpPr>
        <p:grpSp>
          <p:nvGrpSpPr>
            <p:cNvPr id="11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436" y="3468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426" y="3292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2428" y="2053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2420" y="1180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9050" cap="flat" cmpd="sng">
                <a:solidFill>
                  <a:srgbClr val="4D4D4D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3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Line 37"/>
            <p:cNvSpPr>
              <a:spLocks noChangeShapeType="1"/>
            </p:cNvSpPr>
            <p:nvPr/>
          </p:nvSpPr>
          <p:spPr bwMode="auto">
            <a:xfrm>
              <a:off x="3730621" y="3130690"/>
              <a:ext cx="48974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15" name="Text Box 79"/>
            <p:cNvSpPr txBox="1">
              <a:spLocks noChangeArrowheads="1"/>
            </p:cNvSpPr>
            <p:nvPr/>
          </p:nvSpPr>
          <p:spPr bwMode="auto">
            <a:xfrm>
              <a:off x="8177324" y="3101715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50" name="Полилиния 49"/>
          <p:cNvSpPr/>
          <p:nvPr/>
        </p:nvSpPr>
        <p:spPr>
          <a:xfrm>
            <a:off x="2275098" y="3022144"/>
            <a:ext cx="2082588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2477256" y="264318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357422" y="3253087"/>
            <a:ext cx="513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-2</a:t>
            </a:r>
            <a:endParaRPr lang="ru-RU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374562" y="264318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628615"/>
            <a:ext cx="1857380" cy="657245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omic Sans MS" pitchFamily="66" charset="0"/>
              </a:rPr>
              <a:t>f(x)&gt;0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8" name="Управляющая кнопка: настраиваемая 7">
            <a:hlinkClick r:id="" action="ppaction://hlinkshowjump?jump=nextslide" highlightClick="1"/>
          </p:cNvPr>
          <p:cNvSpPr/>
          <p:nvPr/>
        </p:nvSpPr>
        <p:spPr>
          <a:xfrm>
            <a:off x="3643306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grpSp>
        <p:nvGrpSpPr>
          <p:cNvPr id="11" name="Группа 10"/>
          <p:cNvGrpSpPr/>
          <p:nvPr/>
        </p:nvGrpSpPr>
        <p:grpSpPr>
          <a:xfrm>
            <a:off x="5286380" y="3643314"/>
            <a:ext cx="2177199" cy="523220"/>
            <a:chOff x="5286380" y="3643314"/>
            <a:chExt cx="2177199" cy="52322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5286380" y="3643314"/>
              <a:ext cx="2177199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dirty="0" smtClean="0"/>
                <a:t>X   (</a:t>
              </a:r>
              <a:r>
                <a:rPr lang="ru-RU" sz="2800" dirty="0"/>
                <a:t>-∞</a:t>
              </a:r>
              <a:r>
                <a:rPr lang="en-US" sz="2800" dirty="0"/>
                <a:t>;</a:t>
              </a:r>
              <a:r>
                <a:rPr lang="ru-RU" sz="2800" dirty="0"/>
                <a:t>+</a:t>
              </a:r>
              <a:r>
                <a:rPr lang="en-US" sz="2800" dirty="0"/>
                <a:t>∞</a:t>
              </a:r>
              <a:r>
                <a:rPr lang="ru-RU" sz="2800" dirty="0"/>
                <a:t>)</a:t>
              </a:r>
            </a:p>
          </p:txBody>
        </p:sp>
        <p:pic>
          <p:nvPicPr>
            <p:cNvPr id="9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39474" y="3675972"/>
              <a:ext cx="4445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2" name="Группа 11"/>
          <p:cNvGrpSpPr/>
          <p:nvPr/>
        </p:nvGrpSpPr>
        <p:grpSpPr>
          <a:xfrm>
            <a:off x="928665" y="1587398"/>
            <a:ext cx="3847835" cy="4127618"/>
            <a:chOff x="3635375" y="1188354"/>
            <a:chExt cx="4992680" cy="5527608"/>
          </a:xfrm>
        </p:grpSpPr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18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Freeform 5"/>
              <p:cNvSpPr>
                <a:spLocks/>
              </p:cNvSpPr>
              <p:nvPr/>
            </p:nvSpPr>
            <p:spPr bwMode="auto">
              <a:xfrm>
                <a:off x="2436" y="1534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2426" y="3480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4"/>
              <p:cNvSpPr>
                <a:spLocks/>
              </p:cNvSpPr>
              <p:nvPr/>
            </p:nvSpPr>
            <p:spPr bwMode="auto">
              <a:xfrm>
                <a:off x="2428" y="2053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6"/>
              <p:cNvSpPr>
                <a:spLocks/>
              </p:cNvSpPr>
              <p:nvPr/>
            </p:nvSpPr>
            <p:spPr bwMode="auto">
              <a:xfrm>
                <a:off x="2420" y="1180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4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5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4" name="Line 37"/>
            <p:cNvSpPr>
              <a:spLocks noChangeShapeType="1"/>
            </p:cNvSpPr>
            <p:nvPr/>
          </p:nvSpPr>
          <p:spPr bwMode="auto">
            <a:xfrm>
              <a:off x="3730621" y="5950617"/>
              <a:ext cx="48974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5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6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17" name="Text Box 79"/>
            <p:cNvSpPr txBox="1">
              <a:spLocks noChangeArrowheads="1"/>
            </p:cNvSpPr>
            <p:nvPr/>
          </p:nvSpPr>
          <p:spPr bwMode="auto">
            <a:xfrm>
              <a:off x="8177324" y="5876090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52" name="Полилиния 51"/>
          <p:cNvSpPr/>
          <p:nvPr/>
        </p:nvSpPr>
        <p:spPr>
          <a:xfrm flipV="1">
            <a:off x="1747138" y="2543850"/>
            <a:ext cx="218192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2444598" y="5149255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54" name="TextBox 53"/>
          <p:cNvSpPr txBox="1"/>
          <p:nvPr/>
        </p:nvSpPr>
        <p:spPr>
          <a:xfrm>
            <a:off x="2428860" y="465433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2928926" y="514351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1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4768" y="579423"/>
            <a:ext cx="1614488" cy="7064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000" dirty="0" smtClean="0">
                <a:latin typeface="Comic Sans MS" pitchFamily="66" charset="0"/>
              </a:rPr>
              <a:t>f(x)&lt;0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286380" y="3643314"/>
            <a:ext cx="23161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/>
              <a:t>Решений нет</a:t>
            </a:r>
          </a:p>
        </p:txBody>
      </p:sp>
      <p:sp>
        <p:nvSpPr>
          <p:cNvPr id="7" name="Управляющая кнопка: настраиваемая 6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9" name="Управляющая кнопка: настраиваемая 8">
            <a:hlinkClick r:id="" action="ppaction://hlinkshowjump?jump=nextslide" highlightClick="1"/>
          </p:cNvPr>
          <p:cNvSpPr/>
          <p:nvPr/>
        </p:nvSpPr>
        <p:spPr>
          <a:xfrm>
            <a:off x="3643306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0" name="Овал 9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5</a:t>
            </a:r>
            <a:endParaRPr lang="ru-RU" dirty="0"/>
          </a:p>
        </p:txBody>
      </p:sp>
      <p:grpSp>
        <p:nvGrpSpPr>
          <p:cNvPr id="8" name="Группа 7"/>
          <p:cNvGrpSpPr/>
          <p:nvPr/>
        </p:nvGrpSpPr>
        <p:grpSpPr>
          <a:xfrm>
            <a:off x="928665" y="1587398"/>
            <a:ext cx="3847835" cy="4127618"/>
            <a:chOff x="3635375" y="1188354"/>
            <a:chExt cx="4992680" cy="5527608"/>
          </a:xfrm>
        </p:grpSpPr>
        <p:grpSp>
          <p:nvGrpSpPr>
            <p:cNvPr id="11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7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8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9" name="Freeform 5"/>
              <p:cNvSpPr>
                <a:spLocks/>
              </p:cNvSpPr>
              <p:nvPr/>
            </p:nvSpPr>
            <p:spPr bwMode="auto">
              <a:xfrm>
                <a:off x="2436" y="1534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0" name="Freeform 6"/>
              <p:cNvSpPr>
                <a:spLocks/>
              </p:cNvSpPr>
              <p:nvPr/>
            </p:nvSpPr>
            <p:spPr bwMode="auto">
              <a:xfrm>
                <a:off x="2426" y="3480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4"/>
              <p:cNvSpPr>
                <a:spLocks/>
              </p:cNvSpPr>
              <p:nvPr/>
            </p:nvSpPr>
            <p:spPr bwMode="auto">
              <a:xfrm>
                <a:off x="2428" y="2053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29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6"/>
              <p:cNvSpPr>
                <a:spLocks/>
              </p:cNvSpPr>
              <p:nvPr/>
            </p:nvSpPr>
            <p:spPr bwMode="auto">
              <a:xfrm>
                <a:off x="2420" y="1180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2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3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8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9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" name="Line 37"/>
            <p:cNvSpPr>
              <a:spLocks noChangeShapeType="1"/>
            </p:cNvSpPr>
            <p:nvPr/>
          </p:nvSpPr>
          <p:spPr bwMode="auto">
            <a:xfrm>
              <a:off x="3730621" y="5950617"/>
              <a:ext cx="48974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15" name="Text Box 79"/>
            <p:cNvSpPr txBox="1">
              <a:spLocks noChangeArrowheads="1"/>
            </p:cNvSpPr>
            <p:nvPr/>
          </p:nvSpPr>
          <p:spPr bwMode="auto">
            <a:xfrm>
              <a:off x="8177324" y="5876090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50" name="Полилиния 49"/>
          <p:cNvSpPr/>
          <p:nvPr/>
        </p:nvSpPr>
        <p:spPr>
          <a:xfrm flipV="1">
            <a:off x="2225432" y="2974327"/>
            <a:ext cx="218192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>
            <a:off x="2444598" y="5149255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2428860" y="446179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  <p:sp>
        <p:nvSpPr>
          <p:cNvPr id="53" name="TextBox 52"/>
          <p:cNvSpPr txBox="1"/>
          <p:nvPr/>
        </p:nvSpPr>
        <p:spPr>
          <a:xfrm>
            <a:off x="3120198" y="514351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2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3786182" y="628615"/>
            <a:ext cx="1928818" cy="657245"/>
          </a:xfrm>
        </p:spPr>
        <p:txBody>
          <a:bodyPr/>
          <a:lstStyle/>
          <a:p>
            <a:pPr eaLnBrk="1" hangingPunct="1"/>
            <a:r>
              <a:rPr lang="en-US" sz="4000" dirty="0" smtClean="0">
                <a:latin typeface="Comic Sans MS" pitchFamily="66" charset="0"/>
              </a:rPr>
              <a:t>f(x)&lt;0</a:t>
            </a:r>
            <a:endParaRPr lang="ru-RU" sz="4000" dirty="0" smtClean="0">
              <a:latin typeface="Comic Sans MS" pitchFamily="66" charset="0"/>
            </a:endParaRPr>
          </a:p>
        </p:txBody>
      </p:sp>
      <p:sp>
        <p:nvSpPr>
          <p:cNvPr id="10" name="Управляющая кнопка: настраиваемая 9">
            <a:hlinkClick r:id="" action="ppaction://noaction" highlightClick="1"/>
          </p:cNvPr>
          <p:cNvSpPr/>
          <p:nvPr/>
        </p:nvSpPr>
        <p:spPr>
          <a:xfrm>
            <a:off x="5286380" y="2714620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проверка</a:t>
            </a:r>
            <a:endParaRPr lang="ru-RU" sz="2400" dirty="0"/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7286612" y="6357934"/>
            <a:ext cx="1857388" cy="500066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далее</a:t>
            </a:r>
            <a:endParaRPr lang="ru-RU" sz="2400" dirty="0"/>
          </a:p>
        </p:txBody>
      </p:sp>
      <p:sp>
        <p:nvSpPr>
          <p:cNvPr id="12" name="Управляющая кнопка: настраиваемая 11">
            <a:hlinkClick r:id="rId2" action="ppaction://hlinksldjump" highlightClick="1"/>
          </p:cNvPr>
          <p:cNvSpPr/>
          <p:nvPr/>
        </p:nvSpPr>
        <p:spPr>
          <a:xfrm>
            <a:off x="3000364" y="6357958"/>
            <a:ext cx="2643206" cy="500042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проверить тест</a:t>
            </a:r>
            <a:endParaRPr lang="ru-RU" sz="2400" dirty="0"/>
          </a:p>
        </p:txBody>
      </p:sp>
      <p:sp>
        <p:nvSpPr>
          <p:cNvPr id="13" name="Овал 12"/>
          <p:cNvSpPr/>
          <p:nvPr/>
        </p:nvSpPr>
        <p:spPr>
          <a:xfrm>
            <a:off x="285720" y="214290"/>
            <a:ext cx="357190" cy="571504"/>
          </a:xfrm>
          <a:prstGeom prst="ellipse">
            <a:avLst/>
          </a:prstGeom>
          <a:solidFill>
            <a:srgbClr val="7030A0"/>
          </a:soli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</a:t>
            </a:r>
            <a:endParaRPr lang="ru-RU" dirty="0"/>
          </a:p>
        </p:txBody>
      </p:sp>
      <p:grpSp>
        <p:nvGrpSpPr>
          <p:cNvPr id="14" name="Группа 13"/>
          <p:cNvGrpSpPr/>
          <p:nvPr/>
        </p:nvGrpSpPr>
        <p:grpSpPr>
          <a:xfrm>
            <a:off x="5286380" y="3643314"/>
            <a:ext cx="3578224" cy="523220"/>
            <a:chOff x="5286380" y="3643314"/>
            <a:chExt cx="3578224" cy="523220"/>
          </a:xfrm>
        </p:grpSpPr>
        <p:sp>
          <p:nvSpPr>
            <p:cNvPr id="5" name="TextBox 4"/>
            <p:cNvSpPr txBox="1">
              <a:spLocks noChangeArrowheads="1"/>
            </p:cNvSpPr>
            <p:nvPr/>
          </p:nvSpPr>
          <p:spPr bwMode="auto">
            <a:xfrm>
              <a:off x="5286380" y="3643314"/>
              <a:ext cx="3578224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800" dirty="0" smtClean="0"/>
                <a:t>X   (</a:t>
              </a:r>
              <a:r>
                <a:rPr lang="ru-RU" sz="2800" dirty="0"/>
                <a:t>-∞</a:t>
              </a:r>
              <a:r>
                <a:rPr lang="en-US" sz="2800" dirty="0" smtClean="0"/>
                <a:t>;</a:t>
              </a:r>
              <a:r>
                <a:rPr lang="ru-RU" sz="2800" dirty="0" smtClean="0"/>
                <a:t>-3)</a:t>
              </a:r>
              <a:r>
                <a:rPr lang="en-US" sz="2800" dirty="0" smtClean="0"/>
                <a:t>U</a:t>
              </a:r>
              <a:r>
                <a:rPr lang="ru-RU" sz="2800" dirty="0" smtClean="0"/>
                <a:t>(-3;+</a:t>
              </a:r>
              <a:r>
                <a:rPr lang="en-US" sz="2800" dirty="0"/>
                <a:t>∞</a:t>
              </a:r>
              <a:r>
                <a:rPr lang="ru-RU" sz="2800" dirty="0"/>
                <a:t>)</a:t>
              </a:r>
            </a:p>
          </p:txBody>
        </p:sp>
        <p:pic>
          <p:nvPicPr>
            <p:cNvPr id="9" name="Object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522466" y="3675972"/>
              <a:ext cx="444500" cy="444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6" name="Группа 15"/>
          <p:cNvGrpSpPr/>
          <p:nvPr/>
        </p:nvGrpSpPr>
        <p:grpSpPr>
          <a:xfrm>
            <a:off x="928665" y="1587398"/>
            <a:ext cx="3847835" cy="4127618"/>
            <a:chOff x="3635375" y="1188354"/>
            <a:chExt cx="4992680" cy="5527608"/>
          </a:xfrm>
        </p:grpSpPr>
        <p:grpSp>
          <p:nvGrpSpPr>
            <p:cNvPr id="17" name="Group 2"/>
            <p:cNvGrpSpPr>
              <a:grpSpLocks/>
            </p:cNvGrpSpPr>
            <p:nvPr/>
          </p:nvGrpSpPr>
          <p:grpSpPr bwMode="auto">
            <a:xfrm>
              <a:off x="3635375" y="1446213"/>
              <a:ext cx="4991100" cy="5078411"/>
              <a:chOff x="2412" y="464"/>
              <a:chExt cx="3144" cy="3199"/>
            </a:xfrm>
          </p:grpSpPr>
          <p:sp>
            <p:nvSpPr>
              <p:cNvPr id="22" name="Freeform 23"/>
              <p:cNvSpPr>
                <a:spLocks/>
              </p:cNvSpPr>
              <p:nvPr/>
            </p:nvSpPr>
            <p:spPr bwMode="auto">
              <a:xfrm>
                <a:off x="5332" y="480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3"/>
              <p:cNvSpPr>
                <a:spLocks/>
              </p:cNvSpPr>
              <p:nvPr/>
            </p:nvSpPr>
            <p:spPr bwMode="auto">
              <a:xfrm>
                <a:off x="2424" y="472"/>
                <a:ext cx="2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3172"/>
                  </a:cxn>
                </a:cxnLst>
                <a:rect l="0" t="0" r="r" b="b"/>
                <a:pathLst>
                  <a:path w="2" h="3172">
                    <a:moveTo>
                      <a:pt x="0" y="0"/>
                    </a:moveTo>
                    <a:lnTo>
                      <a:pt x="2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4" name="Freeform 4"/>
              <p:cNvSpPr>
                <a:spLocks/>
              </p:cNvSpPr>
              <p:nvPr/>
            </p:nvSpPr>
            <p:spPr bwMode="auto">
              <a:xfrm>
                <a:off x="2472" y="1706"/>
                <a:ext cx="3060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60" y="2"/>
                  </a:cxn>
                </a:cxnLst>
                <a:rect l="0" t="0" r="r" b="b"/>
                <a:pathLst>
                  <a:path w="3060" h="2">
                    <a:moveTo>
                      <a:pt x="0" y="0"/>
                    </a:moveTo>
                    <a:lnTo>
                      <a:pt x="3060" y="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>
                <a:off x="2436" y="1534"/>
                <a:ext cx="308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0"/>
                  </a:cxn>
                </a:cxnLst>
                <a:rect l="0" t="0" r="r" b="b"/>
                <a:pathLst>
                  <a:path w="3088" h="1">
                    <a:moveTo>
                      <a:pt x="0" y="0"/>
                    </a:moveTo>
                    <a:lnTo>
                      <a:pt x="308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2426" y="3480"/>
                <a:ext cx="3094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3094" y="0"/>
                  </a:cxn>
                </a:cxnLst>
                <a:rect l="0" t="0" r="r" b="b"/>
                <a:pathLst>
                  <a:path w="3094" h="2">
                    <a:moveTo>
                      <a:pt x="0" y="2"/>
                    </a:moveTo>
                    <a:lnTo>
                      <a:pt x="309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7"/>
              <p:cNvSpPr>
                <a:spLocks noChangeShapeType="1"/>
              </p:cNvSpPr>
              <p:nvPr/>
            </p:nvSpPr>
            <p:spPr bwMode="auto">
              <a:xfrm>
                <a:off x="2426" y="3113"/>
                <a:ext cx="3130" cy="0"/>
              </a:xfrm>
              <a:prstGeom prst="line">
                <a:avLst/>
              </a:prstGeom>
              <a:noFill/>
              <a:ln w="12700">
                <a:solidFill>
                  <a:srgbClr val="4D4D4D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2428" y="2940"/>
                <a:ext cx="309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6" y="0"/>
                  </a:cxn>
                </a:cxnLst>
                <a:rect l="0" t="0" r="r" b="b"/>
                <a:pathLst>
                  <a:path w="3096" h="1">
                    <a:moveTo>
                      <a:pt x="0" y="0"/>
                    </a:moveTo>
                    <a:lnTo>
                      <a:pt x="309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2424" y="2764"/>
                <a:ext cx="309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1">
                    <a:moveTo>
                      <a:pt x="0" y="0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2420" y="2584"/>
                <a:ext cx="3100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4">
                    <a:moveTo>
                      <a:pt x="0" y="4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1" name="Freeform 11"/>
              <p:cNvSpPr>
                <a:spLocks/>
              </p:cNvSpPr>
              <p:nvPr/>
            </p:nvSpPr>
            <p:spPr bwMode="auto">
              <a:xfrm>
                <a:off x="2420" y="2408"/>
                <a:ext cx="3108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108" y="0"/>
                  </a:cxn>
                </a:cxnLst>
                <a:rect l="0" t="0" r="r" b="b"/>
                <a:pathLst>
                  <a:path w="3108" h="8">
                    <a:moveTo>
                      <a:pt x="0" y="8"/>
                    </a:moveTo>
                    <a:lnTo>
                      <a:pt x="3108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Freeform 12"/>
              <p:cNvSpPr>
                <a:spLocks/>
              </p:cNvSpPr>
              <p:nvPr/>
            </p:nvSpPr>
            <p:spPr bwMode="auto">
              <a:xfrm>
                <a:off x="2412" y="2232"/>
                <a:ext cx="3116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4"/>
                  </a:cxn>
                </a:cxnLst>
                <a:rect l="0" t="0" r="r" b="b"/>
                <a:pathLst>
                  <a:path w="3116" h="4">
                    <a:moveTo>
                      <a:pt x="0" y="0"/>
                    </a:moveTo>
                    <a:lnTo>
                      <a:pt x="3116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3" name="Freeform 13"/>
              <p:cNvSpPr>
                <a:spLocks/>
              </p:cNvSpPr>
              <p:nvPr/>
            </p:nvSpPr>
            <p:spPr bwMode="auto">
              <a:xfrm>
                <a:off x="2472" y="1884"/>
                <a:ext cx="305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052" y="0"/>
                  </a:cxn>
                </a:cxnLst>
                <a:rect l="0" t="0" r="r" b="b"/>
                <a:pathLst>
                  <a:path w="3052" h="4">
                    <a:moveTo>
                      <a:pt x="0" y="4"/>
                    </a:moveTo>
                    <a:lnTo>
                      <a:pt x="305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4" name="Freeform 14"/>
              <p:cNvSpPr>
                <a:spLocks/>
              </p:cNvSpPr>
              <p:nvPr/>
            </p:nvSpPr>
            <p:spPr bwMode="auto">
              <a:xfrm>
                <a:off x="2428" y="2053"/>
                <a:ext cx="3100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0" y="0"/>
                  </a:cxn>
                </a:cxnLst>
                <a:rect l="0" t="0" r="r" b="b"/>
                <a:pathLst>
                  <a:path w="3100" h="1">
                    <a:moveTo>
                      <a:pt x="0" y="0"/>
                    </a:moveTo>
                    <a:lnTo>
                      <a:pt x="3100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35" name="Freeform 15"/>
              <p:cNvSpPr>
                <a:spLocks/>
              </p:cNvSpPr>
              <p:nvPr/>
            </p:nvSpPr>
            <p:spPr bwMode="auto">
              <a:xfrm>
                <a:off x="2416" y="1356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6" name="Freeform 16"/>
              <p:cNvSpPr>
                <a:spLocks/>
              </p:cNvSpPr>
              <p:nvPr/>
            </p:nvSpPr>
            <p:spPr bwMode="auto">
              <a:xfrm>
                <a:off x="2420" y="3293"/>
                <a:ext cx="3108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8" y="4"/>
                  </a:cxn>
                </a:cxnLst>
                <a:rect l="0" t="0" r="r" b="b"/>
                <a:pathLst>
                  <a:path w="3108" h="4">
                    <a:moveTo>
                      <a:pt x="0" y="0"/>
                    </a:moveTo>
                    <a:lnTo>
                      <a:pt x="3108" y="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7"/>
              <p:cNvSpPr>
                <a:spLocks/>
              </p:cNvSpPr>
              <p:nvPr/>
            </p:nvSpPr>
            <p:spPr bwMode="auto">
              <a:xfrm>
                <a:off x="2416" y="1008"/>
                <a:ext cx="3112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3112" y="0"/>
                  </a:cxn>
                </a:cxnLst>
                <a:rect l="0" t="0" r="r" b="b"/>
                <a:pathLst>
                  <a:path w="3112" h="4">
                    <a:moveTo>
                      <a:pt x="0" y="4"/>
                    </a:moveTo>
                    <a:lnTo>
                      <a:pt x="311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8"/>
              <p:cNvSpPr>
                <a:spLocks/>
              </p:cNvSpPr>
              <p:nvPr/>
            </p:nvSpPr>
            <p:spPr bwMode="auto">
              <a:xfrm>
                <a:off x="2424" y="832"/>
                <a:ext cx="310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4" y="0"/>
                  </a:cxn>
                </a:cxnLst>
                <a:rect l="0" t="0" r="r" b="b"/>
                <a:pathLst>
                  <a:path w="3104" h="1">
                    <a:moveTo>
                      <a:pt x="0" y="0"/>
                    </a:moveTo>
                    <a:lnTo>
                      <a:pt x="3104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2432" y="656"/>
                <a:ext cx="3092" cy="8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3092" y="0"/>
                  </a:cxn>
                </a:cxnLst>
                <a:rect l="0" t="0" r="r" b="b"/>
                <a:pathLst>
                  <a:path w="3092" h="8">
                    <a:moveTo>
                      <a:pt x="0" y="8"/>
                    </a:moveTo>
                    <a:lnTo>
                      <a:pt x="3092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2440" y="472"/>
                <a:ext cx="3088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088" y="12"/>
                  </a:cxn>
                </a:cxnLst>
                <a:rect l="0" t="0" r="r" b="b"/>
                <a:pathLst>
                  <a:path w="3088" h="12">
                    <a:moveTo>
                      <a:pt x="0" y="0"/>
                    </a:moveTo>
                    <a:lnTo>
                      <a:pt x="3088" y="1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21"/>
              <p:cNvSpPr>
                <a:spLocks/>
              </p:cNvSpPr>
              <p:nvPr/>
            </p:nvSpPr>
            <p:spPr bwMode="auto">
              <a:xfrm>
                <a:off x="2416" y="3644"/>
                <a:ext cx="3116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16" y="0"/>
                  </a:cxn>
                </a:cxnLst>
                <a:rect l="0" t="0" r="r" b="b"/>
                <a:pathLst>
                  <a:path w="3116" h="1">
                    <a:moveTo>
                      <a:pt x="0" y="0"/>
                    </a:moveTo>
                    <a:lnTo>
                      <a:pt x="3116" y="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22"/>
              <p:cNvSpPr>
                <a:spLocks/>
              </p:cNvSpPr>
              <p:nvPr/>
            </p:nvSpPr>
            <p:spPr bwMode="auto">
              <a:xfrm>
                <a:off x="5528" y="488"/>
                <a:ext cx="1" cy="313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36"/>
                  </a:cxn>
                </a:cxnLst>
                <a:rect l="0" t="0" r="r" b="b"/>
                <a:pathLst>
                  <a:path w="1" h="3136">
                    <a:moveTo>
                      <a:pt x="0" y="0"/>
                    </a:moveTo>
                    <a:lnTo>
                      <a:pt x="0" y="3136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" name="Freeform 24"/>
              <p:cNvSpPr>
                <a:spLocks/>
              </p:cNvSpPr>
              <p:nvPr/>
            </p:nvSpPr>
            <p:spPr bwMode="auto">
              <a:xfrm>
                <a:off x="5136" y="480"/>
                <a:ext cx="4" cy="316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8"/>
                  </a:cxn>
                </a:cxnLst>
                <a:rect l="0" t="0" r="r" b="b"/>
                <a:pathLst>
                  <a:path w="4" h="3168">
                    <a:moveTo>
                      <a:pt x="4" y="0"/>
                    </a:moveTo>
                    <a:lnTo>
                      <a:pt x="0" y="3168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4" name="Freeform 25"/>
              <p:cNvSpPr>
                <a:spLocks/>
              </p:cNvSpPr>
              <p:nvPr/>
            </p:nvSpPr>
            <p:spPr bwMode="auto">
              <a:xfrm>
                <a:off x="4944" y="480"/>
                <a:ext cx="1" cy="316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0"/>
                  </a:cxn>
                </a:cxnLst>
                <a:rect l="0" t="0" r="r" b="b"/>
                <a:pathLst>
                  <a:path w="1" h="3160">
                    <a:moveTo>
                      <a:pt x="0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5" name="Freeform 26"/>
              <p:cNvSpPr>
                <a:spLocks/>
              </p:cNvSpPr>
              <p:nvPr/>
            </p:nvSpPr>
            <p:spPr bwMode="auto">
              <a:xfrm>
                <a:off x="4748" y="476"/>
                <a:ext cx="4" cy="317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72"/>
                  </a:cxn>
                </a:cxnLst>
                <a:rect l="0" t="0" r="r" b="b"/>
                <a:pathLst>
                  <a:path w="4" h="3172">
                    <a:moveTo>
                      <a:pt x="4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4544" y="472"/>
                <a:ext cx="14" cy="319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4" y="3191"/>
                  </a:cxn>
                </a:cxnLst>
                <a:rect l="0" t="0" r="r" b="b"/>
                <a:pathLst>
                  <a:path w="14" h="3191">
                    <a:moveTo>
                      <a:pt x="0" y="0"/>
                    </a:moveTo>
                    <a:lnTo>
                      <a:pt x="14" y="3191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7" name="Freeform 28"/>
              <p:cNvSpPr>
                <a:spLocks/>
              </p:cNvSpPr>
              <p:nvPr/>
            </p:nvSpPr>
            <p:spPr bwMode="auto">
              <a:xfrm>
                <a:off x="4360" y="488"/>
                <a:ext cx="4" cy="316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0"/>
                  </a:cxn>
                </a:cxnLst>
                <a:rect l="0" t="0" r="r" b="b"/>
                <a:pathLst>
                  <a:path w="4" h="3160">
                    <a:moveTo>
                      <a:pt x="4" y="0"/>
                    </a:moveTo>
                    <a:lnTo>
                      <a:pt x="0" y="3160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8" name="Freeform 29"/>
              <p:cNvSpPr>
                <a:spLocks/>
              </p:cNvSpPr>
              <p:nvPr/>
            </p:nvSpPr>
            <p:spPr bwMode="auto">
              <a:xfrm>
                <a:off x="4168" y="488"/>
                <a:ext cx="1" cy="315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2"/>
                  </a:cxn>
                </a:cxnLst>
                <a:rect l="0" t="0" r="r" b="b"/>
                <a:pathLst>
                  <a:path w="1" h="3152">
                    <a:moveTo>
                      <a:pt x="0" y="0"/>
                    </a:moveTo>
                    <a:lnTo>
                      <a:pt x="0" y="315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 dirty="0"/>
              </a:p>
            </p:txBody>
          </p:sp>
          <p:sp>
            <p:nvSpPr>
              <p:cNvPr id="49" name="Freeform 30"/>
              <p:cNvSpPr>
                <a:spLocks/>
              </p:cNvSpPr>
              <p:nvPr/>
            </p:nvSpPr>
            <p:spPr bwMode="auto">
              <a:xfrm>
                <a:off x="3776" y="464"/>
                <a:ext cx="11" cy="31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3199"/>
                  </a:cxn>
                </a:cxnLst>
                <a:rect l="0" t="0" r="r" b="b"/>
                <a:pathLst>
                  <a:path w="11" h="3199">
                    <a:moveTo>
                      <a:pt x="0" y="0"/>
                    </a:moveTo>
                    <a:lnTo>
                      <a:pt x="11" y="3199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" name="Freeform 31"/>
              <p:cNvSpPr>
                <a:spLocks/>
              </p:cNvSpPr>
              <p:nvPr/>
            </p:nvSpPr>
            <p:spPr bwMode="auto">
              <a:xfrm>
                <a:off x="3584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3392" y="484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3"/>
              <p:cNvSpPr>
                <a:spLocks/>
              </p:cNvSpPr>
              <p:nvPr/>
            </p:nvSpPr>
            <p:spPr bwMode="auto">
              <a:xfrm>
                <a:off x="3192" y="480"/>
                <a:ext cx="8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" y="3164"/>
                  </a:cxn>
                </a:cxnLst>
                <a:rect l="0" t="0" r="r" b="b"/>
                <a:pathLst>
                  <a:path w="8" h="3164">
                    <a:moveTo>
                      <a:pt x="0" y="0"/>
                    </a:moveTo>
                    <a:lnTo>
                      <a:pt x="8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3004" y="480"/>
                <a:ext cx="4" cy="316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164"/>
                  </a:cxn>
                </a:cxnLst>
                <a:rect l="0" t="0" r="r" b="b"/>
                <a:pathLst>
                  <a:path w="4" h="3164">
                    <a:moveTo>
                      <a:pt x="4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35"/>
              <p:cNvSpPr>
                <a:spLocks/>
              </p:cNvSpPr>
              <p:nvPr/>
            </p:nvSpPr>
            <p:spPr bwMode="auto">
              <a:xfrm>
                <a:off x="2812" y="480"/>
                <a:ext cx="1" cy="31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72"/>
                  </a:cxn>
                </a:cxnLst>
                <a:rect l="0" t="0" r="r" b="b"/>
                <a:pathLst>
                  <a:path w="1" h="3172">
                    <a:moveTo>
                      <a:pt x="0" y="0"/>
                    </a:moveTo>
                    <a:lnTo>
                      <a:pt x="0" y="3172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36"/>
              <p:cNvSpPr>
                <a:spLocks/>
              </p:cNvSpPr>
              <p:nvPr/>
            </p:nvSpPr>
            <p:spPr bwMode="auto">
              <a:xfrm>
                <a:off x="2616" y="480"/>
                <a:ext cx="1" cy="3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64"/>
                  </a:cxn>
                </a:cxnLst>
                <a:rect l="0" t="0" r="r" b="b"/>
                <a:pathLst>
                  <a:path w="1" h="3164">
                    <a:moveTo>
                      <a:pt x="0" y="0"/>
                    </a:moveTo>
                    <a:lnTo>
                      <a:pt x="0" y="3164"/>
                    </a:lnTo>
                  </a:path>
                </a:pathLst>
              </a:custGeom>
              <a:noFill/>
              <a:ln w="1270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8" name="Line 37"/>
            <p:cNvSpPr>
              <a:spLocks noChangeShapeType="1"/>
            </p:cNvSpPr>
            <p:nvPr/>
          </p:nvSpPr>
          <p:spPr bwMode="auto">
            <a:xfrm>
              <a:off x="3730621" y="2579458"/>
              <a:ext cx="48974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" name="Line 38"/>
            <p:cNvSpPr>
              <a:spLocks noChangeShapeType="1"/>
            </p:cNvSpPr>
            <p:nvPr/>
          </p:nvSpPr>
          <p:spPr bwMode="auto">
            <a:xfrm flipV="1">
              <a:off x="6107105" y="1315288"/>
              <a:ext cx="0" cy="540067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Text Box 78"/>
            <p:cNvSpPr txBox="1">
              <a:spLocks noChangeArrowheads="1"/>
            </p:cNvSpPr>
            <p:nvPr/>
          </p:nvSpPr>
          <p:spPr bwMode="auto">
            <a:xfrm>
              <a:off x="5598681" y="1188354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/>
                <a:t>у</a:t>
              </a:r>
            </a:p>
          </p:txBody>
        </p:sp>
        <p:sp>
          <p:nvSpPr>
            <p:cNvPr id="21" name="Text Box 79"/>
            <p:cNvSpPr txBox="1">
              <a:spLocks noChangeArrowheads="1"/>
            </p:cNvSpPr>
            <p:nvPr/>
          </p:nvSpPr>
          <p:spPr bwMode="auto">
            <a:xfrm>
              <a:off x="8177324" y="2506567"/>
              <a:ext cx="35401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 dirty="0" err="1"/>
                <a:t>х</a:t>
              </a:r>
              <a:endParaRPr lang="ru-RU" sz="2400" b="1" dirty="0"/>
            </a:p>
          </p:txBody>
        </p:sp>
      </p:grpSp>
      <p:sp>
        <p:nvSpPr>
          <p:cNvPr id="56" name="Полилиния 55"/>
          <p:cNvSpPr/>
          <p:nvPr/>
        </p:nvSpPr>
        <p:spPr>
          <a:xfrm>
            <a:off x="1296738" y="2643182"/>
            <a:ext cx="1692740" cy="2169185"/>
          </a:xfrm>
          <a:custGeom>
            <a:avLst/>
            <a:gdLst>
              <a:gd name="connsiteX0" fmla="*/ 0 w 1883229"/>
              <a:gd name="connsiteY0" fmla="*/ 1669143 h 1669143"/>
              <a:gd name="connsiteX1" fmla="*/ 217715 w 1883229"/>
              <a:gd name="connsiteY1" fmla="*/ 820057 h 1669143"/>
              <a:gd name="connsiteX2" fmla="*/ 468086 w 1883229"/>
              <a:gd name="connsiteY2" fmla="*/ 428171 h 1669143"/>
              <a:gd name="connsiteX3" fmla="*/ 936172 w 1883229"/>
              <a:gd name="connsiteY3" fmla="*/ 3628 h 1669143"/>
              <a:gd name="connsiteX4" fmla="*/ 1415143 w 1883229"/>
              <a:gd name="connsiteY4" fmla="*/ 406400 h 1669143"/>
              <a:gd name="connsiteX5" fmla="*/ 1665515 w 1883229"/>
              <a:gd name="connsiteY5" fmla="*/ 830943 h 1669143"/>
              <a:gd name="connsiteX6" fmla="*/ 1883229 w 1883229"/>
              <a:gd name="connsiteY6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665515 w 1883229"/>
              <a:gd name="connsiteY4" fmla="*/ 830943 h 1669143"/>
              <a:gd name="connsiteX5" fmla="*/ 1883229 w 1883229"/>
              <a:gd name="connsiteY5" fmla="*/ 1669143 h 1669143"/>
              <a:gd name="connsiteX0" fmla="*/ 0 w 1883229"/>
              <a:gd name="connsiteY0" fmla="*/ 1669143 h 1669143"/>
              <a:gd name="connsiteX1" fmla="*/ 468086 w 1883229"/>
              <a:gd name="connsiteY1" fmla="*/ 428171 h 1669143"/>
              <a:gd name="connsiteX2" fmla="*/ 936172 w 1883229"/>
              <a:gd name="connsiteY2" fmla="*/ 3628 h 1669143"/>
              <a:gd name="connsiteX3" fmla="*/ 1415143 w 1883229"/>
              <a:gd name="connsiteY3" fmla="*/ 406400 h 1669143"/>
              <a:gd name="connsiteX4" fmla="*/ 1883229 w 1883229"/>
              <a:gd name="connsiteY4" fmla="*/ 1669143 h 1669143"/>
              <a:gd name="connsiteX0" fmla="*/ 142908 w 2026137"/>
              <a:gd name="connsiteY0" fmla="*/ 1669143 h 2169185"/>
              <a:gd name="connsiteX1" fmla="*/ 0 w 2026137"/>
              <a:gd name="connsiteY1" fmla="*/ 2169185 h 2169185"/>
              <a:gd name="connsiteX2" fmla="*/ 610994 w 2026137"/>
              <a:gd name="connsiteY2" fmla="*/ 428171 h 2169185"/>
              <a:gd name="connsiteX3" fmla="*/ 1079080 w 2026137"/>
              <a:gd name="connsiteY3" fmla="*/ 3628 h 2169185"/>
              <a:gd name="connsiteX4" fmla="*/ 1558051 w 2026137"/>
              <a:gd name="connsiteY4" fmla="*/ 406400 h 2169185"/>
              <a:gd name="connsiteX5" fmla="*/ 2026137 w 2026137"/>
              <a:gd name="connsiteY5" fmla="*/ 1669143 h 2169185"/>
              <a:gd name="connsiteX0" fmla="*/ 0 w 2026137"/>
              <a:gd name="connsiteY0" fmla="*/ 2169185 h 2169185"/>
              <a:gd name="connsiteX1" fmla="*/ 610994 w 2026137"/>
              <a:gd name="connsiteY1" fmla="*/ 428171 h 2169185"/>
              <a:gd name="connsiteX2" fmla="*/ 1079080 w 2026137"/>
              <a:gd name="connsiteY2" fmla="*/ 3628 h 2169185"/>
              <a:gd name="connsiteX3" fmla="*/ 1558051 w 2026137"/>
              <a:gd name="connsiteY3" fmla="*/ 406400 h 2169185"/>
              <a:gd name="connsiteX4" fmla="*/ 2026137 w 2026137"/>
              <a:gd name="connsiteY4" fmla="*/ 1669143 h 2169185"/>
              <a:gd name="connsiteX0" fmla="*/ 0 w 2168981"/>
              <a:gd name="connsiteY0" fmla="*/ 2169185 h 2169185"/>
              <a:gd name="connsiteX1" fmla="*/ 610994 w 2168981"/>
              <a:gd name="connsiteY1" fmla="*/ 428171 h 2169185"/>
              <a:gd name="connsiteX2" fmla="*/ 1079080 w 2168981"/>
              <a:gd name="connsiteY2" fmla="*/ 3628 h 2169185"/>
              <a:gd name="connsiteX3" fmla="*/ 1558051 w 2168981"/>
              <a:gd name="connsiteY3" fmla="*/ 406400 h 2169185"/>
              <a:gd name="connsiteX4" fmla="*/ 2168981 w 2168981"/>
              <a:gd name="connsiteY4" fmla="*/ 2169185 h 2169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8981" h="2169185">
                <a:moveTo>
                  <a:pt x="0" y="2169185"/>
                </a:moveTo>
                <a:cubicBezTo>
                  <a:pt x="78014" y="1962356"/>
                  <a:pt x="431147" y="789097"/>
                  <a:pt x="610994" y="428171"/>
                </a:cubicBezTo>
                <a:cubicBezTo>
                  <a:pt x="790841" y="67245"/>
                  <a:pt x="921237" y="7256"/>
                  <a:pt x="1079080" y="3628"/>
                </a:cubicBezTo>
                <a:cubicBezTo>
                  <a:pt x="1236923" y="0"/>
                  <a:pt x="1376401" y="45474"/>
                  <a:pt x="1558051" y="406400"/>
                </a:cubicBezTo>
                <a:cubicBezTo>
                  <a:pt x="1739701" y="767326"/>
                  <a:pt x="2071463" y="1906114"/>
                  <a:pt x="2168981" y="2169185"/>
                </a:cubicBezTo>
              </a:path>
            </a:pathLst>
          </a:cu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>
            <a:off x="2444598" y="2203668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0</a:t>
            </a:r>
            <a:endParaRPr lang="ru-RU" sz="2400" b="1" dirty="0"/>
          </a:p>
        </p:txBody>
      </p:sp>
      <p:sp>
        <p:nvSpPr>
          <p:cNvPr id="58" name="TextBox 57"/>
          <p:cNvSpPr txBox="1"/>
          <p:nvPr/>
        </p:nvSpPr>
        <p:spPr>
          <a:xfrm>
            <a:off x="1841706" y="2208432"/>
            <a:ext cx="513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-3</a:t>
            </a:r>
            <a:endParaRPr lang="ru-RU" sz="2400" b="1" dirty="0"/>
          </a:p>
        </p:txBody>
      </p:sp>
      <p:sp>
        <p:nvSpPr>
          <p:cNvPr id="59" name="TextBox 58"/>
          <p:cNvSpPr txBox="1"/>
          <p:nvPr/>
        </p:nvSpPr>
        <p:spPr>
          <a:xfrm>
            <a:off x="2786050" y="3857628"/>
            <a:ext cx="5132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-7</a:t>
            </a:r>
            <a:endParaRPr lang="ru-RU" sz="2400" b="1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571480"/>
            <a:ext cx="8229600" cy="642937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</a:rPr>
              <a:t>Квадратичные неравенства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1357298"/>
            <a:ext cx="8858312" cy="3786201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dirty="0" smtClean="0"/>
              <a:t>Неравенство вида </a:t>
            </a:r>
          </a:p>
          <a:p>
            <a:pPr marL="0" indent="0" eaLnBrk="1" hangingPunct="1">
              <a:spcBef>
                <a:spcPts val="0"/>
              </a:spcBef>
              <a:buFont typeface="Wingdings" pitchFamily="2" charset="2"/>
              <a:buNone/>
            </a:pPr>
            <a:r>
              <a:rPr lang="ru-RU" dirty="0" smtClean="0"/>
              <a:t>ах</a:t>
            </a:r>
            <a:r>
              <a:rPr lang="en-US" dirty="0" smtClean="0">
                <a:cs typeface="Arial" charset="0"/>
              </a:rPr>
              <a:t>²</a:t>
            </a:r>
            <a:r>
              <a:rPr lang="ru-RU" dirty="0" smtClean="0">
                <a:cs typeface="Arial" charset="0"/>
              </a:rPr>
              <a:t>+</a:t>
            </a:r>
            <a:r>
              <a:rPr lang="en-US" dirty="0" smtClean="0">
                <a:cs typeface="Arial" charset="0"/>
              </a:rPr>
              <a:t>b</a:t>
            </a:r>
            <a:r>
              <a:rPr lang="ru-RU" dirty="0" err="1" smtClean="0">
                <a:cs typeface="Arial" charset="0"/>
              </a:rPr>
              <a:t>х+с</a:t>
            </a:r>
            <a:r>
              <a:rPr lang="en-US" dirty="0" smtClean="0">
                <a:cs typeface="Arial" charset="0"/>
              </a:rPr>
              <a:t>&lt;</a:t>
            </a:r>
            <a:r>
              <a:rPr lang="ru-RU" dirty="0" smtClean="0">
                <a:cs typeface="Arial" charset="0"/>
              </a:rPr>
              <a:t>0</a:t>
            </a:r>
            <a:r>
              <a:rPr lang="ru-RU" dirty="0" smtClean="0"/>
              <a:t> (ах</a:t>
            </a:r>
            <a:r>
              <a:rPr lang="en-US" dirty="0" smtClean="0">
                <a:cs typeface="Arial" charset="0"/>
              </a:rPr>
              <a:t>²</a:t>
            </a:r>
            <a:r>
              <a:rPr lang="ru-RU" dirty="0" smtClean="0">
                <a:cs typeface="Arial" charset="0"/>
              </a:rPr>
              <a:t>+</a:t>
            </a:r>
            <a:r>
              <a:rPr lang="en-US" dirty="0" smtClean="0">
                <a:cs typeface="Arial" charset="0"/>
              </a:rPr>
              <a:t>b</a:t>
            </a:r>
            <a:r>
              <a:rPr lang="ru-RU" dirty="0" err="1" smtClean="0">
                <a:cs typeface="Arial" charset="0"/>
              </a:rPr>
              <a:t>х+с</a:t>
            </a:r>
            <a:r>
              <a:rPr lang="en-US" dirty="0" smtClean="0">
                <a:cs typeface="Arial" charset="0"/>
              </a:rPr>
              <a:t>≤</a:t>
            </a:r>
            <a:r>
              <a:rPr lang="ru-RU" dirty="0" smtClean="0">
                <a:cs typeface="Arial" charset="0"/>
              </a:rPr>
              <a:t>0,</a:t>
            </a:r>
            <a:r>
              <a:rPr lang="ru-RU" dirty="0" smtClean="0"/>
              <a:t> ах</a:t>
            </a:r>
            <a:r>
              <a:rPr lang="en-US" dirty="0" smtClean="0">
                <a:cs typeface="Arial" charset="0"/>
              </a:rPr>
              <a:t>²</a:t>
            </a:r>
            <a:r>
              <a:rPr lang="ru-RU" dirty="0" smtClean="0">
                <a:cs typeface="Arial" charset="0"/>
              </a:rPr>
              <a:t>+</a:t>
            </a:r>
            <a:r>
              <a:rPr lang="en-US" dirty="0" smtClean="0">
                <a:cs typeface="Arial" charset="0"/>
              </a:rPr>
              <a:t>b</a:t>
            </a:r>
            <a:r>
              <a:rPr lang="ru-RU" dirty="0" err="1" smtClean="0">
                <a:cs typeface="Arial" charset="0"/>
              </a:rPr>
              <a:t>х+с</a:t>
            </a:r>
            <a:r>
              <a:rPr lang="en-US" dirty="0" smtClean="0">
                <a:latin typeface="Calibri"/>
                <a:cs typeface="Arial" charset="0"/>
              </a:rPr>
              <a:t>&gt;</a:t>
            </a:r>
            <a:r>
              <a:rPr lang="ru-RU" dirty="0" smtClean="0">
                <a:cs typeface="Arial" charset="0"/>
              </a:rPr>
              <a:t>0, </a:t>
            </a:r>
            <a:r>
              <a:rPr lang="ru-RU" dirty="0" smtClean="0"/>
              <a:t>ах</a:t>
            </a:r>
            <a:r>
              <a:rPr lang="en-US" dirty="0" smtClean="0">
                <a:cs typeface="Arial" charset="0"/>
              </a:rPr>
              <a:t>²</a:t>
            </a:r>
            <a:r>
              <a:rPr lang="ru-RU" dirty="0" smtClean="0">
                <a:cs typeface="Arial" charset="0"/>
              </a:rPr>
              <a:t>+</a:t>
            </a:r>
            <a:r>
              <a:rPr lang="en-US" dirty="0" smtClean="0">
                <a:cs typeface="Arial" charset="0"/>
              </a:rPr>
              <a:t>b</a:t>
            </a:r>
            <a:r>
              <a:rPr lang="ru-RU" dirty="0" err="1" smtClean="0">
                <a:cs typeface="Arial" charset="0"/>
              </a:rPr>
              <a:t>х+с</a:t>
            </a:r>
            <a:r>
              <a:rPr lang="en-US" dirty="0" smtClean="0">
                <a:cs typeface="Arial" charset="0"/>
              </a:rPr>
              <a:t>≥</a:t>
            </a:r>
            <a:r>
              <a:rPr lang="ru-RU" dirty="0" smtClean="0">
                <a:cs typeface="Arial" charset="0"/>
              </a:rPr>
              <a:t>0), где а,</a:t>
            </a:r>
            <a:r>
              <a:rPr lang="en-US" dirty="0" smtClean="0">
                <a:cs typeface="Arial" charset="0"/>
              </a:rPr>
              <a:t> b</a:t>
            </a:r>
            <a:r>
              <a:rPr lang="ru-RU" dirty="0" smtClean="0">
                <a:cs typeface="Arial" charset="0"/>
              </a:rPr>
              <a:t>,</a:t>
            </a:r>
            <a:r>
              <a:rPr lang="en-US" dirty="0" smtClean="0">
                <a:cs typeface="Arial" charset="0"/>
              </a:rPr>
              <a:t> </a:t>
            </a:r>
            <a:r>
              <a:rPr lang="ru-RU" dirty="0" smtClean="0">
                <a:cs typeface="Arial" charset="0"/>
              </a:rPr>
              <a:t>с-любые числа,</a:t>
            </a:r>
            <a:r>
              <a:rPr lang="en-US" dirty="0" smtClean="0">
                <a:cs typeface="Arial" charset="0"/>
              </a:rPr>
              <a:t> </a:t>
            </a:r>
            <a:r>
              <a:rPr lang="ru-RU" dirty="0" smtClean="0">
                <a:cs typeface="Arial" charset="0"/>
              </a:rPr>
              <a:t>а≠0, называется </a:t>
            </a:r>
            <a:r>
              <a:rPr lang="ru-RU" u="sng" dirty="0" smtClean="0">
                <a:cs typeface="Arial" charset="0"/>
              </a:rPr>
              <a:t>квадратичным.</a:t>
            </a:r>
            <a:r>
              <a:rPr lang="ru-RU" dirty="0" smtClean="0">
                <a:cs typeface="Arial" charset="0"/>
              </a:rPr>
              <a:t> </a:t>
            </a:r>
          </a:p>
          <a:p>
            <a:pPr eaLnBrk="1" hangingPunct="1">
              <a:buFont typeface="Wingdings" pitchFamily="2" charset="2"/>
              <a:buNone/>
            </a:pPr>
            <a:endParaRPr lang="ru-RU" dirty="0" smtClean="0"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Например:  а)  2х</a:t>
            </a:r>
            <a:r>
              <a:rPr lang="en-US" dirty="0" smtClean="0">
                <a:cs typeface="Arial" charset="0"/>
              </a:rPr>
              <a:t>²≥</a:t>
            </a:r>
            <a:r>
              <a:rPr lang="ru-RU" dirty="0" smtClean="0">
                <a:cs typeface="Arial" charset="0"/>
              </a:rPr>
              <a:t>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                           б) -4х</a:t>
            </a:r>
            <a:r>
              <a:rPr lang="en-US" dirty="0" smtClean="0">
                <a:cs typeface="Arial" charset="0"/>
              </a:rPr>
              <a:t>²</a:t>
            </a:r>
            <a:r>
              <a:rPr lang="ru-RU" dirty="0" smtClean="0">
                <a:cs typeface="Arial" charset="0"/>
              </a:rPr>
              <a:t>+8</a:t>
            </a:r>
            <a:r>
              <a:rPr lang="en-US" dirty="0" smtClean="0">
                <a:cs typeface="Arial" charset="0"/>
              </a:rPr>
              <a:t>&lt;</a:t>
            </a:r>
            <a:r>
              <a:rPr lang="ru-RU" dirty="0" smtClean="0">
                <a:cs typeface="Arial" charset="0"/>
              </a:rPr>
              <a:t>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                              в)  2х-х</a:t>
            </a:r>
            <a:r>
              <a:rPr lang="en-US" dirty="0" smtClean="0">
                <a:cs typeface="Arial" charset="0"/>
              </a:rPr>
              <a:t>²≤</a:t>
            </a:r>
            <a:r>
              <a:rPr lang="ru-RU" dirty="0" smtClean="0">
                <a:cs typeface="Arial" charset="0"/>
              </a:rPr>
              <a:t>0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dirty="0" smtClean="0">
                <a:cs typeface="Arial" charset="0"/>
              </a:rPr>
              <a:t>                                  г) 14х+5</a:t>
            </a:r>
            <a:r>
              <a:rPr lang="en-US" dirty="0" smtClean="0">
                <a:cs typeface="Arial" charset="0"/>
              </a:rPr>
              <a:t>&gt;</a:t>
            </a:r>
            <a:r>
              <a:rPr lang="ru-RU" dirty="0" smtClean="0">
                <a:cs typeface="Arial" charset="0"/>
              </a:rPr>
              <a:t>3х</a:t>
            </a:r>
            <a:r>
              <a:rPr lang="en-US" dirty="0" smtClean="0">
                <a:cs typeface="Arial" charset="0"/>
              </a:rPr>
              <a:t>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4714876" y="4093714"/>
            <a:ext cx="3500462" cy="2143140"/>
          </a:xfrm>
          <a:prstGeom prst="rect">
            <a:avLst/>
          </a:prstGeom>
          <a:solidFill>
            <a:srgbClr val="00206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5138738" y="2500313"/>
            <a:ext cx="2786062" cy="2462212"/>
          </a:xfrm>
          <a:custGeom>
            <a:avLst/>
            <a:gdLst>
              <a:gd name="connsiteX0" fmla="*/ 0 w 2264228"/>
              <a:gd name="connsiteY0" fmla="*/ 0 h 2461986"/>
              <a:gd name="connsiteX1" fmla="*/ 664028 w 2264228"/>
              <a:gd name="connsiteY1" fmla="*/ 1785257 h 2461986"/>
              <a:gd name="connsiteX2" fmla="*/ 1338943 w 2264228"/>
              <a:gd name="connsiteY2" fmla="*/ 2405743 h 2461986"/>
              <a:gd name="connsiteX3" fmla="*/ 1894114 w 2264228"/>
              <a:gd name="connsiteY3" fmla="*/ 1447800 h 2461986"/>
              <a:gd name="connsiteX4" fmla="*/ 2264228 w 2264228"/>
              <a:gd name="connsiteY4" fmla="*/ 0 h 2461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64228" h="2461986">
                <a:moveTo>
                  <a:pt x="0" y="0"/>
                </a:moveTo>
                <a:cubicBezTo>
                  <a:pt x="220435" y="692150"/>
                  <a:pt x="440871" y="1384300"/>
                  <a:pt x="664028" y="1785257"/>
                </a:cubicBezTo>
                <a:cubicBezTo>
                  <a:pt x="887185" y="2186214"/>
                  <a:pt x="1133929" y="2461986"/>
                  <a:pt x="1338943" y="2405743"/>
                </a:cubicBezTo>
                <a:cubicBezTo>
                  <a:pt x="1543957" y="2349500"/>
                  <a:pt x="1739900" y="1848757"/>
                  <a:pt x="1894114" y="1447800"/>
                </a:cubicBezTo>
                <a:cubicBezTo>
                  <a:pt x="2048328" y="1046843"/>
                  <a:pt x="2156278" y="523421"/>
                  <a:pt x="2264228" y="0"/>
                </a:cubicBezTo>
              </a:path>
            </a:pathLst>
          </a:custGeom>
          <a:ln w="571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857250" y="500063"/>
            <a:ext cx="3630613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4400" kern="0" dirty="0">
                <a:solidFill>
                  <a:srgbClr val="7030A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  <a:ea typeface="+mj-ea"/>
                <a:cs typeface="+mj-cs"/>
              </a:rPr>
              <a:t>5x²+9x-2 &lt; 0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4375" y="1285875"/>
            <a:ext cx="78898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Рассмотрим функцию </a:t>
            </a:r>
            <a:r>
              <a:rPr lang="en-US" sz="2400" dirty="0"/>
              <a:t>y=5x²+9x-2</a:t>
            </a:r>
          </a:p>
          <a:p>
            <a:r>
              <a:rPr lang="ru-RU" sz="2400" dirty="0"/>
              <a:t>Графиком является парабола, ветви вверх (а=5, а</a:t>
            </a:r>
            <a:r>
              <a:rPr lang="ru-RU" sz="2400" dirty="0">
                <a:latin typeface="Calibri" pitchFamily="34" charset="0"/>
              </a:rPr>
              <a:t>&gt;0).</a:t>
            </a:r>
            <a:endParaRPr lang="ru-RU" sz="2400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785813" y="2357438"/>
            <a:ext cx="233429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dirty="0"/>
              <a:t>Нули функции</a:t>
            </a:r>
            <a:r>
              <a:rPr lang="ru-RU" sz="2400" dirty="0" smtClean="0"/>
              <a:t>:</a:t>
            </a:r>
            <a:endParaRPr lang="en-US" sz="2400" dirty="0" smtClean="0"/>
          </a:p>
          <a:p>
            <a:r>
              <a:rPr lang="ru-RU" sz="2400" dirty="0" smtClean="0"/>
              <a:t> </a:t>
            </a:r>
            <a:r>
              <a:rPr lang="en-US" sz="2400" dirty="0"/>
              <a:t>5x²+9x-2</a:t>
            </a:r>
            <a:r>
              <a:rPr lang="ru-RU" sz="2400" dirty="0"/>
              <a:t>=0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8662" y="3143248"/>
            <a:ext cx="21002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r>
              <a:rPr lang="en-US" sz="1400" dirty="0"/>
              <a:t>1</a:t>
            </a:r>
            <a:r>
              <a:rPr lang="en-US" sz="2400" dirty="0"/>
              <a:t>=-2</a:t>
            </a:r>
            <a:r>
              <a:rPr lang="ru-RU" sz="2400" dirty="0"/>
              <a:t>;</a:t>
            </a:r>
            <a:r>
              <a:rPr lang="en-US" sz="2400" dirty="0"/>
              <a:t> X</a:t>
            </a:r>
            <a:r>
              <a:rPr lang="en-US" sz="1400" dirty="0"/>
              <a:t>2</a:t>
            </a:r>
            <a:r>
              <a:rPr lang="en-US" sz="2400" dirty="0"/>
              <a:t>=0,2</a:t>
            </a:r>
            <a:endParaRPr lang="ru-RU" sz="2400" dirty="0"/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4643438" y="4059294"/>
            <a:ext cx="3852752" cy="1264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8210550" y="4092575"/>
            <a:ext cx="3619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/>
              <a:t>X</a:t>
            </a:r>
            <a:endParaRPr lang="ru-RU" sz="2400" dirty="0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500694" y="4235450"/>
            <a:ext cx="4651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-2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243786" y="4235450"/>
            <a:ext cx="614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0</a:t>
            </a:r>
            <a:r>
              <a:rPr lang="ru-RU" sz="2400" dirty="0">
                <a:solidFill>
                  <a:srgbClr val="FF0000"/>
                </a:solidFill>
              </a:rPr>
              <a:t>,2</a:t>
            </a:r>
          </a:p>
        </p:txBody>
      </p:sp>
      <p:grpSp>
        <p:nvGrpSpPr>
          <p:cNvPr id="2" name="Группа 28"/>
          <p:cNvGrpSpPr>
            <a:grpSpLocks/>
          </p:cNvGrpSpPr>
          <p:nvPr/>
        </p:nvGrpSpPr>
        <p:grpSpPr bwMode="auto">
          <a:xfrm>
            <a:off x="5853113" y="3806825"/>
            <a:ext cx="1714500" cy="285750"/>
            <a:chOff x="2214546" y="4572008"/>
            <a:chExt cx="1714512" cy="28575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2178827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2393141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2607455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2821769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3036083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5400000">
              <a:off x="3250397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 rot="5400000">
              <a:off x="3464711" y="4607727"/>
              <a:ext cx="285752" cy="214313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3679025" y="4607726"/>
              <a:ext cx="285752" cy="214315"/>
            </a:xfrm>
            <a:prstGeom prst="line">
              <a:avLst/>
            </a:prstGeom>
            <a:ln w="38100"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857250" y="5072063"/>
            <a:ext cx="2098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/>
              <a:t>Ответ:</a:t>
            </a:r>
            <a:r>
              <a:rPr lang="ru-RU" sz="2400">
                <a:latin typeface="Calibri" pitchFamily="34" charset="0"/>
              </a:rPr>
              <a:t> (-2;0,2)</a:t>
            </a:r>
            <a:endParaRPr lang="ru-RU" sz="2400"/>
          </a:p>
        </p:txBody>
      </p:sp>
      <p:sp>
        <p:nvSpPr>
          <p:cNvPr id="32" name="TextBox 31"/>
          <p:cNvSpPr txBox="1"/>
          <p:nvPr/>
        </p:nvSpPr>
        <p:spPr>
          <a:xfrm>
            <a:off x="3418106" y="378938"/>
            <a:ext cx="5000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latin typeface="Calibri"/>
              </a:rPr>
              <a:t>&lt;</a:t>
            </a:r>
            <a:endParaRPr lang="ru-RU" sz="6000" dirty="0">
              <a:solidFill>
                <a:srgbClr val="FFFF00"/>
              </a:solidFill>
            </a:endParaRPr>
          </a:p>
        </p:txBody>
      </p:sp>
      <p:grpSp>
        <p:nvGrpSpPr>
          <p:cNvPr id="34" name="Группа 33"/>
          <p:cNvGrpSpPr/>
          <p:nvPr/>
        </p:nvGrpSpPr>
        <p:grpSpPr>
          <a:xfrm>
            <a:off x="857250" y="4500563"/>
            <a:ext cx="3033203" cy="461665"/>
            <a:chOff x="857250" y="4500563"/>
            <a:chExt cx="3033203" cy="461665"/>
          </a:xfrm>
        </p:grpSpPr>
        <p:sp>
          <p:nvSpPr>
            <p:cNvPr id="30" name="TextBox 29"/>
            <p:cNvSpPr txBox="1">
              <a:spLocks noChangeArrowheads="1"/>
            </p:cNvSpPr>
            <p:nvPr/>
          </p:nvSpPr>
          <p:spPr bwMode="auto">
            <a:xfrm>
              <a:off x="857250" y="4500563"/>
              <a:ext cx="303320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dirty="0"/>
                <a:t>y&lt;0</a:t>
              </a:r>
              <a:r>
                <a:rPr lang="ru-RU" sz="2400" dirty="0"/>
                <a:t> при </a:t>
              </a:r>
              <a:r>
                <a:rPr lang="en-US" sz="2400" dirty="0"/>
                <a:t> </a:t>
              </a:r>
              <a:r>
                <a:rPr lang="en-US" sz="2400" dirty="0" smtClean="0"/>
                <a:t>x   </a:t>
              </a:r>
              <a:r>
                <a:rPr lang="ru-RU" sz="2400" dirty="0" smtClean="0"/>
                <a:t>(-</a:t>
              </a:r>
              <a:r>
                <a:rPr lang="ru-RU" sz="2400" dirty="0"/>
                <a:t>2;0,2)</a:t>
              </a:r>
            </a:p>
          </p:txBody>
        </p:sp>
        <p:pic>
          <p:nvPicPr>
            <p:cNvPr id="33" name="Object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396202" y="4572008"/>
              <a:ext cx="365126" cy="3651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5" name="Полилиния 34"/>
          <p:cNvSpPr/>
          <p:nvPr/>
        </p:nvSpPr>
        <p:spPr>
          <a:xfrm>
            <a:off x="5856514" y="4093029"/>
            <a:ext cx="1545772" cy="829128"/>
          </a:xfrm>
          <a:custGeom>
            <a:avLst/>
            <a:gdLst>
              <a:gd name="connsiteX0" fmla="*/ 0 w 1545772"/>
              <a:gd name="connsiteY0" fmla="*/ 21771 h 829128"/>
              <a:gd name="connsiteX1" fmla="*/ 185057 w 1545772"/>
              <a:gd name="connsiteY1" fmla="*/ 304800 h 829128"/>
              <a:gd name="connsiteX2" fmla="*/ 424543 w 1545772"/>
              <a:gd name="connsiteY2" fmla="*/ 576942 h 829128"/>
              <a:gd name="connsiteX3" fmla="*/ 664029 w 1545772"/>
              <a:gd name="connsiteY3" fmla="*/ 762000 h 829128"/>
              <a:gd name="connsiteX4" fmla="*/ 936172 w 1545772"/>
              <a:gd name="connsiteY4" fmla="*/ 816428 h 829128"/>
              <a:gd name="connsiteX5" fmla="*/ 1132115 w 1545772"/>
              <a:gd name="connsiteY5" fmla="*/ 685800 h 829128"/>
              <a:gd name="connsiteX6" fmla="*/ 1284515 w 1545772"/>
              <a:gd name="connsiteY6" fmla="*/ 478971 h 829128"/>
              <a:gd name="connsiteX7" fmla="*/ 1480457 w 1545772"/>
              <a:gd name="connsiteY7" fmla="*/ 130628 h 829128"/>
              <a:gd name="connsiteX8" fmla="*/ 1545772 w 1545772"/>
              <a:gd name="connsiteY8" fmla="*/ 0 h 829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5772" h="829128">
                <a:moveTo>
                  <a:pt x="0" y="21771"/>
                </a:moveTo>
                <a:cubicBezTo>
                  <a:pt x="57150" y="117021"/>
                  <a:pt x="114300" y="212272"/>
                  <a:pt x="185057" y="304800"/>
                </a:cubicBezTo>
                <a:cubicBezTo>
                  <a:pt x="255814" y="397328"/>
                  <a:pt x="344714" y="500742"/>
                  <a:pt x="424543" y="576942"/>
                </a:cubicBezTo>
                <a:cubicBezTo>
                  <a:pt x="504372" y="653142"/>
                  <a:pt x="578757" y="722086"/>
                  <a:pt x="664029" y="762000"/>
                </a:cubicBezTo>
                <a:cubicBezTo>
                  <a:pt x="749301" y="801914"/>
                  <a:pt x="858158" y="829128"/>
                  <a:pt x="936172" y="816428"/>
                </a:cubicBezTo>
                <a:cubicBezTo>
                  <a:pt x="1014186" y="803728"/>
                  <a:pt x="1074058" y="742043"/>
                  <a:pt x="1132115" y="685800"/>
                </a:cubicBezTo>
                <a:cubicBezTo>
                  <a:pt x="1190172" y="629557"/>
                  <a:pt x="1226458" y="571500"/>
                  <a:pt x="1284515" y="478971"/>
                </a:cubicBezTo>
                <a:cubicBezTo>
                  <a:pt x="1342572" y="386442"/>
                  <a:pt x="1436914" y="210456"/>
                  <a:pt x="1480457" y="130628"/>
                </a:cubicBezTo>
                <a:cubicBezTo>
                  <a:pt x="1524000" y="50800"/>
                  <a:pt x="1534886" y="25400"/>
                  <a:pt x="1545772" y="0"/>
                </a:cubicBezTo>
              </a:path>
            </a:pathLst>
          </a:custGeom>
          <a:ln w="762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353300" y="4021138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5781675" y="4021138"/>
            <a:ext cx="142875" cy="142875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9" dur="2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29" grpId="1" animBg="1"/>
      <p:bldP spid="18" grpId="0" animBg="1"/>
      <p:bldP spid="5" grpId="0"/>
      <p:bldP spid="6" grpId="0"/>
      <p:bldP spid="7" grpId="0"/>
      <p:bldP spid="14" grpId="0"/>
      <p:bldP spid="16" grpId="0"/>
      <p:bldP spid="17" grpId="0"/>
      <p:bldP spid="31" grpId="0"/>
      <p:bldP spid="32" grpId="0"/>
      <p:bldP spid="32" grpId="1"/>
      <p:bldP spid="35" grpId="0" animBg="1"/>
      <p:bldP spid="11" grpId="0" animBg="1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5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FFFFFF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построение сечений</Template>
  <TotalTime>538</TotalTime>
  <Words>654</Words>
  <Application>Microsoft Office PowerPoint</Application>
  <PresentationFormat>Экран (4:3)</PresentationFormat>
  <Paragraphs>163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Презентация PowerPoint</vt:lpstr>
      <vt:lpstr>Презентация PowerPoint</vt:lpstr>
      <vt:lpstr> f(x)&lt;0</vt:lpstr>
      <vt:lpstr>f(x)&gt;0</vt:lpstr>
      <vt:lpstr>f(x)&gt;0</vt:lpstr>
      <vt:lpstr>f(x)&lt;0</vt:lpstr>
      <vt:lpstr>f(x)&lt;0</vt:lpstr>
      <vt:lpstr>Квадратичные неравенства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school2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парабол</dc:title>
  <dc:creator>оксана</dc:creator>
  <cp:lastModifiedBy>Pasha</cp:lastModifiedBy>
  <cp:revision>87</cp:revision>
  <dcterms:created xsi:type="dcterms:W3CDTF">2008-10-16T14:05:52Z</dcterms:created>
  <dcterms:modified xsi:type="dcterms:W3CDTF">2013-04-13T08:03:00Z</dcterms:modified>
</cp:coreProperties>
</file>