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78" r:id="rId3"/>
    <p:sldId id="275" r:id="rId4"/>
    <p:sldId id="258" r:id="rId5"/>
    <p:sldId id="279" r:id="rId6"/>
    <p:sldId id="259" r:id="rId7"/>
    <p:sldId id="260" r:id="rId8"/>
    <p:sldId id="261" r:id="rId9"/>
    <p:sldId id="266" r:id="rId10"/>
    <p:sldId id="265" r:id="rId11"/>
    <p:sldId id="267" r:id="rId12"/>
    <p:sldId id="280" r:id="rId13"/>
    <p:sldId id="269" r:id="rId14"/>
    <p:sldId id="271" r:id="rId15"/>
    <p:sldId id="274" r:id="rId16"/>
    <p:sldId id="28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ндрей" initials="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281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856" autoAdjust="0"/>
    <p:restoredTop sz="93980" autoAdjust="0"/>
  </p:normalViewPr>
  <p:slideViewPr>
    <p:cSldViewPr>
      <p:cViewPr>
        <p:scale>
          <a:sx n="90" d="100"/>
          <a:sy n="90" d="100"/>
        </p:scale>
        <p:origin x="-492" y="-4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34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727125-BA90-454B-966C-8F6DB879DB34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27FA01-9549-45CB-8286-DF95778E5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FA01-9549-45CB-8286-DF95778E529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DA57D9A-FA1B-4D97-8BD3-BCABAFF1A1E8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7AD0586-9D03-4A63-B46A-E29208C98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57D9A-FA1B-4D97-8BD3-BCABAFF1A1E8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D0586-9D03-4A63-B46A-E29208C98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57D9A-FA1B-4D97-8BD3-BCABAFF1A1E8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D0586-9D03-4A63-B46A-E29208C98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DA57D9A-FA1B-4D97-8BD3-BCABAFF1A1E8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7AD0586-9D03-4A63-B46A-E29208C98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DA57D9A-FA1B-4D97-8BD3-BCABAFF1A1E8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7AD0586-9D03-4A63-B46A-E29208C98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57D9A-FA1B-4D97-8BD3-BCABAFF1A1E8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D0586-9D03-4A63-B46A-E29208C98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57D9A-FA1B-4D97-8BD3-BCABAFF1A1E8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D0586-9D03-4A63-B46A-E29208C98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DA57D9A-FA1B-4D97-8BD3-BCABAFF1A1E8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7AD0586-9D03-4A63-B46A-E29208C98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57D9A-FA1B-4D97-8BD3-BCABAFF1A1E8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D0586-9D03-4A63-B46A-E29208C98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DA57D9A-FA1B-4D97-8BD3-BCABAFF1A1E8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7AD0586-9D03-4A63-B46A-E29208C98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DA57D9A-FA1B-4D97-8BD3-BCABAFF1A1E8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7AD0586-9D03-4A63-B46A-E29208C98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DA57D9A-FA1B-4D97-8BD3-BCABAFF1A1E8}" type="datetimeFigureOut">
              <a:rPr lang="ru-RU" smtClean="0"/>
              <a:pPr/>
              <a:t>22.01.2011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7AD0586-9D03-4A63-B46A-E29208C98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85;&#1076;&#1088;&#1077;&#1081;\Desktop\__%20-%20relaks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Магнитные поля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Влияние магнитного поля на здоровье человека</a:t>
            </a:r>
            <a:endParaRPr lang="ru-RU" dirty="0"/>
          </a:p>
        </p:txBody>
      </p:sp>
      <p:pic>
        <p:nvPicPr>
          <p:cNvPr id="5" name="__ - relak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-142900"/>
            <a:ext cx="8572560" cy="14287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Влияние магнитного поля Земли на живые организмы и здоровье человека.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350043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1). Октябрь: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643370" y="3714752"/>
            <a:ext cx="578641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2). Ноябрь: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Прогноз магнитных бурь и солнечной активности: 2 Ноябрь 2010 - 28 Ноябрь 20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000504"/>
            <a:ext cx="4429124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Прогноз магнитных бурь и солнечной активности: 2 Октябрь 2010 - 28 Октябрь 20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928670"/>
            <a:ext cx="44291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114810" y="928670"/>
          <a:ext cx="3457718" cy="473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/>
                <a:gridCol w="927766"/>
                <a:gridCol w="354673"/>
                <a:gridCol w="208280"/>
                <a:gridCol w="588300"/>
                <a:gridCol w="1170419"/>
              </a:tblGrid>
              <a:tr h="382687">
                <a:tc gridSpan="2"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12.11.10-13.11.10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14.11.10-15.11.10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16.11.10-17.11.10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82687">
                <a:tc gridSpan="2"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18.11.10-19.11.10</a:t>
                      </a:r>
                      <a:endParaRPr lang="ru-RU" sz="1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20.11.10-21.11.10</a:t>
                      </a:r>
                      <a:endParaRPr lang="ru-RU" sz="1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22.11.10-23.11.10</a:t>
                      </a:r>
                      <a:endParaRPr lang="ru-RU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82687">
                <a:tc gridSpan="2"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24.11.10-25.11.10</a:t>
                      </a:r>
                      <a:endParaRPr lang="ru-RU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26.11.10-27.11.10</a:t>
                      </a:r>
                      <a:endParaRPr lang="ru-RU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28.11.10-29.11.10</a:t>
                      </a:r>
                      <a:endParaRPr lang="ru-RU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191344">
                <a:tc gridSpan="6">
                  <a:txBody>
                    <a:bodyPr/>
                    <a:lstStyle/>
                    <a:p>
                      <a:pPr algn="ctr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Соответствие цвета и самочувствия людей</a:t>
                      </a:r>
                      <a:endParaRPr lang="ru-RU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6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Очень спокойное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Ухудшенное (буря)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2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Спокойное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Умеренно ухудшенное</a:t>
                      </a:r>
                      <a:b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Буря+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2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Среднее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rgbClr val="54281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Сильно ухудшенное</a:t>
                      </a:r>
                      <a:b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буря++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78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Неустойчивое состояние (слабая буря)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Опасное</a:t>
                      </a:r>
                      <a:b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буря+++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6505 L -0.22847 0.040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47 0.04213 L 0.78316 0.040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72222E-6 1.48148E-6 L 0.2599 0.19953 " pathEditMode="relative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435 0.19305 L -0.7658 0.1930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72222E-6 -7.40741E-7 L 0.2599 -0.25186 " pathEditMode="relative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435 -0.25487 L -0.7658 -0.2548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40108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Электромагнитное излучение в быту.</a:t>
            </a:r>
            <a:r>
              <a:rPr lang="en-US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C:\Users\Валерия\Downloads\141020102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790" y="928670"/>
            <a:ext cx="165988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Валерия\Downloads\141020102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450" y="4000504"/>
            <a:ext cx="140946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000232" y="6215082"/>
            <a:ext cx="7215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График «Влияние на человека магнитных полей некоторых электроприборов».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85720" y="3214686"/>
            <a:ext cx="385765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Прибор для измерения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электромагнитных полей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бытовых приборов: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71406" y="5929330"/>
            <a:ext cx="264320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Прибор для измерения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магнитных полей в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промышленных масштабах: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857488" y="857232"/>
            <a:ext cx="5929354" cy="278605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Вывод:  Электромагнитные поля глазом не увидишь, ухом не услышишь. Но в последнее время все больше ученых исследуют источники электромагнитного излучения. Современные приборы вызывают новый, своеобразный вид аллергии - на излучение. Справиться с их вредоносным воздействием иммунитет не может - растет заболеваемость непонятной природы, лечение оказывается неэффективным.</a:t>
            </a:r>
          </a:p>
          <a:p>
            <a:endParaRPr lang="ru-RU" sz="1800" dirty="0"/>
          </a:p>
        </p:txBody>
      </p:sp>
      <p:pic>
        <p:nvPicPr>
          <p:cNvPr id="6" name="Рисунок 5" descr="Картинка 57 из 19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20" y="3786214"/>
            <a:ext cx="5857884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-0.13281 -0.318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" y="-1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111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Советы врача из «Центра матери и ребёнка»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00108"/>
            <a:ext cx="4829180" cy="254318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Решение: Выключать из розеток приборы, которые мы не используем. Убрать из спальни телевизор, компьютер</a:t>
            </a:r>
            <a:endParaRPr lang="ru-RU" sz="1800" dirty="0"/>
          </a:p>
        </p:txBody>
      </p:sp>
      <p:pic>
        <p:nvPicPr>
          <p:cNvPr id="4" name="Picture 2" descr="C:\Users\Андрей\Desktop\PK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000108"/>
            <a:ext cx="2857500" cy="2619375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357430"/>
            <a:ext cx="3064903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72" y="4286271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3985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Влияние магнитного поля медицинских приборов при физиотерапевтических лечениях. 3.4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00364" y="1500174"/>
            <a:ext cx="4786346" cy="478634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Физиотерапия  специализированная область клинической медицины, изучающая физиологическое и лечебное действие природных и искусственно создаваемых физических факторов на организм человека.</a:t>
            </a:r>
          </a:p>
          <a:p>
            <a:r>
              <a:rPr lang="ru-RU" sz="1800" dirty="0" smtClean="0"/>
              <a:t>Физиотерапия является одним из старейших лечебных и профилактических направлений медицины, которое включает в себя множество разделов.</a:t>
            </a:r>
            <a:endParaRPr lang="ru-RU" sz="1800" dirty="0"/>
          </a:p>
        </p:txBody>
      </p:sp>
      <p:pic>
        <p:nvPicPr>
          <p:cNvPr id="26625" name="Picture 1" descr="C:\Users\Андрей\Desktop\f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5000636"/>
            <a:ext cx="2493963" cy="1414463"/>
          </a:xfrm>
          <a:prstGeom prst="rect">
            <a:avLst/>
          </a:prstGeom>
          <a:noFill/>
        </p:spPr>
      </p:pic>
      <p:pic>
        <p:nvPicPr>
          <p:cNvPr id="26626" name="Picture 2" descr="C:\Users\Андрей\Desktop\Kri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929198"/>
            <a:ext cx="2514600" cy="1628775"/>
          </a:xfrm>
          <a:prstGeom prst="rect">
            <a:avLst/>
          </a:prstGeom>
          <a:noFill/>
        </p:spPr>
      </p:pic>
      <p:pic>
        <p:nvPicPr>
          <p:cNvPr id="26627" name="Picture 3" descr="C:\Users\Андрей\Desktop\Shark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500174"/>
            <a:ext cx="2514600" cy="162877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8858312" cy="1071546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ПРОДУКТ ПРОЕКТА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71802" y="1857340"/>
            <a:ext cx="5429288" cy="500066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Рекомендации:</a:t>
            </a:r>
          </a:p>
          <a:p>
            <a:pPr lvl="0"/>
            <a:r>
              <a:rPr lang="ru-RU" sz="1800" dirty="0" smtClean="0"/>
              <a:t>Находиться от компьютера следует на расстоянии 50 см.</a:t>
            </a:r>
          </a:p>
          <a:p>
            <a:pPr lvl="0"/>
            <a:r>
              <a:rPr lang="ru-RU" sz="1800" dirty="0" smtClean="0"/>
              <a:t>Обязательное проветривание помещения, оснащённого компьютерной техникой.</a:t>
            </a:r>
          </a:p>
          <a:p>
            <a:pPr lvl="0"/>
            <a:r>
              <a:rPr lang="ru-RU" sz="1800" dirty="0" smtClean="0"/>
              <a:t>Наличие кактусов вблизи(около) компьютеров.</a:t>
            </a:r>
          </a:p>
          <a:p>
            <a:pPr lvl="0"/>
            <a:r>
              <a:rPr lang="ru-RU" sz="1800" b="1" i="1" u="sng" dirty="0" smtClean="0"/>
              <a:t>Самое главное</a:t>
            </a:r>
            <a:r>
              <a:rPr lang="ru-RU" sz="1800" u="sng" dirty="0" smtClean="0"/>
              <a:t> </a:t>
            </a:r>
            <a:r>
              <a:rPr lang="ru-RU" sz="1800" dirty="0" smtClean="0"/>
              <a:t>– это дозировка работы с компьютером и гимнастика для глаз.</a:t>
            </a:r>
          </a:p>
          <a:p>
            <a:pPr lvl="0"/>
            <a:r>
              <a:rPr lang="ru-RU" sz="1800" dirty="0" smtClean="0"/>
              <a:t>Влажная уборка.</a:t>
            </a:r>
          </a:p>
          <a:p>
            <a:pPr lvl="0"/>
            <a:r>
              <a:rPr lang="ru-RU" sz="1800" dirty="0" smtClean="0"/>
              <a:t>Выключать из розеток приборы, которые мы не используем.</a:t>
            </a:r>
          </a:p>
          <a:p>
            <a:pPr lvl="0"/>
            <a:r>
              <a:rPr lang="ru-RU" sz="1800" dirty="0" smtClean="0"/>
              <a:t>Убрать из спальни телевизор. Компьютер.</a:t>
            </a:r>
          </a:p>
          <a:p>
            <a:pPr lvl="0"/>
            <a:r>
              <a:rPr lang="ru-RU" sz="1800" dirty="0" smtClean="0"/>
              <a:t>Говорить по телефону не менее часа в день или использовать беспроводную гарнитуру.</a:t>
            </a:r>
          </a:p>
          <a:p>
            <a:endParaRPr lang="ru-RU" sz="1800" dirty="0"/>
          </a:p>
        </p:txBody>
      </p:sp>
      <p:pic>
        <p:nvPicPr>
          <p:cNvPr id="28677" name="Рисунок 1" descr="Картинка 3 из 222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909891"/>
            <a:ext cx="1019175" cy="1019175"/>
          </a:xfrm>
          <a:prstGeom prst="rect">
            <a:avLst/>
          </a:prstGeom>
          <a:noFill/>
        </p:spPr>
      </p:pic>
      <p:pic>
        <p:nvPicPr>
          <p:cNvPr id="28676" name="Рисунок 4" descr="Картинка 7 из 41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785933"/>
            <a:ext cx="1000125" cy="1000125"/>
          </a:xfrm>
          <a:prstGeom prst="rect">
            <a:avLst/>
          </a:prstGeom>
          <a:noFill/>
        </p:spPr>
      </p:pic>
      <p:pic>
        <p:nvPicPr>
          <p:cNvPr id="28675" name="Рисунок 7" descr="Картинка 2 из 239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4076710"/>
            <a:ext cx="1038225" cy="781050"/>
          </a:xfrm>
          <a:prstGeom prst="rect">
            <a:avLst/>
          </a:prstGeom>
          <a:noFill/>
        </p:spPr>
      </p:pic>
      <p:pic>
        <p:nvPicPr>
          <p:cNvPr id="28674" name="Рисунок 10" descr="Картинка 4 из 1038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5072079"/>
            <a:ext cx="1066800" cy="714375"/>
          </a:xfrm>
          <a:prstGeom prst="rect">
            <a:avLst/>
          </a:prstGeom>
          <a:noFill/>
        </p:spPr>
      </p:pic>
      <p:pic>
        <p:nvPicPr>
          <p:cNvPr id="28673" name="Рисунок 13" descr="Картинка 1 из 640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6000768"/>
            <a:ext cx="1028700" cy="619125"/>
          </a:xfrm>
          <a:prstGeom prst="rect">
            <a:avLst/>
          </a:prstGeom>
          <a:noFill/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71406" y="1285860"/>
            <a:ext cx="5000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Рекомендованная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диета продуктов питания: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1142976" y="3264099"/>
            <a:ext cx="89588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Овсянка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1142976" y="2129845"/>
            <a:ext cx="8755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Свёкла.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1142976" y="4335669"/>
            <a:ext cx="19355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Картофель в кожуре.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1142976" y="5201679"/>
            <a:ext cx="16828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Морская капуста.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1142976" y="6143644"/>
            <a:ext cx="16036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Оливковое масло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714356"/>
            <a:ext cx="5072098" cy="6000792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Солнце. Электромагнитное излучение в 2010 году.</a:t>
            </a:r>
          </a:p>
          <a:p>
            <a:endParaRPr lang="ru-RU" sz="1800" dirty="0" smtClean="0"/>
          </a:p>
          <a:p>
            <a:r>
              <a:rPr lang="ru-RU" sz="1800" dirty="0" smtClean="0"/>
              <a:t>В связи с тем, что на ноябрь прошлого года пришёлся один из крупнейших в этом году всплесков солнечной активности, продолжавшийся со 2 по 8 ноября, как раз во время наших исследований, который породил более десяти рентгеновских вспышек, мы решили разобраться и найти подробную информацию о том, как же это солнечное электромагнитное излучение повлияло на геомагнитную ситуацию на Земле. 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  <p:pic>
        <p:nvPicPr>
          <p:cNvPr id="5" name="Рисунок 4" descr="Картинка 3 из 6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500042"/>
            <a:ext cx="378618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C:\Users\Андрей\Desktop\проект\магнитные поля\Earth_Magnetic_Field_Declination_from_1590_to_1990.gif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2857496"/>
            <a:ext cx="2857520" cy="238656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3143248"/>
            <a:ext cx="7467600" cy="725470"/>
          </a:xfrm>
        </p:spPr>
        <p:txBody>
          <a:bodyPr/>
          <a:lstStyle/>
          <a:p>
            <a:r>
              <a:rPr lang="ru-RU" dirty="0" smtClean="0"/>
              <a:t>Подытожим.</a:t>
            </a:r>
            <a:endParaRPr lang="ru-RU" dirty="0"/>
          </a:p>
        </p:txBody>
      </p:sp>
      <p:pic>
        <p:nvPicPr>
          <p:cNvPr id="1026" name="Picture 2" descr="C:\Users\Андрей\Desktop\фотки\kids sport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71414"/>
            <a:ext cx="3089711" cy="2320910"/>
          </a:xfrm>
          <a:prstGeom prst="rect">
            <a:avLst/>
          </a:prstGeom>
          <a:noFill/>
        </p:spPr>
      </p:pic>
      <p:pic>
        <p:nvPicPr>
          <p:cNvPr id="1027" name="Picture 3" descr="C:\Users\Андрей\Desktop\фотки\MS_Hom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3272410" cy="2143140"/>
          </a:xfrm>
          <a:prstGeom prst="rect">
            <a:avLst/>
          </a:prstGeom>
          <a:noFill/>
        </p:spPr>
      </p:pic>
      <p:pic>
        <p:nvPicPr>
          <p:cNvPr id="1028" name="Picture 4" descr="C:\Users\Андрей\Desktop\фотки\sport4_s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4643446"/>
            <a:ext cx="2960138" cy="2143140"/>
          </a:xfrm>
          <a:prstGeom prst="rect">
            <a:avLst/>
          </a:prstGeom>
          <a:noFill/>
        </p:spPr>
      </p:pic>
      <p:pic>
        <p:nvPicPr>
          <p:cNvPr id="1029" name="Picture 5" descr="C:\Users\Андрей\Desktop\фотки\children_running_vodafone_group_foundatio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572008"/>
            <a:ext cx="3124111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10700301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142976" y="1821645"/>
            <a:ext cx="6472254" cy="4854191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42844" y="142852"/>
            <a:ext cx="9001156" cy="2214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u="sng" dirty="0" smtClean="0"/>
              <a:t>Руководитель проекта</a:t>
            </a:r>
            <a:r>
              <a:rPr lang="ru-RU" sz="2000" dirty="0" smtClean="0"/>
              <a:t>: </a:t>
            </a:r>
            <a:r>
              <a:rPr lang="ru-RU" sz="2000" dirty="0" err="1" smtClean="0"/>
              <a:t>Августинович</a:t>
            </a:r>
            <a:r>
              <a:rPr lang="ru-RU" sz="2000" dirty="0" smtClean="0"/>
              <a:t> Элеонора Павловна</a:t>
            </a:r>
          </a:p>
          <a:p>
            <a:pPr>
              <a:buNone/>
            </a:pPr>
            <a:r>
              <a:rPr lang="ru-RU" sz="2000" u="sng" dirty="0" smtClean="0"/>
              <a:t>Участники проекта</a:t>
            </a:r>
            <a:r>
              <a:rPr lang="ru-RU" sz="2000" dirty="0" smtClean="0"/>
              <a:t>: </a:t>
            </a:r>
            <a:r>
              <a:rPr lang="ru-RU" sz="2000" dirty="0" err="1" smtClean="0"/>
              <a:t>Довгаш</a:t>
            </a:r>
            <a:r>
              <a:rPr lang="ru-RU" sz="2000" dirty="0" smtClean="0"/>
              <a:t> Валерия, Куликова Мария и </a:t>
            </a:r>
          </a:p>
          <a:p>
            <a:pPr>
              <a:buNone/>
            </a:pPr>
            <a:r>
              <a:rPr lang="ru-RU" sz="2000" dirty="0" smtClean="0"/>
              <a:t>Иванов Андрей</a:t>
            </a:r>
            <a:endParaRPr lang="ru-RU" sz="2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571480"/>
          </a:xfrm>
        </p:spPr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571480"/>
            <a:ext cx="9001156" cy="628652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Цель.                                                                                                                                                               стр. 1</a:t>
            </a:r>
            <a:endParaRPr lang="ru-RU" sz="1800" dirty="0" smtClean="0"/>
          </a:p>
          <a:p>
            <a:r>
              <a:rPr lang="ru-RU" dirty="0" smtClean="0"/>
              <a:t>1.Введение. </a:t>
            </a:r>
            <a:endParaRPr lang="ru-RU" sz="1800" dirty="0" smtClean="0"/>
          </a:p>
          <a:p>
            <a:pPr lvl="1"/>
            <a:r>
              <a:rPr lang="ru-RU" sz="2400" dirty="0" smtClean="0"/>
              <a:t>Представление о магнитном поле Земли.                                                                                          стр. 2</a:t>
            </a:r>
            <a:endParaRPr lang="ru-RU" sz="1800" dirty="0" smtClean="0"/>
          </a:p>
          <a:p>
            <a:pPr lvl="1"/>
            <a:r>
              <a:rPr lang="ru-RU" sz="2400" dirty="0" smtClean="0"/>
              <a:t>Понятие об инверсии магнитного поля.                                                                                             стр. 3</a:t>
            </a:r>
            <a:endParaRPr lang="ru-RU" sz="1800" dirty="0" smtClean="0"/>
          </a:p>
          <a:p>
            <a:pPr lvl="1"/>
            <a:r>
              <a:rPr lang="ru-RU" sz="2400" dirty="0" smtClean="0"/>
              <a:t>Биологические основы зрения.                                                                                                            стр. 4</a:t>
            </a:r>
            <a:endParaRPr lang="ru-RU" sz="1800" dirty="0" smtClean="0"/>
          </a:p>
          <a:p>
            <a:r>
              <a:rPr lang="ru-RU" dirty="0" smtClean="0"/>
              <a:t>2.Основная часть.</a:t>
            </a:r>
            <a:endParaRPr lang="ru-RU" sz="1800" dirty="0" smtClean="0"/>
          </a:p>
          <a:p>
            <a:pPr lvl="1"/>
            <a:r>
              <a:rPr lang="ru-RU" sz="2400" dirty="0" smtClean="0"/>
              <a:t>Человек и компьютерная техника (в том числе и сотовый телефон).                                             стр. 5</a:t>
            </a:r>
            <a:endParaRPr lang="ru-RU" sz="1800" dirty="0" smtClean="0"/>
          </a:p>
          <a:p>
            <a:r>
              <a:rPr lang="ru-RU" dirty="0" smtClean="0"/>
              <a:t>2.2.1Вегетососудистая дистония и магнитное поле Земли.</a:t>
            </a:r>
            <a:endParaRPr lang="ru-RU" sz="1800" dirty="0" smtClean="0"/>
          </a:p>
          <a:p>
            <a:r>
              <a:rPr lang="ru-RU" dirty="0" smtClean="0"/>
              <a:t>                                                                                                                                                                         стр. 7</a:t>
            </a:r>
            <a:br>
              <a:rPr lang="ru-RU" dirty="0" smtClean="0"/>
            </a:br>
            <a:r>
              <a:rPr lang="ru-RU" dirty="0" smtClean="0"/>
              <a:t>2.2.2Влияние магнитного поля земли на человека и его здоровье.</a:t>
            </a:r>
            <a:endParaRPr lang="ru-RU" sz="1800" dirty="0" smtClean="0"/>
          </a:p>
          <a:p>
            <a:r>
              <a:rPr lang="ru-RU" dirty="0" smtClean="0"/>
              <a:t>                                                                                                                                                                         стр. 8</a:t>
            </a:r>
            <a:br>
              <a:rPr lang="ru-RU" dirty="0" smtClean="0"/>
            </a:br>
            <a:r>
              <a:rPr lang="ru-RU" dirty="0" smtClean="0"/>
              <a:t>2.2.3</a:t>
            </a:r>
            <a:r>
              <a:rPr lang="ru-RU" b="1" dirty="0" smtClean="0"/>
              <a:t> </a:t>
            </a:r>
            <a:r>
              <a:rPr lang="ru-RU" dirty="0" smtClean="0"/>
              <a:t>Влияние магнитного поля Земли на живые организмы и здоровье человека.                                                                                                                           стр. 10</a:t>
            </a:r>
            <a:endParaRPr lang="ru-RU" sz="1800" dirty="0" smtClean="0"/>
          </a:p>
          <a:p>
            <a:r>
              <a:rPr lang="ru-RU" dirty="0" smtClean="0"/>
              <a:t>3. Исследовательская работа.</a:t>
            </a:r>
            <a:endParaRPr lang="ru-RU" sz="1800" dirty="0" smtClean="0"/>
          </a:p>
          <a:p>
            <a:r>
              <a:rPr lang="ru-RU" dirty="0" smtClean="0"/>
              <a:t>3.1 Показатели времени проведённого за компьютером.                                                                       стр. 13</a:t>
            </a:r>
            <a:br>
              <a:rPr lang="ru-RU" dirty="0" smtClean="0"/>
            </a:br>
            <a:r>
              <a:rPr lang="ru-RU" dirty="0" smtClean="0"/>
              <a:t>3.2 Исследовательская часть об электромагнитном излучении в быту.                                               стр. 15</a:t>
            </a:r>
            <a:br>
              <a:rPr lang="ru-RU" dirty="0" smtClean="0"/>
            </a:br>
            <a:r>
              <a:rPr lang="ru-RU" dirty="0" smtClean="0"/>
              <a:t>3.3 Влияние цвета на эмоциональное состояние и зрение человека.                                                   стр. 17</a:t>
            </a:r>
            <a:br>
              <a:rPr lang="ru-RU" dirty="0" smtClean="0"/>
            </a:br>
            <a:r>
              <a:rPr lang="ru-RU" dirty="0" smtClean="0"/>
              <a:t>3.4 Влияние магнитного поля медицинских приборов при физиотерапевтических лечениях.                                                                  стр. 19</a:t>
            </a:r>
            <a:endParaRPr lang="ru-RU" sz="2000" dirty="0" smtClean="0"/>
          </a:p>
          <a:p>
            <a:r>
              <a:rPr lang="ru-RU" dirty="0" smtClean="0"/>
              <a:t>4. Заключение.</a:t>
            </a:r>
            <a:endParaRPr lang="ru-RU" sz="2000" dirty="0" smtClean="0"/>
          </a:p>
          <a:p>
            <a:r>
              <a:rPr lang="ru-RU" dirty="0" smtClean="0"/>
              <a:t>4.1 Выводы:</a:t>
            </a:r>
            <a:endParaRPr lang="ru-RU" sz="2000" dirty="0" smtClean="0"/>
          </a:p>
          <a:p>
            <a:r>
              <a:rPr lang="ru-RU" dirty="0" smtClean="0"/>
              <a:t>1. Человек и машина.                                                                                                                                  стр. 20</a:t>
            </a:r>
            <a:br>
              <a:rPr lang="ru-RU" dirty="0" smtClean="0"/>
            </a:br>
            <a:r>
              <a:rPr lang="ru-RU" dirty="0" smtClean="0"/>
              <a:t>2. Неправильное использование компьютерной техники. (+ ПРОДУКТ ПРОЕКТА).                                                                                                             стр. 21</a:t>
            </a:r>
            <a:endParaRPr lang="ru-RU" sz="2000" dirty="0" smtClean="0"/>
          </a:p>
          <a:p>
            <a:r>
              <a:rPr lang="ru-RU" dirty="0" smtClean="0"/>
              <a:t>5. Приложение.                                                                                                                                            стр. 24</a:t>
            </a:r>
            <a:endParaRPr lang="ru-RU" sz="2000" dirty="0" smtClean="0"/>
          </a:p>
          <a:p>
            <a:r>
              <a:rPr lang="ru-RU" dirty="0" smtClean="0"/>
              <a:t>6. Использованная литература.                                                                     </a:t>
            </a:r>
            <a:br>
              <a:rPr lang="ru-RU" dirty="0" smtClean="0"/>
            </a:br>
            <a:endParaRPr lang="ru-RU" sz="2000" dirty="0" smtClean="0"/>
          </a:p>
          <a:p>
            <a:r>
              <a:rPr lang="ru-RU" dirty="0" smtClean="0"/>
              <a:t>          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7467600" cy="725470"/>
          </a:xfrm>
        </p:spPr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142984"/>
            <a:ext cx="7467600" cy="48737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Целью нашей работы является выявление благоприятных условий жизни человека в окружении магнитных полей.</a:t>
            </a:r>
          </a:p>
          <a:p>
            <a:r>
              <a:rPr lang="ru-RU" dirty="0" smtClean="0"/>
              <a:t>Так как данный вопрос касается каждого человека, начиная с младшего школьника, который живёт в социуме, то мы решили разобраться опасно ли воздействие магнитного поля на человека в целом?!</a:t>
            </a:r>
          </a:p>
          <a:p>
            <a:r>
              <a:rPr lang="ru-RU" dirty="0" smtClean="0"/>
              <a:t>Мы хотим получить точные данные воздействия магнитного поля разного происхождения на человека и выработать рекомендации по улучшению условий жизни и работы в социуме.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5715072" y="4573984"/>
            <a:ext cx="5429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Изучение научно-публицистической литературы   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72594" y="3357562"/>
            <a:ext cx="507209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использование ИКТ для поиска и обработки информации       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5215006" y="2430844"/>
            <a:ext cx="421481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использование анкет для опроса учащихся 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407" y="1502150"/>
            <a:ext cx="49288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Использование материалов предыдущей работы</a:t>
            </a:r>
            <a:endParaRPr lang="ru-RU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-6929518" y="280080"/>
            <a:ext cx="767481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Исследования на тему: Воздействие на человека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6 0.02385 C 0.43802 0.03449 0.42899 0.04514 0.42517 0.05857 C 0.421 0.07315 0.41892 0.09051 0.41701 0.10787 C 0.41493 0.12523 0.41701 0.13982 0.41892 0.15579 C 0.421 0.1706 0.42413 0.18658 0.43125 0.19977 C 0.43715 0.2132 0.44757 0.22385 0.45798 0.23195 C 0.46805 0.23982 0.48003 0.24514 0.49201 0.24792 C 0.50399 0.25047 0.51597 0.25047 0.52708 0.24792 C 0.53906 0.24514 0.55 0.23843 0.56059 0.22778 C 0.5684 0.21852 0.57621 0.20648 0.58003 0.1919 C 0.58507 0.17848 0.58697 0.15996 0.58697 0.14514 C 0.58802 0.13056 0.58697 0.1132 0.58402 0.09861 C 0.57708 0.08519 0.5684 0.07454 0.55607 0.06922 C 0.54496 0.06528 0.53194 0.0706 0.52395 0.07986 C 0.51701 0.08912 0.51197 0.10394 0.51093 0.12107 C 0.51093 0.13843 0.51197 0.1544 0.51701 0.16783 C 0.52204 0.18125 0.521 0.1838 0.54097 0.20116 C 0.56059 0.21991 0.57708 0.21459 0.58802 0.21574 C 0.59895 0.21574 0.60798 0.21042 0.61892 0.2051 C 0.63107 0.19861 0.64097 0.18658 0.64809 0.17593 C 0.65503 0.16528 0.65798 0.15185 0.66197 0.13056 C 0.66493 0.10926 0.66493 0.09861 0.66493 0.08241 C 0.66493 0.06644 0.66493 0.05047 0.66493 0.03449 " pathEditMode="relative" rAng="0" ptsTypes="fffffffffffffffffff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368 -3.33333E-6 C -0.79166 0.01065 -0.80069 0.0213 -0.80468 0.03473 C -0.80868 0.04931 -0.81076 0.06667 -0.81267 0.08403 C -0.81475 0.10139 -0.81267 0.11598 -0.81076 0.13195 C -0.80868 0.14676 -0.80572 0.16273 -0.79861 0.17593 C -0.7927 0.18936 -0.78263 0.2 -0.7717 0.20811 C -0.76163 0.21598 -0.74965 0.2213 -0.73767 0.22408 C -0.72569 0.22662 -0.71371 0.22662 -0.7026 0.22408 C -0.69062 0.2213 -0.67968 0.21459 -0.67066 0.20394 C -0.66163 0.19468 -0.65364 0.18264 -0.64965 0.16806 C -0.64461 0.15463 -0.6427 0.13611 -0.6427 0.1213 C -0.64166 0.10672 -0.6427 0.08936 -0.64774 0.07477 C -0.6526 0.06135 -0.66163 0.0507 -0.67361 0.04537 C -0.68576 0.04144 -0.69774 0.04676 -0.70572 0.05602 C -0.71267 0.06528 -0.7177 0.0801 -0.71875 0.09723 C -0.71875 0.11459 -0.7177 0.13056 -0.71267 0.14398 C -0.70763 0.15741 -0.70868 0.15996 -0.68871 0.17732 C -0.67066 0.19607 -0.6526 0.19074 -0.64166 0.1919 C -0.63072 0.1919 -0.6217 0.18658 -0.61076 0.18125 C -0.59861 0.17477 -0.58871 0.16273 -0.58159 0.15209 C -0.57465 0.14144 -0.5717 0.12801 -0.5677 0.10672 C -0.56475 0.08542 -0.56475 0.07477 -0.56475 0.05857 C -0.56475 0.0426 -0.56475 0.02662 -0.56475 0.01065 " pathEditMode="relative" rAng="0" ptsTypes="fffffffffffffffffffffff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514 0 C 0.33716 0.01065 0.32813 0.0213 0.32431 0.03472 C 0.32014 0.04931 0.31806 0.06667 0.31615 0.08403 C 0.31407 0.10139 0.31615 0.11597 0.31806 0.13194 C 0.32014 0.14676 0.32327 0.16273 0.33038 0.17593 C 0.33629 0.18935 0.3467 0.2 0.35712 0.2081 C 0.36719 0.21597 0.37917 0.2213 0.39115 0.22407 C 0.40313 0.22662 0.41511 0.22662 0.42622 0.22407 C 0.4382 0.2213 0.44914 0.21458 0.45973 0.20394 C 0.46754 0.19468 0.47535 0.18264 0.47917 0.16806 C 0.4842 0.15463 0.48611 0.13611 0.48611 0.1213 C 0.48716 0.10671 0.48611 0.08935 0.48316 0.07477 C 0.47622 0.06134 0.46754 0.05069 0.45521 0.04537 C 0.4441 0.04144 0.43108 0.04676 0.42309 0.05602 C 0.41615 0.06528 0.41111 0.08009 0.41007 0.09722 C 0.41007 0.11458 0.41111 0.13056 0.41615 0.14398 C 0.42118 0.15741 0.42014 0.15995 0.44011 0.17731 C 0.45973 0.19606 0.47622 0.19074 0.48716 0.1919 C 0.49809 0.1919 0.50712 0.18657 0.51806 0.18125 C 0.53021 0.17477 0.54011 0.16273 0.54723 0.15208 C 0.55417 0.14144 0.55712 0.12801 0.56111 0.10671 C 0.56407 0.08542 0.56407 0.07477 0.56407 0.05856 C 0.56407 0.04259 0.56407 0.02662 0.56407 0.01065 " pathEditMode="relative" rAng="0" ptsTypes="fffffffffffffffffffffff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7777 -4.81481E-6 C -0.78576 0.01065 -0.79479 0.0213 -0.79878 0.03473 C -0.80277 0.04931 -0.80486 0.06667 -0.80677 0.08403 C -0.80885 0.10139 -0.80677 0.11598 -0.80486 0.13195 C -0.80277 0.14676 -0.79982 0.16274 -0.7927 0.17593 C -0.7868 0.18936 -0.77673 0.2 -0.76579 0.20811 C -0.75572 0.21598 -0.74375 0.2213 -0.73177 0.22408 C -0.71979 0.22663 -0.70781 0.22663 -0.6967 0.22408 C -0.68472 0.2213 -0.67378 0.21459 -0.66475 0.20394 C -0.65572 0.19468 -0.64774 0.18264 -0.64375 0.16806 C -0.63871 0.15463 -0.6368 0.13612 -0.6368 0.1213 C -0.63576 0.10672 -0.6368 0.08936 -0.64184 0.07477 C -0.6467 0.06135 -0.65572 0.0507 -0.6677 0.04538 C -0.67986 0.04144 -0.69184 0.04676 -0.69982 0.05602 C -0.70677 0.06528 -0.7118 0.0801 -0.71284 0.09723 C -0.71284 0.11459 -0.7118 0.13056 -0.70677 0.14399 C -0.70173 0.15741 -0.70277 0.15996 -0.68281 0.17732 C -0.66475 0.19607 -0.6467 0.19075 -0.63576 0.1919 C -0.62482 0.1919 -0.61579 0.18658 -0.60486 0.18125 C -0.5927 0.17477 -0.58281 0.16274 -0.57569 0.15209 C -0.56875 0.14144 -0.56579 0.12801 -0.5618 0.10672 C -0.55885 0.08542 -0.55885 0.07477 -0.55885 0.05857 C -0.55885 0.0426 -0.55885 0.02663 -0.55885 0.01065 " pathEditMode="relative" rAng="0" ptsTypes="fffffffffffffffffffffff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653 0 C 0.38855 0.01065 0.37952 0.0213 0.3757 0.03472 C 0.37153 0.04931 0.36945 0.06667 0.36754 0.08403 C 0.36546 0.10139 0.36754 0.11597 0.36945 0.13194 C 0.37153 0.14676 0.37466 0.16273 0.38178 0.17593 C 0.38768 0.18935 0.3981 0.2 0.40851 0.2081 C 0.41858 0.21597 0.43056 0.2213 0.44254 0.22407 C 0.45452 0.22662 0.4665 0.22662 0.47761 0.22407 C 0.48959 0.2213 0.50053 0.21458 0.51112 0.20394 C 0.51893 0.19468 0.52674 0.18264 0.53056 0.16806 C 0.5356 0.15463 0.53751 0.13611 0.53751 0.1213 C 0.53855 0.10671 0.53751 0.08935 0.53455 0.07477 C 0.52761 0.06134 0.51893 0.05069 0.5066 0.04537 C 0.49549 0.04144 0.48247 0.04676 0.47448 0.05602 C 0.46754 0.06528 0.46251 0.08009 0.46146 0.09722 C 0.46146 0.11458 0.46251 0.13056 0.46754 0.14398 C 0.47257 0.15741 0.47153 0.15995 0.4915 0.17731 C 0.51112 0.19606 0.52761 0.19074 0.53855 0.1919 C 0.54948 0.1919 0.55851 0.18657 0.56945 0.18125 C 0.5816 0.17477 0.5915 0.16273 0.59862 0.15208 C 0.60556 0.14144 0.60851 0.12801 0.61251 0.10671 C 0.61546 0.08542 0.61546 0.07477 0.61546 0.05856 C 0.61546 0.04259 0.61546 0.02662 0.61546 0.01065 " pathEditMode="relative" rAng="0" ptsTypes="fffffffffffffffffffffff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82594"/>
          </a:xfrm>
        </p:spPr>
        <p:txBody>
          <a:bodyPr/>
          <a:lstStyle/>
          <a:p>
            <a:pPr algn="ctr"/>
            <a:r>
              <a:rPr lang="ru-RU" dirty="0" smtClean="0"/>
              <a:t>Представление о магнитном поле земли.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785794"/>
            <a:ext cx="5143536" cy="356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143272" y="3571876"/>
            <a:ext cx="5214942" cy="3214710"/>
          </a:xfrm>
        </p:spPr>
        <p:txBody>
          <a:bodyPr>
            <a:normAutofit/>
          </a:bodyPr>
          <a:lstStyle/>
          <a:p>
            <a:pPr lvl="0"/>
            <a:r>
              <a:rPr lang="ru-RU" sz="1800" dirty="0" smtClean="0"/>
              <a:t>Точки Земли, в которых напряжённость магнитного поля имеет вертикальное направление, называют магнитными полюсами. </a:t>
            </a:r>
          </a:p>
          <a:p>
            <a:pPr lvl="0"/>
            <a:r>
              <a:rPr lang="ru-RU" sz="1800" dirty="0" smtClean="0"/>
              <a:t>Прямая, проходящая через магнитные полюсы, называется магнитной осью Земли. </a:t>
            </a:r>
          </a:p>
          <a:p>
            <a:pPr lvl="0"/>
            <a:r>
              <a:rPr lang="ru-RU" sz="1800" dirty="0" smtClean="0"/>
              <a:t>Для магнитного поля Земли характерны возмущения, называемые геомагнитными                           пульсациями.                    </a:t>
            </a:r>
            <a:endParaRPr lang="ru-RU" sz="18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286256"/>
            <a:ext cx="18669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1071546"/>
            <a:ext cx="3238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8" y="0"/>
            <a:ext cx="9001156" cy="1071546"/>
          </a:xfrm>
        </p:spPr>
        <p:txBody>
          <a:bodyPr/>
          <a:lstStyle/>
          <a:p>
            <a:r>
              <a:rPr lang="ru-RU" dirty="0" smtClean="0"/>
              <a:t>Понятие об инверсии</a:t>
            </a:r>
            <a:br>
              <a:rPr lang="ru-RU" dirty="0" smtClean="0"/>
            </a:br>
            <a:r>
              <a:rPr lang="ru-RU" dirty="0" smtClean="0"/>
              <a:t>магнитного поля земли </a:t>
            </a:r>
            <a:endParaRPr lang="ru-RU" dirty="0"/>
          </a:p>
        </p:txBody>
      </p:sp>
      <p:pic>
        <p:nvPicPr>
          <p:cNvPr id="6" name="Рисунок 5" descr="Картинка 9 из 12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714752"/>
            <a:ext cx="3990405" cy="2909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Андрей\Desktop\ris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500042"/>
            <a:ext cx="3286148" cy="635795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8" y="1643050"/>
            <a:ext cx="6215074" cy="271464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1800" dirty="0" smtClean="0"/>
              <a:t>В прошлом инверсии магнитных полюсов</a:t>
            </a:r>
          </a:p>
          <a:p>
            <a:pPr lvl="0">
              <a:buNone/>
            </a:pPr>
            <a:r>
              <a:rPr lang="ru-RU" sz="1800" dirty="0" smtClean="0"/>
              <a:t>происходили многократно и жизнь сохранилась.</a:t>
            </a:r>
          </a:p>
          <a:p>
            <a:pPr lvl="0">
              <a:buNone/>
            </a:pPr>
            <a:r>
              <a:rPr lang="ru-RU" sz="1800" dirty="0" smtClean="0"/>
              <a:t>Вопрос в том, какой ценой. </a:t>
            </a:r>
          </a:p>
          <a:p>
            <a:endParaRPr lang="ru-RU" sz="18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r>
              <a:rPr lang="ru-RU" dirty="0" smtClean="0"/>
              <a:t>Биологические основы зрения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3714752"/>
            <a:ext cx="4643470" cy="3071834"/>
          </a:xfrm>
        </p:spPr>
        <p:txBody>
          <a:bodyPr>
            <a:normAutofit/>
          </a:bodyPr>
          <a:lstStyle/>
          <a:p>
            <a:r>
              <a:rPr lang="ru-RU" dirty="0" smtClean="0"/>
              <a:t>Зрение- ощущение(сенсорное чувство), способность воспринимать цвет, свет и пространственное расположение объектов в виде изображения(образа).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088147"/>
            <a:ext cx="3903162" cy="241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9708" y="1524000"/>
            <a:ext cx="6191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Показатели времени проведённого за компьютером. 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71470" y="1357298"/>
            <a:ext cx="5000628" cy="585789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1)</a:t>
            </a:r>
            <a:r>
              <a:rPr lang="ru-RU" dirty="0" smtClean="0"/>
              <a:t>Какой цвет преобладает на вашем рабочем столе?</a:t>
            </a:r>
            <a:br>
              <a:rPr lang="ru-RU" dirty="0" smtClean="0"/>
            </a:br>
            <a:r>
              <a:rPr lang="ru-RU" b="1" dirty="0" smtClean="0"/>
              <a:t>2)</a:t>
            </a:r>
            <a:r>
              <a:rPr lang="ru-RU" dirty="0" smtClean="0"/>
              <a:t> Сколько времени вы тратите на прогулку?</a:t>
            </a:r>
            <a:br>
              <a:rPr lang="ru-RU" dirty="0" smtClean="0"/>
            </a:br>
            <a:r>
              <a:rPr lang="ru-RU" b="1" dirty="0" smtClean="0"/>
              <a:t>3)</a:t>
            </a:r>
            <a:r>
              <a:rPr lang="ru-RU" dirty="0" smtClean="0"/>
              <a:t> Что вы предпочитаете делать в своё свободное время?</a:t>
            </a:r>
            <a:br>
              <a:rPr lang="ru-RU" dirty="0" smtClean="0"/>
            </a:br>
            <a:r>
              <a:rPr lang="ru-RU" b="1" dirty="0" smtClean="0"/>
              <a:t>4)</a:t>
            </a:r>
            <a:r>
              <a:rPr lang="ru-RU" dirty="0" smtClean="0"/>
              <a:t> Носите ли вы очки? -да, -нет.</a:t>
            </a:r>
            <a:br>
              <a:rPr lang="ru-RU" dirty="0" smtClean="0"/>
            </a:br>
            <a:r>
              <a:rPr lang="ru-RU" i="1" u="sng" dirty="0" smtClean="0"/>
              <a:t>А)</a:t>
            </a:r>
            <a:r>
              <a:rPr lang="ru-RU" dirty="0" smtClean="0"/>
              <a:t> постоянно или нет?</a:t>
            </a:r>
            <a:br>
              <a:rPr lang="ru-RU" dirty="0" smtClean="0"/>
            </a:br>
            <a:r>
              <a:rPr lang="ru-RU" i="1" u="sng" dirty="0" smtClean="0"/>
              <a:t>Б)</a:t>
            </a:r>
            <a:r>
              <a:rPr lang="ru-RU" dirty="0" smtClean="0"/>
              <a:t> с какого возраста?</a:t>
            </a:r>
            <a:br>
              <a:rPr lang="ru-RU" dirty="0" smtClean="0"/>
            </a:br>
            <a:r>
              <a:rPr lang="ru-RU" b="1" dirty="0" smtClean="0"/>
              <a:t>5)</a:t>
            </a:r>
            <a:r>
              <a:rPr lang="ru-RU" dirty="0" smtClean="0"/>
              <a:t> Сколько времени в день вы проводите за компьютером?</a:t>
            </a:r>
            <a:br>
              <a:rPr lang="ru-RU" dirty="0" smtClean="0"/>
            </a:br>
            <a:r>
              <a:rPr lang="ru-RU" i="1" u="sng" dirty="0" smtClean="0"/>
              <a:t>А)</a:t>
            </a:r>
            <a:r>
              <a:rPr lang="ru-RU" dirty="0" smtClean="0"/>
              <a:t> на подготовку </a:t>
            </a:r>
            <a:r>
              <a:rPr lang="ru-RU" dirty="0" err="1" smtClean="0"/>
              <a:t>д.з</a:t>
            </a:r>
            <a:r>
              <a:rPr lang="ru-RU" dirty="0" smtClean="0"/>
              <a:t>. (доклады, рефераты, информация)___</a:t>
            </a:r>
            <a:br>
              <a:rPr lang="ru-RU" dirty="0" smtClean="0"/>
            </a:br>
            <a:r>
              <a:rPr lang="ru-RU" i="1" u="sng" dirty="0" smtClean="0"/>
              <a:t>Б)</a:t>
            </a:r>
            <a:r>
              <a:rPr lang="ru-RU" dirty="0" smtClean="0"/>
              <a:t> на уроках в школе ( информатика)___</a:t>
            </a:r>
            <a:br>
              <a:rPr lang="ru-RU" dirty="0" smtClean="0"/>
            </a:br>
            <a:r>
              <a:rPr lang="ru-RU" i="1" u="sng" dirty="0" smtClean="0"/>
              <a:t>В)</a:t>
            </a:r>
            <a:r>
              <a:rPr lang="ru-RU" dirty="0" smtClean="0"/>
              <a:t> на игры и </a:t>
            </a:r>
            <a:r>
              <a:rPr lang="ru-RU" dirty="0" err="1" smtClean="0"/>
              <a:t>отдых___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u="sng" dirty="0" smtClean="0"/>
              <a:t>Г)</a:t>
            </a:r>
            <a:r>
              <a:rPr lang="ru-RU" dirty="0" smtClean="0"/>
              <a:t> на общение в </a:t>
            </a:r>
            <a:r>
              <a:rPr lang="ru-RU" dirty="0" err="1" smtClean="0"/>
              <a:t>интернете___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6) </a:t>
            </a:r>
            <a:r>
              <a:rPr lang="ru-RU" dirty="0" smtClean="0"/>
              <a:t>Часто ли вы используете сотовый телефон не по назначению (на развлекательные игры, прослушивание плеера)?</a:t>
            </a:r>
            <a:br>
              <a:rPr lang="ru-RU" dirty="0" smtClean="0"/>
            </a:br>
            <a:r>
              <a:rPr lang="ru-RU" b="1" dirty="0" smtClean="0"/>
              <a:t>7) </a:t>
            </a:r>
            <a:r>
              <a:rPr lang="ru-RU" dirty="0" smtClean="0"/>
              <a:t>Часто ли вам приходилось садиться за компьютерные игры или P</a:t>
            </a:r>
            <a:r>
              <a:rPr lang="en-US" dirty="0" smtClean="0"/>
              <a:t>S</a:t>
            </a:r>
            <a:r>
              <a:rPr lang="ru-RU" dirty="0" smtClean="0"/>
              <a:t>P, чтобы успокоиться?</a:t>
            </a:r>
            <a:br>
              <a:rPr lang="ru-RU" dirty="0" smtClean="0"/>
            </a:br>
            <a:r>
              <a:rPr lang="ru-RU" b="1" dirty="0" smtClean="0"/>
              <a:t>8) </a:t>
            </a:r>
            <a:r>
              <a:rPr lang="ru-RU" dirty="0" smtClean="0"/>
              <a:t>Делаете ли вы гимнастику для глаз?</a:t>
            </a:r>
          </a:p>
          <a:p>
            <a:endParaRPr lang="ru-RU" dirty="0"/>
          </a:p>
        </p:txBody>
      </p:sp>
      <p:pic>
        <p:nvPicPr>
          <p:cNvPr id="4" name="Рисунок 3" descr="c:\Users\Валерия\Pictures\IMG_2998.JPG"/>
          <p:cNvPicPr/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4929190" y="1714488"/>
            <a:ext cx="3692548" cy="3714776"/>
          </a:xfrm>
          <a:prstGeom prst="rect">
            <a:avLst/>
          </a:prstGeom>
          <a:noFill/>
          <a:ln w="63500" cap="rnd" cmpd="dbl">
            <a:solidFill>
              <a:schemeClr val="tx1">
                <a:lumMod val="65000"/>
                <a:lumOff val="35000"/>
              </a:schemeClr>
            </a:solidFill>
            <a:prstDash val="solid"/>
            <a:bevel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3333E-6 L -0.18107 -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639</TotalTime>
  <Words>679</Words>
  <Application>Microsoft Office PowerPoint</Application>
  <PresentationFormat>Экран (4:3)</PresentationFormat>
  <Paragraphs>117</Paragraphs>
  <Slides>16</Slides>
  <Notes>16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Магнитные поля</vt:lpstr>
      <vt:lpstr>Слайд 2</vt:lpstr>
      <vt:lpstr>Содержание</vt:lpstr>
      <vt:lpstr>Цель</vt:lpstr>
      <vt:lpstr>Слайд 5</vt:lpstr>
      <vt:lpstr>Представление о магнитном поле земли.</vt:lpstr>
      <vt:lpstr>Понятие об инверсии магнитного поля земли </vt:lpstr>
      <vt:lpstr>Биологические основы зрения </vt:lpstr>
      <vt:lpstr>Показатели времени проведённого за компьютером.  </vt:lpstr>
      <vt:lpstr>Влияние магнитного поля Земли на живые организмы и здоровье человека.  </vt:lpstr>
      <vt:lpstr>Электромагнитное излучение в быту.  </vt:lpstr>
      <vt:lpstr>Советы врача из «Центра матери и ребёнка»</vt:lpstr>
      <vt:lpstr> Влияние магнитного поля медицинских приборов при физиотерапевтических лечениях. 3.4 </vt:lpstr>
      <vt:lpstr> ПРОДУКТ ПРОЕКТА </vt:lpstr>
      <vt:lpstr>Слайд 15</vt:lpstr>
      <vt:lpstr>Подытожим.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Магнитные поля</dc:title>
  <dc:creator>Андрей</dc:creator>
  <cp:lastModifiedBy>Андрей</cp:lastModifiedBy>
  <cp:revision>67</cp:revision>
  <dcterms:created xsi:type="dcterms:W3CDTF">2010-12-16T15:23:26Z</dcterms:created>
  <dcterms:modified xsi:type="dcterms:W3CDTF">2011-01-22T17:34:37Z</dcterms:modified>
</cp:coreProperties>
</file>