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7" r:id="rId2"/>
    <p:sldId id="269" r:id="rId3"/>
    <p:sldId id="259" r:id="rId4"/>
    <p:sldId id="260" r:id="rId5"/>
    <p:sldId id="261" r:id="rId6"/>
    <p:sldId id="268" r:id="rId7"/>
    <p:sldId id="262" r:id="rId8"/>
    <p:sldId id="263" r:id="rId9"/>
    <p:sldId id="264" r:id="rId10"/>
    <p:sldId id="270" r:id="rId11"/>
    <p:sldId id="271" r:id="rId12"/>
    <p:sldId id="272" r:id="rId13"/>
    <p:sldId id="273" r:id="rId14"/>
    <p:sldId id="274" r:id="rId15"/>
    <p:sldId id="265" r:id="rId16"/>
    <p:sldId id="26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3F8731-F49F-449B-ACF1-6D0488FDA3B1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EA5747-BC5A-43F0-B724-E4CE23625F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A5747-BC5A-43F0-B724-E4CE23625FE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F2C-6817-4E91-B947-7246B6AA941D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A43F8-F901-4E3C-A450-178561C556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F2C-6817-4E91-B947-7246B6AA941D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A43F8-F901-4E3C-A450-178561C556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F2C-6817-4E91-B947-7246B6AA941D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A43F8-F901-4E3C-A450-178561C556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F2C-6817-4E91-B947-7246B6AA941D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A43F8-F901-4E3C-A450-178561C556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F2C-6817-4E91-B947-7246B6AA941D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A43F8-F901-4E3C-A450-178561C556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F2C-6817-4E91-B947-7246B6AA941D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A43F8-F901-4E3C-A450-178561C556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F2C-6817-4E91-B947-7246B6AA941D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A43F8-F901-4E3C-A450-178561C556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F2C-6817-4E91-B947-7246B6AA941D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A43F8-F901-4E3C-A450-178561C556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F2C-6817-4E91-B947-7246B6AA941D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A43F8-F901-4E3C-A450-178561C556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F2C-6817-4E91-B947-7246B6AA941D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A43F8-F901-4E3C-A450-178561C556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F2C-6817-4E91-B947-7246B6AA941D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A43F8-F901-4E3C-A450-178561C556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chemeClr val="accent1">
                <a:lumMod val="20000"/>
                <a:lumOff val="8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5AF2C-6817-4E91-B947-7246B6AA941D}" type="datetimeFigureOut">
              <a:rPr lang="ru-RU" smtClean="0"/>
              <a:pPr/>
              <a:t>22.01.2012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A43F8-F901-4E3C-A450-178561C556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opinfo.ru-&#1082;&#1072;&#1082;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teresno.name/article/911" TargetMode="External"/><Relationship Id="rId2" Type="http://schemas.openxmlformats.org/officeDocument/2006/relationships/hyperlink" Target="http://clocklife.ru/picture/clocks.jpg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freecode.pspo.perm.ru/436/work/ss/ist_ch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75"/>
            <a:ext cx="9144000" cy="1714500"/>
          </a:xfrm>
        </p:spPr>
        <p:txBody>
          <a:bodyPr>
            <a:noAutofit/>
          </a:bodyPr>
          <a:lstStyle/>
          <a:p>
            <a:pPr marL="484632" algn="ctr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Муниципальное общеобразовательное учреждение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средняя общеобразовательная школа №4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имени Владимира Бурова</a:t>
            </a:r>
            <a:r>
              <a:rPr lang="ru-RU" sz="24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endParaRPr lang="ru-RU" sz="2400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857364"/>
            <a:ext cx="9144000" cy="7540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3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Проект</a:t>
            </a:r>
            <a:endParaRPr lang="ru-RU" sz="43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6215082"/>
            <a:ext cx="7056784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г.Бежецк Тверской области       2010г. 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868" y="4429132"/>
            <a:ext cx="5357850" cy="15696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Руководитель проекта</a:t>
            </a:r>
            <a:r>
              <a:rPr lang="ru-RU" sz="2400" b="1" i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 smtClean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математики Закияшко Наталья </a:t>
            </a:r>
            <a:r>
              <a:rPr lang="ru-RU" sz="2400" b="1" i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b="1" i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натольевна. </a:t>
            </a:r>
            <a:r>
              <a:rPr lang="ru-RU" sz="2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7161" y="3000372"/>
            <a:ext cx="9056839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>
                <a:gd name="adj" fmla="val 2816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 люди учились считать»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600" b="1" dirty="0" smtClean="0">
                <a:solidFill>
                  <a:srgbClr val="7030A0"/>
                </a:solidFill>
              </a:rPr>
              <a:t>Продукт проекта </a:t>
            </a:r>
            <a:r>
              <a:rPr lang="ru-RU" dirty="0" smtClean="0"/>
              <a:t>– презентация </a:t>
            </a:r>
          </a:p>
          <a:p>
            <a:pPr lvl="1">
              <a:buFont typeface="Wingdings 2" pitchFamily="18" charset="2"/>
              <a:buNone/>
            </a:pPr>
            <a:r>
              <a:rPr lang="ru-RU" sz="3200" b="1" dirty="0" smtClean="0">
                <a:solidFill>
                  <a:srgbClr val="7030A0"/>
                </a:solidFill>
              </a:rPr>
              <a:t>Состав проектной группы:</a:t>
            </a:r>
            <a:endParaRPr lang="ru-RU" sz="3200" dirty="0" smtClean="0">
              <a:solidFill>
                <a:srgbClr val="7030A0"/>
              </a:solidFill>
            </a:endParaRPr>
          </a:p>
          <a:p>
            <a:pPr>
              <a:buFont typeface="Wingdings 2" pitchFamily="18" charset="2"/>
              <a:buNone/>
            </a:pPr>
            <a:r>
              <a:rPr lang="ru-RU" dirty="0" smtClean="0"/>
              <a:t>обучающиеся 8-г,</a:t>
            </a:r>
          </a:p>
          <a:p>
            <a:pPr>
              <a:buFont typeface="Wingdings 2" pitchFamily="18" charset="2"/>
              <a:buNone/>
            </a:pPr>
            <a:r>
              <a:rPr lang="ru-RU" dirty="0" smtClean="0"/>
              <a:t>6-а  и 6-б классов 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35732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проектной деятельности</a:t>
            </a:r>
            <a:br>
              <a:rPr lang="ru-RU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3200" u="sng" baseline="30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ЫИ</a:t>
            </a:r>
            <a:r>
              <a:rPr lang="ru-RU" sz="32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этап: погружение в проект</a:t>
            </a:r>
            <a:r>
              <a:rPr lang="ru-RU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50"/>
            <a:ext cx="8543925" cy="521493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Беседа с обучающимися о значимости темы проекта</a:t>
            </a:r>
            <a:b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Побуждение интереса к обсуждаемой теме и поиск ответа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на вопросы: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какие еще существуют и существовали ранее обозначения чисел?</a:t>
            </a:r>
          </a:p>
          <a:p>
            <a:pPr>
              <a:lnSpc>
                <a:spcPct val="90000"/>
              </a:lnSpc>
            </a:pPr>
            <a:endParaRPr lang="ru-RU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Определение цели и задач проекта.</a:t>
            </a:r>
          </a:p>
          <a:p>
            <a:pPr eaLnBrk="1" hangingPunct="1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Способ решения проблемы.</a:t>
            </a:r>
          </a:p>
          <a:p>
            <a:pPr eaLnBrk="1" hangingPunct="1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ПОДОБРАТЬ ЛИТЕРАТУРУ, НАЙТИ ИНТЕРНЕТ РЕСУРСЫ</a:t>
            </a:r>
            <a:endParaRPr lang="ru-RU" sz="2400" dirty="0" smtClean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9001156" cy="92869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400" u="sng" dirty="0" smtClean="0">
                <a:solidFill>
                  <a:srgbClr val="FFFF00"/>
                </a:solidFill>
              </a:rPr>
              <a:t>2</a:t>
            </a:r>
            <a:r>
              <a:rPr lang="ru-RU" sz="3400" u="sng" baseline="30000" dirty="0" smtClean="0">
                <a:solidFill>
                  <a:srgbClr val="FFFF00"/>
                </a:solidFill>
              </a:rPr>
              <a:t>ой</a:t>
            </a:r>
            <a:r>
              <a:rPr lang="ru-RU" sz="3400" u="sng" dirty="0" smtClean="0">
                <a:solidFill>
                  <a:srgbClr val="FFFF00"/>
                </a:solidFill>
              </a:rPr>
              <a:t> этап: организация деятельности</a:t>
            </a:r>
            <a:endParaRPr lang="ru-RU" sz="34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5168900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Font typeface="Wingdings 2" pitchFamily="18" charset="2"/>
              <a:buNone/>
            </a:pPr>
            <a:endParaRPr lang="ru-RU" b="1" dirty="0" smtClean="0">
              <a:solidFill>
                <a:srgbClr val="FFC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lnSpc>
                <a:spcPct val="90000"/>
              </a:lnSpc>
              <a:buNone/>
            </a:pP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Тема: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Определение и обретение первого исследовательского  опыта.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1F497D"/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Цель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повышать уровень самооценки обучающихся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Решение проблемы: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разбить  данную тему на логические части. Распределить их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 3 года исследований.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Выполнить отбор материалов для исследования.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572000"/>
          </a:xfrm>
        </p:spPr>
        <p:txBody>
          <a:bodyPr>
            <a:normAutofit fontScale="92500" lnSpcReduction="10000"/>
          </a:bodyPr>
          <a:lstStyle/>
          <a:p>
            <a:pPr algn="ctr">
              <a:buFont typeface="Wingdings 2" pitchFamily="18" charset="2"/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Исследовательская деятельность</a:t>
            </a:r>
            <a:endParaRPr lang="ru-RU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Гипотеза.</a:t>
            </a:r>
            <a:r>
              <a:rPr lang="ru-RU" sz="2400" dirty="0" smtClean="0"/>
              <a:t> Откуда </a:t>
            </a:r>
            <a:r>
              <a:rPr lang="ru-RU" sz="2400" dirty="0" smtClean="0"/>
              <a:t>числа </a:t>
            </a:r>
            <a:r>
              <a:rPr lang="ru-RU" sz="2400" dirty="0" smtClean="0"/>
              <a:t>взялись? И почему именно такие, а не иначе? И вообще много ли их существовало? </a:t>
            </a: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Цель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: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проследить изменения. </a:t>
            </a:r>
          </a:p>
          <a:p>
            <a:pPr>
              <a:buFont typeface="Wingdings 2" pitchFamily="18" charset="2"/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Задачи:</a:t>
            </a:r>
          </a:p>
          <a:p>
            <a:pPr>
              <a:buFont typeface="Wingdings 2" pitchFamily="18" charset="2"/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 1. Выявить необходимость возникновения числа и счёта.</a:t>
            </a:r>
          </a:p>
          <a:p>
            <a:pPr>
              <a:buFont typeface="Wingdings 2" pitchFamily="18" charset="2"/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2.Отследить динамику  развития потребности в счёте и записи чисел</a:t>
            </a:r>
          </a:p>
          <a:p>
            <a:pPr>
              <a:buFont typeface="Wingdings 2" pitchFamily="18" charset="2"/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3.Заметить как происходят изменения в сознании людей с развитием жизни.</a:t>
            </a:r>
          </a:p>
          <a:p>
            <a:pPr>
              <a:buFont typeface="Wingdings 2" pitchFamily="18" charset="2"/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4.Сформулировать  выводы о необходимости использовании и развитии  счёта и записи чисел.</a:t>
            </a:r>
          </a:p>
          <a:p>
            <a:endParaRPr lang="ru-RU" sz="18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-214338"/>
            <a:ext cx="860800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u="sng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r>
              <a:rPr lang="ru-RU" sz="5400" b="1" u="sng" cap="none" spc="0" baseline="30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ий</a:t>
            </a:r>
            <a:r>
              <a:rPr lang="ru-RU" sz="5400" b="1" u="sng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этап: организация деятельности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u="sng" dirty="0" smtClean="0">
                <a:solidFill>
                  <a:srgbClr val="FFFF00"/>
                </a:solidFill>
                <a:effectLst/>
              </a:rPr>
              <a:t>4</a:t>
            </a:r>
            <a:r>
              <a:rPr lang="ru-RU" sz="4000" u="sng" baseline="30000" dirty="0" smtClean="0">
                <a:solidFill>
                  <a:srgbClr val="FFFF00"/>
                </a:solidFill>
              </a:rPr>
              <a:t>ий</a:t>
            </a:r>
            <a:r>
              <a:rPr lang="ru-RU" sz="4000" u="sng" dirty="0" smtClean="0">
                <a:solidFill>
                  <a:srgbClr val="FFFF00"/>
                </a:solidFill>
              </a:rPr>
              <a:t> этап: работа над продуктом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>
              <a:buFont typeface="Wingdings 2" pitchFamily="18" charset="2"/>
              <a:buNone/>
            </a:pPr>
            <a:r>
              <a:rPr lang="ru-RU" b="1" dirty="0" smtClean="0"/>
              <a:t>Составление презентаций на тему </a:t>
            </a:r>
          </a:p>
          <a:p>
            <a:pPr>
              <a:buFont typeface="Wingdings 2" pitchFamily="18" charset="2"/>
              <a:buNone/>
            </a:pPr>
            <a:r>
              <a:rPr lang="ru-RU" sz="39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«Как люди учились считать</a:t>
            </a:r>
            <a:r>
              <a:rPr lang="ru-RU" sz="39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».5-а </a:t>
            </a:r>
            <a:r>
              <a:rPr lang="ru-RU" sz="39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класс</a:t>
            </a:r>
          </a:p>
          <a:p>
            <a:pPr>
              <a:buFont typeface="Wingdings 2" pitchFamily="18" charset="2"/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«Числа получают имена»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6-а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класс</a:t>
            </a:r>
          </a:p>
          <a:p>
            <a:pPr>
              <a:buFont typeface="Wingdings 2" pitchFamily="18" charset="2"/>
              <a:buNone/>
            </a:pPr>
            <a:r>
              <a:rPr lang="ru-RU" sz="40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«Системы счисления» </a:t>
            </a:r>
            <a:r>
              <a:rPr lang="ru-RU" sz="40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7-а </a:t>
            </a:r>
            <a:r>
              <a:rPr lang="ru-RU" sz="40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</a:rPr>
              <a:t>класс</a:t>
            </a:r>
          </a:p>
          <a:p>
            <a:pPr>
              <a:buFont typeface="Wingdings 2" pitchFamily="18" charset="2"/>
              <a:buNone/>
            </a:pPr>
            <a:r>
              <a:rPr lang="ru-RU" sz="4800" b="1" i="1" dirty="0" smtClean="0">
                <a:solidFill>
                  <a:srgbClr val="FFFF00"/>
                </a:solidFill>
              </a:rPr>
              <a:t>	</a:t>
            </a:r>
          </a:p>
          <a:p>
            <a:pPr>
              <a:buFont typeface="Wingdings 2" pitchFamily="18" charset="2"/>
              <a:buNone/>
            </a:pPr>
            <a:r>
              <a:rPr lang="ru-RU" sz="4000" b="1" u="sng" dirty="0" smtClean="0">
                <a:solidFill>
                  <a:schemeClr val="accent2">
                    <a:lumMod val="75000"/>
                  </a:schemeClr>
                </a:solidFill>
              </a:rPr>
              <a:t>5</a:t>
            </a:r>
            <a:r>
              <a:rPr lang="ru-RU" sz="4000" b="1" u="sng" baseline="30000" dirty="0" smtClean="0">
                <a:solidFill>
                  <a:schemeClr val="accent2">
                    <a:lumMod val="75000"/>
                  </a:schemeClr>
                </a:solidFill>
              </a:rPr>
              <a:t>ий</a:t>
            </a:r>
            <a:r>
              <a:rPr lang="ru-RU" sz="4000" b="1" u="sng" dirty="0" smtClean="0">
                <a:solidFill>
                  <a:schemeClr val="accent2">
                    <a:lumMod val="75000"/>
                  </a:schemeClr>
                </a:solidFill>
              </a:rPr>
              <a:t>   этап: презентация данного проекта на научно – практической конференции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Используемые ресурсы.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Мир чисел. Занимательные рассказы о математике.-С-Пб.:МиМ-ЭКСПРЕСС,1995.-158с. </a:t>
            </a:r>
          </a:p>
          <a:p>
            <a:r>
              <a:rPr lang="ru-RU" dirty="0" smtClean="0"/>
              <a:t>Информатика :Учебник для 6класса/Л.Л.Босова-5-е изд. –М.:БИНОМ. Лаборатория знаний,2007.-208с.:ил.</a:t>
            </a:r>
          </a:p>
          <a:p>
            <a:r>
              <a:rPr lang="ru-RU" dirty="0" smtClean="0"/>
              <a:t>Депман И. Я., Виленкин Н. Я. За страницами учебника математики: Пособие для учащихся 5-6кл.сред.шк.-М.:Просвещение, 1989.-287с.:ил.</a:t>
            </a:r>
          </a:p>
          <a:p>
            <a:r>
              <a:rPr lang="en-US" dirty="0" smtClean="0">
                <a:hlinkClick r:id="rId2"/>
              </a:rPr>
              <a:t>http://www.dopinfo.ru</a:t>
            </a:r>
            <a:r>
              <a:rPr lang="ru-RU" dirty="0" smtClean="0">
                <a:hlinkClick r:id="rId2"/>
              </a:rPr>
              <a:t>-как</a:t>
            </a:r>
            <a:r>
              <a:rPr lang="ru-RU" dirty="0" smtClean="0"/>
              <a:t> люди учились считать</a:t>
            </a:r>
          </a:p>
          <a:p>
            <a:r>
              <a:rPr lang="ru-RU" dirty="0" smtClean="0"/>
              <a:t>.</a:t>
            </a:r>
            <a:r>
              <a:rPr lang="en-US" dirty="0" smtClean="0"/>
              <a:t> http://matsievsky.newmail.ru/</a:t>
            </a:r>
            <a:r>
              <a:rPr lang="ru-RU" dirty="0" smtClean="0"/>
              <a:t> -системы счисления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>
                <a:hlinkClick r:id="rId2"/>
              </a:rPr>
              <a:t>http://clocklife.ru/picture/clocks.jpg.html</a:t>
            </a:r>
            <a:endParaRPr lang="ru-RU" dirty="0" smtClean="0"/>
          </a:p>
          <a:p>
            <a:r>
              <a:rPr lang="ru-RU" u="sng" dirty="0" smtClean="0">
                <a:hlinkClick r:id="rId3"/>
              </a:rPr>
              <a:t>http://www.interesno.name/article/911</a:t>
            </a:r>
            <a:endParaRPr lang="ru-RU" dirty="0" smtClean="0"/>
          </a:p>
          <a:p>
            <a:r>
              <a:rPr lang="ru-RU" u="sng" dirty="0" smtClean="0">
                <a:hlinkClick r:id="rId4"/>
              </a:rPr>
              <a:t>http://freecode.pspo.perm.ru/436/work/ss/ist_ch.html</a:t>
            </a:r>
            <a:endParaRPr lang="ru-RU" dirty="0" smtClean="0"/>
          </a:p>
          <a:p>
            <a:r>
              <a:rPr lang="ru-RU" dirty="0" smtClean="0"/>
              <a:t>http://slovari.yandex.ru/dict/krugosvet/article/4/43/1004115.htm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9999">
              <a:srgbClr val="85C2FF"/>
            </a:gs>
            <a:gs pos="21000">
              <a:srgbClr val="85C2FF">
                <a:alpha val="26000"/>
              </a:srgbClr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74638"/>
            <a:ext cx="5000660" cy="1143000"/>
          </a:xfrm>
        </p:spPr>
        <p:txBody>
          <a:bodyPr>
            <a:prstTxWarp prst="textStop">
              <a:avLst>
                <a:gd name="adj" fmla="val 14286"/>
              </a:avLst>
            </a:prstTxWarp>
            <a:normAutofit/>
          </a:bodyPr>
          <a:lstStyle/>
          <a:p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 проекта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исследовательский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928934"/>
            <a:ext cx="75009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Возраст обучающихся</a:t>
            </a:r>
            <a:r>
              <a:rPr lang="ru-RU" dirty="0" smtClean="0"/>
              <a:t>,                                       </a:t>
            </a:r>
            <a:r>
              <a:rPr lang="ru-RU" sz="3200" dirty="0" smtClean="0"/>
              <a:t>на который рассчитан данный проект.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solidFill>
                  <a:srgbClr val="C00000"/>
                </a:solidFill>
              </a:rPr>
              <a:t>обучающиеся 6 и 8 классов.</a:t>
            </a:r>
            <a:endParaRPr lang="ru-RU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1.Создание условий для активизации познавательного интереса и для самореализации учащихся в процессе учебной деятельности. 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2.Развитие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математических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, интеллектуальных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способностей учащихся. </a:t>
            </a:r>
          </a:p>
          <a:p>
            <a:r>
              <a:rPr lang="ru-RU" b="1" i="1" dirty="0" smtClean="0"/>
              <a:t>Показать, значимость числа во все времена. </a:t>
            </a:r>
            <a:endParaRPr lang="ru-RU" dirty="0" smtClean="0"/>
          </a:p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428604"/>
            <a:ext cx="44779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Цели проекта.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Для достижения поставленных целей в процессе обучения решаются следующие задачи: </a:t>
            </a:r>
          </a:p>
          <a:p>
            <a:pPr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1.Приобщить учащихся к работе с математической литературой. </a:t>
            </a:r>
          </a:p>
          <a:p>
            <a:pPr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2.Расширение представлений о богатстве и красоте мира чисел.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571480"/>
            <a:ext cx="50834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Задачи проекта.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ходе этого исследования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мы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бы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хотели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узнать откуда взялось число, как оно трансформировалось в ту систему записи, которая общепринята во всем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мире.</a:t>
            </a:r>
          </a:p>
          <a:p>
            <a:pPr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    УЧЕНИКИ 6-А КЛАССА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85728"/>
            <a:ext cx="935834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Цели и задачи исследования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какие еще существуют и существовали ранее обозначения чисел?</a:t>
            </a:r>
          </a:p>
          <a:p>
            <a:pPr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ГРУППА 6-Б КЛАССА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 проблемы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Современному </a:t>
            </a:r>
            <a:r>
              <a:rPr lang="ru-RU" dirty="0"/>
              <a:t>человеку трудно представить себе математику без обозначений чисел и арифметических действий. Но ведь когда-то же этих обозначений не существовало. А тогда откуда они взялись? И почему именно такие, а не иначе? И вообще много ли их существовало? Ни для кого не секрет, что всюду и повсеместно каждое мгновение наша жизнь наполнена цифрами и числами: день недели, номер автомобиля, магазинный ценник, штрих-код на книжной обложке, количество калорий в пирожном и сколько дней осталось до каникул?.. Вся наша бытность состоит из арифметики, простой или сложной, у нас есть счастливые числа и памятные даты и мы не мыслим свою жизнь без количественной системы счисления. Мы никогда не задумываемся о значимости чисел в нашей культуре, общении и о том, что этим нехитрым знакам можно подчинить все на свете.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Основополагающий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вопрос </a:t>
            </a:r>
          </a:p>
          <a:p>
            <a:pPr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Зачем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людям необходимы числа? </a:t>
            </a:r>
          </a:p>
          <a:p>
            <a:pPr>
              <a:buNone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Проблемные вопросы </a:t>
            </a:r>
          </a:p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люди научились считать? </a:t>
            </a:r>
          </a:p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возникли арабские цифры? </a:t>
            </a:r>
          </a:p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числа влияют на нашу жизнь</a:t>
            </a:r>
            <a:r>
              <a:rPr lang="ru-RU" dirty="0"/>
              <a:t>?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Учебные вопросы </a:t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Что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такое число? </a:t>
            </a:r>
          </a:p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Какие символы используются в записи числа? </a:t>
            </a:r>
          </a:p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Сколько цифр существует в математике? </a:t>
            </a:r>
          </a:p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Какие числа мы используем на уроках? 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623</Words>
  <Application>Microsoft Office PowerPoint</Application>
  <PresentationFormat>Экран (4:3)</PresentationFormat>
  <Paragraphs>80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Муниципальное общеобразовательное учреждение средняя общеобразовательная школа №4 имени Владимира Бурова </vt:lpstr>
      <vt:lpstr>Тип проекта</vt:lpstr>
      <vt:lpstr>Слайд 3</vt:lpstr>
      <vt:lpstr>Слайд 4</vt:lpstr>
      <vt:lpstr>Слайд 5</vt:lpstr>
      <vt:lpstr>Слайд 6</vt:lpstr>
      <vt:lpstr>Актуальность проблемы  </vt:lpstr>
      <vt:lpstr>Слайд 8</vt:lpstr>
      <vt:lpstr>Учебные вопросы  </vt:lpstr>
      <vt:lpstr>Слайд 10</vt:lpstr>
      <vt:lpstr>Этапы проектной деятельности 1ЫИ этап: погружение в проект </vt:lpstr>
      <vt:lpstr>2ой этап: организация деятельности</vt:lpstr>
      <vt:lpstr>Слайд 13</vt:lpstr>
      <vt:lpstr>4ий этап: работа над продуктом проекта</vt:lpstr>
      <vt:lpstr>Используемые ресурсы.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1</dc:creator>
  <cp:lastModifiedBy>дом</cp:lastModifiedBy>
  <cp:revision>29</cp:revision>
  <dcterms:created xsi:type="dcterms:W3CDTF">2010-01-28T16:34:19Z</dcterms:created>
  <dcterms:modified xsi:type="dcterms:W3CDTF">2012-01-22T09:07:29Z</dcterms:modified>
</cp:coreProperties>
</file>