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C36B893-7C66-42CE-9669-98205F5F80B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D349984-62D5-425D-A8B9-EE3B24460C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Одноатомные спирты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845234"/>
          </a:xfrm>
        </p:spPr>
        <p:txBody>
          <a:bodyPr/>
          <a:lstStyle/>
          <a:p>
            <a:r>
              <a:rPr lang="en-US" sz="3600" dirty="0" err="1">
                <a:solidFill>
                  <a:srgbClr val="FFC000"/>
                </a:solidFill>
              </a:rPr>
              <a:t>Реакции</a:t>
            </a:r>
            <a:r>
              <a:rPr lang="en-US" sz="3600" dirty="0">
                <a:solidFill>
                  <a:srgbClr val="FFC000"/>
                </a:solidFill>
              </a:rPr>
              <a:t> с </a:t>
            </a:r>
            <a:r>
              <a:rPr lang="en-US" sz="3600" dirty="0" err="1">
                <a:solidFill>
                  <a:srgbClr val="FFC000"/>
                </a:solidFill>
              </a:rPr>
              <a:t>разрывом</a:t>
            </a:r>
            <a:r>
              <a:rPr lang="en-US" sz="3600" dirty="0">
                <a:solidFill>
                  <a:srgbClr val="FFC000"/>
                </a:solidFill>
              </a:rPr>
              <a:t> </a:t>
            </a:r>
            <a:r>
              <a:rPr lang="en-US" sz="3600" dirty="0" err="1">
                <a:solidFill>
                  <a:srgbClr val="FFC000"/>
                </a:solidFill>
              </a:rPr>
              <a:t>связи</a:t>
            </a:r>
            <a:r>
              <a:rPr lang="en-US" sz="3600" dirty="0">
                <a:solidFill>
                  <a:srgbClr val="FFC000"/>
                </a:solidFill>
              </a:rPr>
              <a:t> RO–H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err="1"/>
              <a:t>Спирты</a:t>
            </a:r>
            <a:r>
              <a:rPr lang="en-US" dirty="0"/>
              <a:t> </a:t>
            </a:r>
            <a:r>
              <a:rPr lang="en-US" dirty="0" err="1"/>
              <a:t>реагируют</a:t>
            </a:r>
            <a:r>
              <a:rPr lang="en-US" dirty="0"/>
              <a:t> с </a:t>
            </a:r>
            <a:r>
              <a:rPr lang="en-US" dirty="0" err="1"/>
              <a:t>щелочными</a:t>
            </a:r>
            <a:r>
              <a:rPr lang="en-US" dirty="0"/>
              <a:t> и </a:t>
            </a:r>
            <a:r>
              <a:rPr lang="en-US" dirty="0" err="1"/>
              <a:t>щелочноземельными</a:t>
            </a:r>
            <a:r>
              <a:rPr lang="en-US" dirty="0"/>
              <a:t> </a:t>
            </a:r>
            <a:r>
              <a:rPr lang="en-US" dirty="0" err="1"/>
              <a:t>металлами</a:t>
            </a:r>
            <a:r>
              <a:rPr lang="en-US" dirty="0"/>
              <a:t>, </a:t>
            </a:r>
            <a:r>
              <a:rPr lang="en-US" dirty="0" err="1"/>
              <a:t>образуя</a:t>
            </a:r>
            <a:r>
              <a:rPr lang="en-US" dirty="0"/>
              <a:t> </a:t>
            </a:r>
            <a:r>
              <a:rPr lang="en-US" dirty="0" err="1"/>
              <a:t>солеобразные</a:t>
            </a:r>
            <a:r>
              <a:rPr lang="en-US" dirty="0"/>
              <a:t> </a:t>
            </a:r>
            <a:r>
              <a:rPr lang="en-US" dirty="0" err="1"/>
              <a:t>соединения</a:t>
            </a:r>
            <a:r>
              <a:rPr lang="en-US" dirty="0"/>
              <a:t> – </a:t>
            </a:r>
            <a:r>
              <a:rPr lang="en-US" dirty="0" err="1"/>
              <a:t>алкоголяты</a:t>
            </a:r>
            <a:r>
              <a:rPr lang="en-US" dirty="0"/>
              <a:t>. </a:t>
            </a:r>
            <a:r>
              <a:rPr lang="en-US" dirty="0" err="1"/>
              <a:t>Со</a:t>
            </a:r>
            <a:r>
              <a:rPr lang="en-US" dirty="0"/>
              <a:t> </a:t>
            </a:r>
            <a:r>
              <a:rPr lang="en-US" dirty="0" err="1"/>
              <a:t>щелочами</a:t>
            </a:r>
            <a:r>
              <a:rPr lang="en-US" dirty="0"/>
              <a:t> </a:t>
            </a:r>
            <a:r>
              <a:rPr lang="en-US" dirty="0" err="1"/>
              <a:t>спирты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взаимодействуют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/>
              <a:t> </a:t>
            </a:r>
            <a:endParaRPr lang="ru-RU" dirty="0"/>
          </a:p>
          <a:p>
            <a:r>
              <a:rPr lang="en-US" dirty="0"/>
              <a:t>2СH</a:t>
            </a:r>
            <a:r>
              <a:rPr lang="en-US" baseline="-25000" dirty="0"/>
              <a:t>3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OH + 2Na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2СH</a:t>
            </a:r>
            <a:r>
              <a:rPr lang="en-US" baseline="-25000" dirty="0"/>
              <a:t>3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ONa + H</a:t>
            </a:r>
            <a:r>
              <a:rPr lang="en-US" baseline="-25000" dirty="0"/>
              <a:t>2</a:t>
            </a:r>
            <a:r>
              <a:rPr lang="en-US" dirty="0">
                <a:sym typeface="Symbol"/>
              </a:rPr>
              <a:t></a:t>
            </a:r>
            <a:endParaRPr lang="ru-RU" dirty="0"/>
          </a:p>
          <a:p>
            <a:r>
              <a:rPr lang="en-US" dirty="0"/>
              <a:t>2СH</a:t>
            </a:r>
            <a:r>
              <a:rPr lang="en-US" baseline="-25000" dirty="0"/>
              <a:t>3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OH + </a:t>
            </a:r>
            <a:r>
              <a:rPr lang="en-US" dirty="0" err="1"/>
              <a:t>Сa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(СH</a:t>
            </a:r>
            <a:r>
              <a:rPr lang="en-US" baseline="-25000" dirty="0"/>
              <a:t>3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O)</a:t>
            </a:r>
            <a:r>
              <a:rPr lang="en-US" baseline="-25000" dirty="0"/>
              <a:t>2</a:t>
            </a:r>
            <a:r>
              <a:rPr lang="en-US" dirty="0"/>
              <a:t>Ca + H</a:t>
            </a:r>
            <a:r>
              <a:rPr lang="en-US" baseline="-25000" dirty="0"/>
              <a:t>2</a:t>
            </a:r>
            <a:r>
              <a:rPr lang="en-US" dirty="0">
                <a:sym typeface="Symbol"/>
              </a:rPr>
              <a:t></a:t>
            </a:r>
            <a:endParaRPr lang="ru-RU" dirty="0"/>
          </a:p>
          <a:p>
            <a:r>
              <a:rPr lang="en-US" dirty="0"/>
              <a:t> </a:t>
            </a:r>
            <a:endParaRPr lang="ru-RU" dirty="0"/>
          </a:p>
          <a:p>
            <a:r>
              <a:rPr lang="ru-RU" dirty="0"/>
              <a:t>В присутствии воды алкоголяты </a:t>
            </a:r>
            <a:r>
              <a:rPr lang="ru-RU" dirty="0" err="1"/>
              <a:t>гидролизуются</a:t>
            </a:r>
            <a:r>
              <a:rPr lang="ru-RU" dirty="0"/>
              <a:t>: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(С</a:t>
            </a:r>
            <a:r>
              <a:rPr lang="en-US" dirty="0"/>
              <a:t>H</a:t>
            </a:r>
            <a:r>
              <a:rPr lang="ru-RU" baseline="-25000" dirty="0"/>
              <a:t>3</a:t>
            </a:r>
            <a:r>
              <a:rPr lang="ru-RU" dirty="0"/>
              <a:t>)</a:t>
            </a:r>
            <a:r>
              <a:rPr lang="ru-RU" baseline="-25000" dirty="0"/>
              <a:t>3</a:t>
            </a:r>
            <a:r>
              <a:rPr lang="ru-RU" dirty="0"/>
              <a:t>С–</a:t>
            </a:r>
            <a:r>
              <a:rPr lang="en-US" dirty="0"/>
              <a:t>OK</a:t>
            </a:r>
            <a:r>
              <a:rPr lang="ru-RU" dirty="0"/>
              <a:t> + </a:t>
            </a:r>
            <a:r>
              <a:rPr lang="en-US" dirty="0"/>
              <a:t>H</a:t>
            </a:r>
            <a:r>
              <a:rPr lang="ru-RU" baseline="-25000" dirty="0"/>
              <a:t>2</a:t>
            </a:r>
            <a:r>
              <a:rPr lang="en-US" dirty="0"/>
              <a:t>O </a:t>
            </a:r>
            <a:r>
              <a:rPr lang="en-US" dirty="0">
                <a:sym typeface="Symbol"/>
              </a:rPr>
              <a:t></a:t>
            </a:r>
            <a:r>
              <a:rPr lang="ru-RU" dirty="0"/>
              <a:t>  (С</a:t>
            </a:r>
            <a:r>
              <a:rPr lang="en-US" dirty="0"/>
              <a:t>H</a:t>
            </a:r>
            <a:r>
              <a:rPr lang="ru-RU" baseline="-25000" dirty="0"/>
              <a:t>3</a:t>
            </a:r>
            <a:r>
              <a:rPr lang="ru-RU" dirty="0"/>
              <a:t>)</a:t>
            </a:r>
            <a:r>
              <a:rPr lang="ru-RU" baseline="-25000" dirty="0"/>
              <a:t>3</a:t>
            </a:r>
            <a:r>
              <a:rPr lang="en-US" dirty="0"/>
              <a:t>C</a:t>
            </a:r>
            <a:r>
              <a:rPr lang="ru-RU" dirty="0"/>
              <a:t>–</a:t>
            </a:r>
            <a:r>
              <a:rPr lang="en-US" dirty="0"/>
              <a:t>OH</a:t>
            </a:r>
            <a:r>
              <a:rPr lang="ru-RU" dirty="0"/>
              <a:t> + </a:t>
            </a:r>
            <a:r>
              <a:rPr lang="en-US" dirty="0"/>
              <a:t>KOH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Это означает, что спирты – более слабые кислоты, чем вода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Реакция этерификации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Взаимодействие с органическими кислотами </a:t>
            </a:r>
            <a:r>
              <a:rPr lang="ru-RU" dirty="0" smtClean="0"/>
              <a:t>приводит </a:t>
            </a:r>
            <a:r>
              <a:rPr lang="ru-RU" dirty="0"/>
              <a:t>к образованию сложных эфиров.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dirty="0"/>
              <a:t> </a:t>
            </a:r>
            <a:r>
              <a:rPr lang="ru-RU" dirty="0" smtClean="0"/>
              <a:t>  </a:t>
            </a:r>
            <a:r>
              <a:rPr lang="en-US" dirty="0" smtClean="0"/>
              <a:t>O</a:t>
            </a:r>
            <a:r>
              <a:rPr lang="ru-RU" dirty="0" smtClean="0"/>
              <a:t>		                                                 </a:t>
            </a:r>
            <a:r>
              <a:rPr lang="en-US" dirty="0" smtClean="0"/>
              <a:t>O</a:t>
            </a:r>
            <a:endParaRPr lang="ru-RU" dirty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   </a:t>
            </a:r>
            <a:r>
              <a:rPr lang="en-US" dirty="0" smtClean="0"/>
              <a:t>II</a:t>
            </a:r>
            <a:r>
              <a:rPr lang="ru-RU" dirty="0" smtClean="0"/>
              <a:t>		                                                  </a:t>
            </a:r>
            <a:r>
              <a:rPr lang="en-US" dirty="0" smtClean="0"/>
              <a:t>II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CH</a:t>
            </a:r>
            <a:r>
              <a:rPr lang="en-US" baseline="-25000" dirty="0" smtClean="0"/>
              <a:t>3</a:t>
            </a:r>
            <a:r>
              <a:rPr lang="en-US" dirty="0" smtClean="0"/>
              <a:t>–C--OH + H --OC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  </a:t>
            </a:r>
            <a:r>
              <a:rPr lang="en-US" dirty="0" smtClean="0">
                <a:sym typeface="Symbol"/>
              </a:rPr>
              <a:t></a:t>
            </a:r>
            <a:r>
              <a:rPr lang="en-US" baseline="30000" dirty="0" smtClean="0"/>
              <a:t>H2SO4</a:t>
            </a:r>
            <a:r>
              <a:rPr lang="en-US" dirty="0" smtClean="0">
                <a:sym typeface="Symbol"/>
              </a:rPr>
              <a:t></a:t>
            </a:r>
            <a:r>
              <a:rPr lang="en-US" dirty="0" smtClean="0"/>
              <a:t>  CH</a:t>
            </a:r>
            <a:r>
              <a:rPr lang="en-US" baseline="-25000" dirty="0" smtClean="0"/>
              <a:t>3</a:t>
            </a:r>
            <a:r>
              <a:rPr lang="en-US" dirty="0" smtClean="0"/>
              <a:t>–C</a:t>
            </a:r>
            <a:r>
              <a:rPr lang="ru-RU" dirty="0" smtClean="0"/>
              <a:t>–</a:t>
            </a:r>
            <a:r>
              <a:rPr lang="en-US" dirty="0" smtClean="0"/>
              <a:t>O</a:t>
            </a:r>
            <a:r>
              <a:rPr lang="ru-RU" dirty="0" smtClean="0"/>
              <a:t>–</a:t>
            </a:r>
            <a:r>
              <a:rPr lang="en-US" dirty="0" smtClean="0"/>
              <a:t>C</a:t>
            </a:r>
            <a:r>
              <a:rPr lang="ru-RU" baseline="-25000" dirty="0" smtClean="0"/>
              <a:t>2</a:t>
            </a:r>
            <a:r>
              <a:rPr lang="en-US" dirty="0" smtClean="0"/>
              <a:t>H</a:t>
            </a:r>
            <a:r>
              <a:rPr lang="ru-RU" baseline="-25000" dirty="0" smtClean="0"/>
              <a:t>5    </a:t>
            </a:r>
            <a:r>
              <a:rPr lang="ru-RU" dirty="0" smtClean="0"/>
              <a:t>+ 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O</a:t>
            </a:r>
            <a:r>
              <a:rPr lang="ru-RU" baseline="-25000" dirty="0" smtClean="0"/>
              <a:t/>
            </a:r>
            <a:br>
              <a:rPr lang="ru-RU" baseline="-25000" dirty="0" smtClean="0"/>
            </a:br>
            <a:r>
              <a:rPr lang="ru-RU" baseline="-25000" dirty="0" smtClean="0"/>
              <a:t>			               </a:t>
            </a:r>
            <a:r>
              <a:rPr lang="ru-RU" dirty="0" smtClean="0"/>
              <a:t>(</a:t>
            </a:r>
            <a:r>
              <a:rPr lang="ru-RU" dirty="0" err="1" smtClean="0"/>
              <a:t>уксусноэтиловый</a:t>
            </a:r>
            <a:r>
              <a:rPr lang="ru-RU" dirty="0" smtClean="0"/>
              <a:t> эфир (этилацетат))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общем виде: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en-US" dirty="0" smtClean="0"/>
              <a:t>O</a:t>
            </a:r>
            <a:r>
              <a:rPr lang="ru-RU" dirty="0" smtClean="0"/>
              <a:t>		                                       </a:t>
            </a:r>
            <a:r>
              <a:rPr lang="en-US" dirty="0" smtClean="0"/>
              <a:t>O</a:t>
            </a:r>
            <a:br>
              <a:rPr lang="en-US" dirty="0" smtClean="0"/>
            </a:br>
            <a:r>
              <a:rPr lang="ru-RU" dirty="0" smtClean="0"/>
              <a:t>    </a:t>
            </a:r>
            <a:r>
              <a:rPr lang="en-US" dirty="0" smtClean="0"/>
              <a:t> II</a:t>
            </a:r>
            <a:r>
              <a:rPr lang="ru-RU" dirty="0" smtClean="0"/>
              <a:t>	                      	       </a:t>
            </a:r>
            <a:r>
              <a:rPr lang="en-US" dirty="0" smtClean="0"/>
              <a:t>H</a:t>
            </a:r>
            <a:r>
              <a:rPr lang="en-US" baseline="30000" dirty="0" smtClean="0"/>
              <a:t>+</a:t>
            </a:r>
            <a:r>
              <a:rPr lang="ru-RU" baseline="30000" dirty="0" smtClean="0"/>
              <a:t>	        </a:t>
            </a:r>
            <a:r>
              <a:rPr lang="en-US" dirty="0" smtClean="0"/>
              <a:t>II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en-US" dirty="0" smtClean="0"/>
              <a:t>R–C--OH </a:t>
            </a:r>
            <a:r>
              <a:rPr lang="ru-RU" dirty="0" smtClean="0"/>
              <a:t> 	</a:t>
            </a:r>
            <a:r>
              <a:rPr lang="en-US" dirty="0" smtClean="0"/>
              <a:t>+</a:t>
            </a:r>
            <a:r>
              <a:rPr lang="ru-RU" dirty="0" smtClean="0"/>
              <a:t>  </a:t>
            </a:r>
            <a:r>
              <a:rPr lang="en-US" dirty="0" smtClean="0"/>
              <a:t> H--OR’</a:t>
            </a:r>
            <a:r>
              <a:rPr lang="en-US" dirty="0" smtClean="0">
                <a:sym typeface="Symbol"/>
              </a:rPr>
              <a:t> </a:t>
            </a:r>
            <a:r>
              <a:rPr lang="ru-RU" dirty="0" smtClean="0">
                <a:sym typeface="Symbol"/>
              </a:rPr>
              <a:t> 	</a:t>
            </a:r>
            <a:r>
              <a:rPr lang="en-US" dirty="0" smtClean="0"/>
              <a:t>R–C–O–R’ +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845234"/>
          </a:xfrm>
        </p:spPr>
        <p:txBody>
          <a:bodyPr/>
          <a:lstStyle/>
          <a:p>
            <a:r>
              <a:rPr lang="en-US" sz="3600" dirty="0" err="1">
                <a:solidFill>
                  <a:srgbClr val="FFC000"/>
                </a:solidFill>
              </a:rPr>
              <a:t>Реакции</a:t>
            </a:r>
            <a:r>
              <a:rPr lang="en-US" sz="3600" dirty="0">
                <a:solidFill>
                  <a:srgbClr val="FFC000"/>
                </a:solidFill>
              </a:rPr>
              <a:t> с </a:t>
            </a:r>
            <a:r>
              <a:rPr lang="en-US" sz="3600" dirty="0" err="1">
                <a:solidFill>
                  <a:srgbClr val="FFC000"/>
                </a:solidFill>
              </a:rPr>
              <a:t>разрывом</a:t>
            </a:r>
            <a:r>
              <a:rPr lang="en-US" sz="3600" dirty="0">
                <a:solidFill>
                  <a:srgbClr val="FFC000"/>
                </a:solidFill>
              </a:rPr>
              <a:t> </a:t>
            </a:r>
            <a:r>
              <a:rPr lang="en-US" sz="3600" dirty="0" err="1">
                <a:solidFill>
                  <a:srgbClr val="FFC000"/>
                </a:solidFill>
              </a:rPr>
              <a:t>связи</a:t>
            </a:r>
            <a:r>
              <a:rPr lang="en-US" sz="3600" dirty="0">
                <a:solidFill>
                  <a:srgbClr val="FFC000"/>
                </a:solidFill>
              </a:rPr>
              <a:t> R–OH.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83560"/>
            <a:ext cx="8115328" cy="45720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dirty="0"/>
              <a:t>С </a:t>
            </a:r>
            <a:r>
              <a:rPr lang="ru-RU" dirty="0" err="1"/>
              <a:t>галогеноводородами</a:t>
            </a:r>
            <a:r>
              <a:rPr lang="ru-RU" dirty="0" smtClean="0"/>
              <a:t>:</a:t>
            </a:r>
            <a:r>
              <a:rPr lang="ru-RU" dirty="0"/>
              <a:t> </a:t>
            </a:r>
          </a:p>
          <a:p>
            <a:r>
              <a:rPr lang="en-US" dirty="0"/>
              <a:t>R–OH + </a:t>
            </a:r>
            <a:r>
              <a:rPr lang="en-US" dirty="0" err="1"/>
              <a:t>HBr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</a:t>
            </a:r>
            <a:r>
              <a:rPr lang="en-US" dirty="0"/>
              <a:t> R–Br +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dirty="0"/>
              <a:t> </a:t>
            </a:r>
            <a:endParaRPr lang="ru-RU" dirty="0"/>
          </a:p>
          <a:p>
            <a:pPr lvl="0"/>
            <a:r>
              <a:rPr lang="ru-RU" dirty="0"/>
              <a:t>С концентрированной серной кислотой</a:t>
            </a:r>
            <a:r>
              <a:rPr lang="ru-RU" dirty="0" smtClean="0"/>
              <a:t>:</a:t>
            </a:r>
            <a:r>
              <a:rPr lang="ru-RU" dirty="0"/>
              <a:t> </a:t>
            </a:r>
          </a:p>
          <a:p>
            <a:pPr>
              <a:buNone/>
            </a:pPr>
            <a:r>
              <a:rPr lang="ru-RU" sz="3100" dirty="0" smtClean="0"/>
              <a:t> </a:t>
            </a:r>
            <a:r>
              <a:rPr lang="en-US" sz="3100" dirty="0" smtClean="0"/>
              <a:t>C</a:t>
            </a:r>
            <a:r>
              <a:rPr lang="en-US" sz="3100" baseline="-25000" dirty="0" smtClean="0"/>
              <a:t>2</a:t>
            </a:r>
            <a:r>
              <a:rPr lang="en-US" sz="3100" dirty="0" smtClean="0"/>
              <a:t>H</a:t>
            </a:r>
            <a:r>
              <a:rPr lang="en-US" sz="3100" baseline="-25000" dirty="0" smtClean="0"/>
              <a:t>5</a:t>
            </a:r>
            <a:r>
              <a:rPr lang="en-US" sz="3100" dirty="0" smtClean="0"/>
              <a:t>O--H </a:t>
            </a:r>
            <a:r>
              <a:rPr lang="ru-RU" sz="3100" dirty="0" smtClean="0"/>
              <a:t>    </a:t>
            </a:r>
            <a:r>
              <a:rPr lang="en-US" sz="3100" dirty="0" smtClean="0"/>
              <a:t>+ </a:t>
            </a:r>
            <a:r>
              <a:rPr lang="ru-RU" sz="3100" dirty="0" smtClean="0"/>
              <a:t> </a:t>
            </a:r>
            <a:r>
              <a:rPr lang="en-US" sz="3100" dirty="0" smtClean="0"/>
              <a:t>H–O</a:t>
            </a:r>
            <a:r>
              <a:rPr lang="ru-RU" sz="3100" dirty="0" smtClean="0"/>
              <a:t>    </a:t>
            </a:r>
            <a:r>
              <a:rPr lang="en-US" sz="3100" dirty="0" smtClean="0"/>
              <a:t>O</a:t>
            </a:r>
            <a:r>
              <a:rPr lang="ru-RU" sz="3100" dirty="0" smtClean="0"/>
              <a:t>     </a:t>
            </a:r>
            <a:r>
              <a:rPr lang="en-US" sz="3100" dirty="0" smtClean="0"/>
              <a:t>C</a:t>
            </a:r>
            <a:r>
              <a:rPr lang="en-US" sz="3100" baseline="-25000" dirty="0" smtClean="0"/>
              <a:t>2</a:t>
            </a:r>
            <a:r>
              <a:rPr lang="en-US" sz="3100" dirty="0" smtClean="0"/>
              <a:t>H</a:t>
            </a:r>
            <a:r>
              <a:rPr lang="en-US" sz="3100" baseline="-25000" dirty="0" smtClean="0"/>
              <a:t>5</a:t>
            </a:r>
            <a:r>
              <a:rPr lang="en-US" sz="3100" dirty="0" smtClean="0"/>
              <a:t>O  </a:t>
            </a:r>
            <a:r>
              <a:rPr lang="ru-RU" sz="3100" dirty="0" smtClean="0"/>
              <a:t>  </a:t>
            </a:r>
            <a:r>
              <a:rPr lang="en-US" sz="3100" dirty="0" smtClean="0"/>
              <a:t>O</a:t>
            </a:r>
            <a:endParaRPr lang="ru-RU" sz="3100" dirty="0" smtClean="0"/>
          </a:p>
          <a:p>
            <a:pPr lvl="1">
              <a:buNone/>
            </a:pPr>
            <a:r>
              <a:rPr lang="ru-RU" dirty="0" smtClean="0"/>
              <a:t>		</a:t>
            </a:r>
            <a:r>
              <a:rPr lang="ru-RU" sz="3200" dirty="0" smtClean="0"/>
              <a:t>                  </a:t>
            </a:r>
            <a:r>
              <a:rPr lang="en-US" sz="3200" dirty="0" smtClean="0"/>
              <a:t>\ //</a:t>
            </a:r>
            <a:r>
              <a:rPr lang="ru-RU" sz="3200" dirty="0"/>
              <a:t> </a:t>
            </a:r>
            <a:r>
              <a:rPr lang="ru-RU" sz="3200" dirty="0" smtClean="0"/>
              <a:t>                   \ //</a:t>
            </a:r>
            <a:endParaRPr lang="ru-RU" dirty="0" smtClean="0"/>
          </a:p>
          <a:p>
            <a:r>
              <a:rPr lang="ru-RU" dirty="0" smtClean="0"/>
              <a:t>	                    </a:t>
            </a:r>
            <a:r>
              <a:rPr lang="en-US" dirty="0" smtClean="0"/>
              <a:t>S</a:t>
            </a:r>
            <a:r>
              <a:rPr lang="ru-RU" dirty="0" smtClean="0"/>
              <a:t>           </a:t>
            </a:r>
            <a:r>
              <a:rPr lang="en-US" dirty="0" smtClean="0"/>
              <a:t> </a:t>
            </a:r>
            <a:r>
              <a:rPr lang="en-US" dirty="0" smtClean="0">
                <a:sym typeface="Symbol"/>
              </a:rPr>
              <a:t></a:t>
            </a:r>
            <a:r>
              <a:rPr lang="ru-RU" dirty="0" smtClean="0">
                <a:sym typeface="Symbol"/>
              </a:rPr>
              <a:t>       </a:t>
            </a:r>
            <a:r>
              <a:rPr lang="en-US" dirty="0" smtClean="0"/>
              <a:t>S  </a:t>
            </a:r>
            <a:r>
              <a:rPr lang="ru-RU" dirty="0" smtClean="0"/>
              <a:t>             (этилсерная кислота)  + 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O</a:t>
            </a:r>
            <a:endParaRPr lang="ru-RU" dirty="0" smtClean="0"/>
          </a:p>
          <a:p>
            <a:pPr lvl="2">
              <a:buNone/>
            </a:pPr>
            <a:r>
              <a:rPr lang="ru-RU" sz="3200" dirty="0" smtClean="0"/>
              <a:t>                     </a:t>
            </a:r>
            <a:r>
              <a:rPr lang="en-US" sz="3200" dirty="0" smtClean="0"/>
              <a:t>/ </a:t>
            </a:r>
            <a:r>
              <a:rPr lang="ru-RU" sz="3200" dirty="0" smtClean="0"/>
              <a:t> </a:t>
            </a:r>
            <a:r>
              <a:rPr lang="en-US" sz="3200" dirty="0" smtClean="0"/>
              <a:t>\\</a:t>
            </a:r>
            <a:r>
              <a:rPr lang="ru-RU" sz="3200" dirty="0" smtClean="0"/>
              <a:t>                    </a:t>
            </a:r>
            <a:r>
              <a:rPr lang="en-US" sz="3200" dirty="0" smtClean="0"/>
              <a:t>/ </a:t>
            </a:r>
            <a:r>
              <a:rPr lang="ru-RU" sz="3200" dirty="0" smtClean="0"/>
              <a:t> </a:t>
            </a:r>
            <a:r>
              <a:rPr lang="en-US" sz="3200" dirty="0" smtClean="0"/>
              <a:t>\\</a:t>
            </a:r>
            <a:endParaRPr lang="ru-RU" sz="3200" dirty="0" smtClean="0"/>
          </a:p>
          <a:p>
            <a:pPr>
              <a:buNone/>
            </a:pPr>
            <a:r>
              <a:rPr lang="ru-RU" dirty="0"/>
              <a:t>	 </a:t>
            </a:r>
            <a:r>
              <a:rPr lang="ru-RU" dirty="0" smtClean="0"/>
              <a:t>                     </a:t>
            </a:r>
            <a:r>
              <a:rPr lang="en-US" dirty="0" smtClean="0"/>
              <a:t>H–O</a:t>
            </a:r>
            <a:r>
              <a:rPr lang="ru-RU" dirty="0" smtClean="0"/>
              <a:t>     </a:t>
            </a:r>
            <a:r>
              <a:rPr lang="en-US" dirty="0" smtClean="0"/>
              <a:t>O</a:t>
            </a:r>
            <a:r>
              <a:rPr lang="ru-RU" dirty="0" smtClean="0"/>
              <a:t>          </a:t>
            </a:r>
            <a:r>
              <a:rPr lang="en-US" dirty="0" smtClean="0"/>
              <a:t>H–O </a:t>
            </a:r>
            <a:r>
              <a:rPr lang="ru-RU" dirty="0" smtClean="0"/>
              <a:t>    </a:t>
            </a:r>
            <a:r>
              <a:rPr lang="en-US" dirty="0" smtClean="0"/>
              <a:t>O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   </a:t>
            </a:r>
            <a:r>
              <a:rPr lang="en-US" dirty="0" smtClean="0"/>
              <a:t>C</a:t>
            </a:r>
            <a:r>
              <a:rPr lang="ru-RU" baseline="-25000" dirty="0"/>
              <a:t>2</a:t>
            </a:r>
            <a:r>
              <a:rPr lang="en-US" dirty="0"/>
              <a:t>H</a:t>
            </a:r>
            <a:r>
              <a:rPr lang="ru-RU" baseline="-25000" dirty="0"/>
              <a:t>5</a:t>
            </a:r>
            <a:r>
              <a:rPr lang="en-US" dirty="0" smtClean="0"/>
              <a:t>–O</a:t>
            </a: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en-US" dirty="0" smtClean="0"/>
              <a:t>O</a:t>
            </a:r>
            <a:r>
              <a:rPr lang="ru-RU" dirty="0"/>
              <a:t>	</a:t>
            </a:r>
            <a:r>
              <a:rPr lang="ru-RU" dirty="0" smtClean="0"/>
              <a:t>    </a:t>
            </a:r>
            <a:r>
              <a:rPr lang="en-US" dirty="0" smtClean="0"/>
              <a:t>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O</a:t>
            </a:r>
            <a:r>
              <a:rPr lang="ru-RU" dirty="0" smtClean="0"/>
              <a:t>  </a:t>
            </a:r>
            <a:r>
              <a:rPr lang="en-US" dirty="0" smtClean="0"/>
              <a:t> O</a:t>
            </a:r>
            <a:endParaRPr lang="ru-RU" dirty="0"/>
          </a:p>
          <a:p>
            <a:r>
              <a:rPr lang="ru-RU" dirty="0" smtClean="0"/>
              <a:t>                    </a:t>
            </a:r>
            <a:r>
              <a:rPr lang="en-US" dirty="0" smtClean="0"/>
              <a:t>\ //</a:t>
            </a:r>
            <a:r>
              <a:rPr lang="ru-RU" dirty="0" smtClean="0"/>
              <a:t>	                 \ //</a:t>
            </a:r>
          </a:p>
          <a:p>
            <a:r>
              <a:rPr lang="ru-RU" dirty="0" smtClean="0"/>
              <a:t>                     </a:t>
            </a:r>
            <a:r>
              <a:rPr lang="en-US" dirty="0" smtClean="0"/>
              <a:t>S</a:t>
            </a:r>
            <a:r>
              <a:rPr lang="ru-RU" dirty="0" smtClean="0"/>
              <a:t>	</a:t>
            </a:r>
            <a:r>
              <a:rPr lang="en-US" dirty="0" smtClean="0"/>
              <a:t> </a:t>
            </a:r>
            <a:r>
              <a:rPr lang="en-US" dirty="0" smtClean="0">
                <a:sym typeface="Symbol"/>
              </a:rPr>
              <a:t></a:t>
            </a:r>
            <a:r>
              <a:rPr lang="ru-RU" dirty="0" smtClean="0"/>
              <a:t>            </a:t>
            </a:r>
            <a:r>
              <a:rPr lang="en-US" dirty="0" smtClean="0"/>
              <a:t>S </a:t>
            </a:r>
            <a:r>
              <a:rPr lang="ru-RU" dirty="0" smtClean="0"/>
              <a:t>             </a:t>
            </a:r>
            <a:r>
              <a:rPr lang="en-US" dirty="0" smtClean="0"/>
              <a:t> </a:t>
            </a:r>
            <a:r>
              <a:rPr lang="ru-RU" dirty="0" smtClean="0"/>
              <a:t>(</a:t>
            </a:r>
            <a:r>
              <a:rPr lang="ru-RU" dirty="0" err="1" smtClean="0"/>
              <a:t>диэтилсерная</a:t>
            </a:r>
            <a:r>
              <a:rPr lang="ru-RU" dirty="0" smtClean="0"/>
              <a:t> кислота(</a:t>
            </a:r>
            <a:r>
              <a:rPr lang="ru-RU" dirty="0" err="1" smtClean="0"/>
              <a:t>диэтилсульфат</a:t>
            </a:r>
            <a:r>
              <a:rPr lang="ru-RU" dirty="0" smtClean="0"/>
              <a:t>))  + 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O</a:t>
            </a:r>
            <a:endParaRPr lang="ru-RU" dirty="0"/>
          </a:p>
          <a:p>
            <a:r>
              <a:rPr lang="ru-RU" dirty="0" smtClean="0"/>
              <a:t>                    </a:t>
            </a:r>
            <a:r>
              <a:rPr lang="en-US" dirty="0" smtClean="0"/>
              <a:t>/ </a:t>
            </a:r>
            <a:r>
              <a:rPr lang="ru-RU" dirty="0" smtClean="0"/>
              <a:t> </a:t>
            </a:r>
            <a:r>
              <a:rPr lang="en-US" dirty="0" smtClean="0"/>
              <a:t>\\</a:t>
            </a:r>
            <a:r>
              <a:rPr lang="en-US" dirty="0"/>
              <a:t> </a:t>
            </a:r>
            <a:r>
              <a:rPr lang="ru-RU" dirty="0" smtClean="0"/>
              <a:t>	                 / \\</a:t>
            </a:r>
          </a:p>
          <a:p>
            <a:pPr>
              <a:buNone/>
            </a:pPr>
            <a:r>
              <a:rPr lang="en-US" dirty="0" smtClean="0"/>
              <a:t>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O-H</a:t>
            </a:r>
            <a:r>
              <a:rPr lang="ru-RU" dirty="0" smtClean="0"/>
              <a:t>+</a:t>
            </a:r>
            <a:r>
              <a:rPr lang="en-US" dirty="0" smtClean="0"/>
              <a:t> H–O</a:t>
            </a:r>
            <a:r>
              <a:rPr lang="ru-RU" dirty="0" smtClean="0"/>
              <a:t>    </a:t>
            </a:r>
            <a:r>
              <a:rPr lang="en-US" dirty="0" smtClean="0"/>
              <a:t>O</a:t>
            </a:r>
            <a:r>
              <a:rPr lang="ru-RU" dirty="0" smtClean="0"/>
              <a:t>	    </a:t>
            </a:r>
            <a:r>
              <a:rPr lang="en-US" dirty="0" smtClean="0"/>
              <a:t>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O</a:t>
            </a:r>
            <a:r>
              <a:rPr lang="ru-RU" dirty="0" smtClean="0"/>
              <a:t>   </a:t>
            </a:r>
            <a:r>
              <a:rPr lang="en-US" dirty="0" smtClean="0"/>
              <a:t> O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C000"/>
                </a:solidFill>
              </a:rPr>
              <a:t>Реакции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окисления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1428760"/>
          </a:xfrm>
        </p:spPr>
        <p:txBody>
          <a:bodyPr>
            <a:normAutofit/>
          </a:bodyPr>
          <a:lstStyle/>
          <a:p>
            <a:pPr lvl="0"/>
            <a:r>
              <a:rPr lang="en-US" sz="1600" dirty="0" err="1"/>
              <a:t>Спирты</a:t>
            </a:r>
            <a:r>
              <a:rPr lang="en-US" sz="1600" dirty="0"/>
              <a:t> </a:t>
            </a:r>
            <a:r>
              <a:rPr lang="en-US" sz="1600" dirty="0" err="1"/>
              <a:t>горят</a:t>
            </a:r>
            <a:r>
              <a:rPr lang="en-US" sz="1600" dirty="0"/>
              <a:t>:</a:t>
            </a:r>
            <a:endParaRPr lang="ru-RU" sz="1600" dirty="0"/>
          </a:p>
          <a:p>
            <a:r>
              <a:rPr lang="ru-RU" sz="1600" dirty="0"/>
              <a:t>2С</a:t>
            </a:r>
            <a:r>
              <a:rPr lang="ru-RU" sz="1600" baseline="-25000" dirty="0"/>
              <a:t>3</a:t>
            </a:r>
            <a:r>
              <a:rPr lang="en-US" sz="1600" dirty="0"/>
              <a:t>H</a:t>
            </a:r>
            <a:r>
              <a:rPr lang="ru-RU" sz="1600" baseline="-25000" dirty="0"/>
              <a:t>7</a:t>
            </a:r>
            <a:r>
              <a:rPr lang="ru-RU" sz="1600" dirty="0"/>
              <a:t>О</a:t>
            </a:r>
            <a:r>
              <a:rPr lang="en-US" sz="1600" dirty="0"/>
              <a:t>H</a:t>
            </a:r>
            <a:r>
              <a:rPr lang="ru-RU" sz="1600" dirty="0"/>
              <a:t> + 9</a:t>
            </a:r>
            <a:r>
              <a:rPr lang="en-US" sz="1600" dirty="0"/>
              <a:t>O</a:t>
            </a:r>
            <a:r>
              <a:rPr lang="ru-RU" sz="1600" baseline="-25000" dirty="0"/>
              <a:t>2 </a:t>
            </a:r>
            <a:r>
              <a:rPr lang="en-US" sz="1600" dirty="0">
                <a:sym typeface="Symbol"/>
              </a:rPr>
              <a:t></a:t>
            </a:r>
            <a:r>
              <a:rPr lang="ru-RU" sz="1600" dirty="0"/>
              <a:t> 6С</a:t>
            </a:r>
            <a:r>
              <a:rPr lang="en-US" sz="1600" dirty="0"/>
              <a:t>O</a:t>
            </a:r>
            <a:r>
              <a:rPr lang="ru-RU" sz="1600" baseline="-25000" dirty="0"/>
              <a:t>2</a:t>
            </a:r>
            <a:r>
              <a:rPr lang="ru-RU" sz="1600" dirty="0"/>
              <a:t> + 8</a:t>
            </a:r>
            <a:r>
              <a:rPr lang="en-US" sz="1600" dirty="0"/>
              <a:t>H</a:t>
            </a:r>
            <a:r>
              <a:rPr lang="ru-RU" sz="1600" baseline="-25000" dirty="0"/>
              <a:t>2</a:t>
            </a:r>
            <a:r>
              <a:rPr lang="en-US" sz="1600" dirty="0" smtClean="0"/>
              <a:t>O</a:t>
            </a:r>
            <a:r>
              <a:rPr lang="ru-RU" sz="1600" dirty="0"/>
              <a:t> </a:t>
            </a:r>
          </a:p>
          <a:p>
            <a:pPr lvl="0"/>
            <a:r>
              <a:rPr lang="ru-RU" sz="1600" dirty="0"/>
              <a:t>При действии окислителей:</a:t>
            </a:r>
          </a:p>
          <a:p>
            <a:r>
              <a:rPr lang="ru-RU" sz="1600" dirty="0" smtClean="0"/>
              <a:t>первичные спирты превращаются в альдегиды (или в карбоновые кислоты)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4143380"/>
          <a:ext cx="6096000" cy="914400"/>
        </p:xfrm>
        <a:graphic>
          <a:graphicData uri="http://schemas.openxmlformats.org/drawingml/2006/table">
            <a:tbl>
              <a:tblPr/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K</a:t>
                      </a:r>
                      <a:r>
                        <a:rPr lang="en-US" sz="900" baseline="-250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Cr</a:t>
                      </a:r>
                      <a:r>
                        <a:rPr lang="en-US" sz="900" baseline="-250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r>
                        <a:rPr lang="en-US" sz="900" baseline="-250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7</a:t>
                      </a: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b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II</a:t>
                      </a: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K</a:t>
                      </a:r>
                      <a:r>
                        <a:rPr lang="en-US" sz="9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Cr</a:t>
                      </a:r>
                      <a:r>
                        <a:rPr lang="en-US" sz="9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r>
                        <a:rPr lang="en-US" sz="9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  </a:t>
                      </a:r>
                      <a:b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II  </a:t>
                      </a: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2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–CH</a:t>
                      </a:r>
                      <a:r>
                        <a:rPr lang="en-US" sz="12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–OH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––––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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     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2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–C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––––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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    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2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–C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r>
                        <a:rPr lang="en-US" sz="9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SO</a:t>
                      </a:r>
                      <a:r>
                        <a:rPr lang="en-US" sz="9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 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r>
                        <a:rPr lang="en-US" sz="9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SO</a:t>
                      </a:r>
                      <a:r>
                        <a:rPr lang="en-US" sz="9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   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08" y="2643182"/>
          <a:ext cx="7643869" cy="1219200"/>
        </p:xfrm>
        <a:graphic>
          <a:graphicData uri="http://schemas.openxmlformats.org/drawingml/2006/table">
            <a:tbl>
              <a:tblPr/>
              <a:tblGrid>
                <a:gridCol w="447887"/>
                <a:gridCol w="1250751"/>
                <a:gridCol w="849319"/>
                <a:gridCol w="1166821"/>
                <a:gridCol w="428628"/>
                <a:gridCol w="952507"/>
                <a:gridCol w="849319"/>
                <a:gridCol w="414754"/>
                <a:gridCol w="1283883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FF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FF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FF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FF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II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O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II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FF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R-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-CH</a:t>
                      </a:r>
                      <a:r>
                        <a:rPr lang="en-US" sz="12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–OH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(первичный спирт)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––</a:t>
                      </a:r>
                      <a:r>
                        <a:rPr lang="ru-RU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[</a:t>
                      </a:r>
                      <a:r>
                        <a:rPr lang="en-US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r>
                        <a:rPr lang="ru-RU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]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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R-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альдегид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)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––</a:t>
                      </a:r>
                      <a:r>
                        <a:rPr lang="en-US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[O]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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R-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(карбоновая </a:t>
                      </a:r>
                      <a:r>
                        <a:rPr lang="ru-RU" sz="800" dirty="0" err="1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к-та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)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/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</a:t>
                      </a:r>
                      <a:b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20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00166" y="5429264"/>
          <a:ext cx="6096000" cy="914400"/>
        </p:xfrm>
        <a:graphic>
          <a:graphicData uri="http://schemas.openxmlformats.org/drawingml/2006/table">
            <a:tbl>
              <a:tblPr/>
              <a:tblGrid>
                <a:gridCol w="3643338"/>
                <a:gridCol w="2452662"/>
              </a:tblGrid>
              <a:tr h="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 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II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/>
                      </a:r>
                      <a:b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2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OH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+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CuO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––</a:t>
                      </a:r>
                      <a:r>
                        <a:rPr lang="en-US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t</a:t>
                      </a:r>
                      <a:r>
                        <a:rPr lang="en-US" sz="12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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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rial"/>
                          <a:sym typeface="Symbol"/>
                        </a:rPr>
                        <a:t>       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H–C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/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 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+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Cu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 +   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r>
                        <a:rPr lang="ru-RU" sz="12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142976" y="2500306"/>
          <a:ext cx="6096000" cy="1104726"/>
        </p:xfrm>
        <a:graphic>
          <a:graphicData uri="http://schemas.openxmlformats.org/drawingml/2006/table">
            <a:tbl>
              <a:tblPr/>
              <a:tblGrid>
                <a:gridCol w="1214446"/>
                <a:gridCol w="500066"/>
                <a:gridCol w="2357454"/>
                <a:gridCol w="285752"/>
                <a:gridCol w="357190"/>
                <a:gridCol w="1381092"/>
              </a:tblGrid>
              <a:tr h="50006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R-</a:t>
                      </a:r>
                      <a:endParaRPr lang="ru-RU" sz="14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CH-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R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’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(вторичный спирт)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––</a:t>
                      </a:r>
                      <a:r>
                        <a:rPr lang="ru-RU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[</a:t>
                      </a:r>
                      <a:r>
                        <a:rPr lang="en-US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r>
                        <a:rPr lang="ru-RU" sz="1200" baseline="30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]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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R-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-C-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-R'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ru-RU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кетон</a:t>
                      </a:r>
                      <a:r>
                        <a:rPr lang="en-US" sz="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)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04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   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II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/>
                      </a:r>
                      <a:br>
                        <a:rPr lang="ru-RU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</a:t>
                      </a: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2" y="3857628"/>
          <a:ext cx="6667504" cy="1285884"/>
        </p:xfrm>
        <a:graphic>
          <a:graphicData uri="http://schemas.openxmlformats.org/drawingml/2006/table">
            <a:tbl>
              <a:tblPr/>
              <a:tblGrid>
                <a:gridCol w="714380"/>
                <a:gridCol w="1952621"/>
                <a:gridCol w="1690717"/>
                <a:gridCol w="642942"/>
                <a:gridCol w="1666844"/>
              </a:tblGrid>
              <a:tr h="128588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8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</a:t>
                      </a:r>
                      <a:endParaRPr lang="ru-RU" sz="18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CH–CH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–CH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br>
                        <a:rPr lang="en-US" sz="18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I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8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r>
                        <a:rPr lang="en-US" sz="18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K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8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Cr2O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7</a:t>
                      </a:r>
                      <a:r>
                        <a:rPr lang="en-US" sz="18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,H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8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SO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4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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8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            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8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</a:t>
                      </a:r>
                      <a:endParaRPr lang="ru-RU" sz="18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C–CH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–CH</a:t>
                      </a:r>
                      <a:r>
                        <a:rPr lang="en-US" sz="18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/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II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</a:b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 O</a:t>
                      </a:r>
                      <a:endParaRPr lang="ru-RU" sz="18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spcBef>
                <a:spcPct val="0"/>
              </a:spcBef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Третичные спирты устойчивы к действию окислителей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C000"/>
                </a:solidFill>
              </a:rPr>
              <a:t>Дегидратация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125729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Внутримолекулярная дегидратация приводит к образованию </a:t>
            </a:r>
            <a:r>
              <a:rPr lang="ru-RU" dirty="0" err="1" smtClean="0"/>
              <a:t>алкенов</a:t>
            </a:r>
            <a:r>
              <a:rPr lang="ru-RU" dirty="0"/>
              <a:t> </a:t>
            </a:r>
          </a:p>
          <a:p>
            <a:r>
              <a:rPr lang="en-US" dirty="0"/>
              <a:t>CH</a:t>
            </a:r>
            <a:r>
              <a:rPr lang="en-US" baseline="-25000" dirty="0"/>
              <a:t>3</a:t>
            </a:r>
            <a:r>
              <a:rPr lang="en-US" dirty="0"/>
              <a:t>–CH</a:t>
            </a:r>
            <a:r>
              <a:rPr lang="en-US" baseline="-25000" dirty="0"/>
              <a:t>2</a:t>
            </a:r>
            <a:r>
              <a:rPr lang="en-US" dirty="0"/>
              <a:t>–OH  ––</a:t>
            </a:r>
            <a:r>
              <a:rPr lang="en-US" baseline="30000" dirty="0"/>
              <a:t>t</a:t>
            </a:r>
            <a:r>
              <a:rPr lang="en-US" baseline="30000" dirty="0">
                <a:sym typeface="Symbol"/>
              </a:rPr>
              <a:t></a:t>
            </a:r>
            <a:r>
              <a:rPr lang="en-US" baseline="30000" dirty="0"/>
              <a:t>&gt;140</a:t>
            </a:r>
            <a:r>
              <a:rPr lang="en-US" baseline="30000" dirty="0">
                <a:sym typeface="Symbol"/>
              </a:rPr>
              <a:t></a:t>
            </a:r>
            <a:r>
              <a:rPr lang="en-US" baseline="30000" dirty="0"/>
              <a:t>C,H2SO4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 CH</a:t>
            </a:r>
            <a:r>
              <a:rPr lang="en-US" baseline="-25000" dirty="0"/>
              <a:t>2</a:t>
            </a:r>
            <a:r>
              <a:rPr lang="en-US" dirty="0"/>
              <a:t>=CH</a:t>
            </a:r>
            <a:r>
              <a:rPr lang="en-US" baseline="-25000" dirty="0"/>
              <a:t>2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3357562"/>
          <a:ext cx="6715172" cy="1273498"/>
        </p:xfrm>
        <a:graphic>
          <a:graphicData uri="http://schemas.openxmlformats.org/drawingml/2006/table">
            <a:tbl>
              <a:tblPr/>
              <a:tblGrid>
                <a:gridCol w="1357322"/>
                <a:gridCol w="1071570"/>
                <a:gridCol w="1285884"/>
                <a:gridCol w="571504"/>
                <a:gridCol w="2428892"/>
              </a:tblGrid>
              <a:tr h="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CH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16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</a:b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  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  <a:sym typeface="Symbol"/>
                        </a:rPr>
                        <a:t>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,H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SO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CH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br>
                        <a:rPr lang="en-US" sz="16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I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13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CH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C  –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CH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– CH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 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  <a:sym typeface="Symbol"/>
                        </a:rPr>
                        <a:t>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  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CH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–  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C=CH–CH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 +   H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O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I   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HO  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I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</a:b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  H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500063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отщеплении</a:t>
            </a:r>
            <a:r>
              <a:rPr lang="en-US" dirty="0"/>
              <a:t> </a:t>
            </a:r>
            <a:r>
              <a:rPr lang="en-US" dirty="0" err="1"/>
              <a:t>воды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en-US" dirty="0" err="1"/>
              <a:t>молекул</a:t>
            </a:r>
            <a:r>
              <a:rPr lang="en-US" dirty="0"/>
              <a:t> </a:t>
            </a:r>
            <a:r>
              <a:rPr lang="en-US" dirty="0" err="1"/>
              <a:t>вторичных</a:t>
            </a:r>
            <a:r>
              <a:rPr lang="en-US" dirty="0"/>
              <a:t> и </a:t>
            </a:r>
            <a:r>
              <a:rPr lang="en-US" dirty="0" err="1"/>
              <a:t>третичных</a:t>
            </a:r>
            <a:r>
              <a:rPr lang="en-US" dirty="0"/>
              <a:t> </a:t>
            </a:r>
            <a:r>
              <a:rPr lang="en-US" dirty="0" err="1"/>
              <a:t>спиртов</a:t>
            </a:r>
            <a:r>
              <a:rPr lang="en-US" dirty="0"/>
              <a:t> </a:t>
            </a:r>
            <a:r>
              <a:rPr lang="en-US" dirty="0" err="1"/>
              <a:t>атом</a:t>
            </a:r>
            <a:r>
              <a:rPr lang="en-US" dirty="0"/>
              <a:t> </a:t>
            </a:r>
            <a:r>
              <a:rPr lang="en-US" dirty="0" err="1"/>
              <a:t>водорода</a:t>
            </a:r>
            <a:r>
              <a:rPr lang="en-US" dirty="0"/>
              <a:t> </a:t>
            </a:r>
            <a:r>
              <a:rPr lang="en-US" dirty="0" err="1"/>
              <a:t>отрывается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en-US" dirty="0" err="1"/>
              <a:t>соседнего</a:t>
            </a:r>
            <a:r>
              <a:rPr lang="en-US" dirty="0"/>
              <a:t> </a:t>
            </a:r>
            <a:r>
              <a:rPr lang="en-US" dirty="0" err="1"/>
              <a:t>наименее</a:t>
            </a:r>
            <a:r>
              <a:rPr lang="en-US" dirty="0"/>
              <a:t> </a:t>
            </a:r>
            <a:r>
              <a:rPr lang="en-US" dirty="0" err="1"/>
              <a:t>гидрогенизированного</a:t>
            </a:r>
            <a:r>
              <a:rPr lang="en-US" dirty="0"/>
              <a:t> </a:t>
            </a:r>
            <a:r>
              <a:rPr lang="en-US" dirty="0" err="1"/>
              <a:t>атома</a:t>
            </a:r>
            <a:r>
              <a:rPr lang="en-US" dirty="0"/>
              <a:t> </a:t>
            </a:r>
            <a:r>
              <a:rPr lang="en-US" dirty="0" err="1"/>
              <a:t>углерода</a:t>
            </a:r>
            <a:r>
              <a:rPr lang="en-US" dirty="0"/>
              <a:t>; </a:t>
            </a:r>
            <a:r>
              <a:rPr lang="en-US" dirty="0" err="1"/>
              <a:t>образующийся</a:t>
            </a:r>
            <a:r>
              <a:rPr lang="en-US" dirty="0"/>
              <a:t> </a:t>
            </a:r>
            <a:r>
              <a:rPr lang="en-US" dirty="0" err="1"/>
              <a:t>алкен</a:t>
            </a:r>
            <a:r>
              <a:rPr lang="en-US" dirty="0"/>
              <a:t> </a:t>
            </a:r>
            <a:r>
              <a:rPr lang="en-US" dirty="0" err="1"/>
              <a:t>содержит</a:t>
            </a:r>
            <a:r>
              <a:rPr lang="en-US" dirty="0"/>
              <a:t> </a:t>
            </a:r>
            <a:r>
              <a:rPr lang="en-US" dirty="0" err="1"/>
              <a:t>наибольшее</a:t>
            </a:r>
            <a:r>
              <a:rPr lang="en-US" dirty="0"/>
              <a:t> </a:t>
            </a:r>
            <a:r>
              <a:rPr lang="en-US" dirty="0" err="1"/>
              <a:t>число</a:t>
            </a:r>
            <a:r>
              <a:rPr lang="en-US" dirty="0"/>
              <a:t> </a:t>
            </a:r>
            <a:r>
              <a:rPr lang="en-US" dirty="0" err="1"/>
              <a:t>заместителей</a:t>
            </a:r>
            <a:r>
              <a:rPr lang="en-US" dirty="0"/>
              <a:t>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двойной</a:t>
            </a:r>
            <a:r>
              <a:rPr lang="en-US" dirty="0"/>
              <a:t> </a:t>
            </a:r>
            <a:r>
              <a:rPr lang="en-US" dirty="0" err="1"/>
              <a:t>связи</a:t>
            </a:r>
            <a:r>
              <a:rPr lang="en-US" dirty="0"/>
              <a:t> (</a:t>
            </a:r>
            <a:r>
              <a:rPr lang="en-US" dirty="0" err="1"/>
              <a:t>правило</a:t>
            </a:r>
            <a:r>
              <a:rPr lang="en-US" dirty="0"/>
              <a:t> </a:t>
            </a:r>
            <a:r>
              <a:rPr lang="en-US" dirty="0" err="1"/>
              <a:t>Зайцева</a:t>
            </a:r>
            <a:r>
              <a:rPr lang="en-US" dirty="0"/>
              <a:t>).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>
                <a:solidFill>
                  <a:srgbClr val="FFC000"/>
                </a:solidFill>
              </a:rPr>
              <a:t>Межмолекулярная дегидратация даёт простые </a:t>
            </a:r>
            <a:r>
              <a:rPr lang="ru-RU" dirty="0" smtClean="0">
                <a:solidFill>
                  <a:srgbClr val="FFC000"/>
                </a:solidFill>
              </a:rPr>
              <a:t>эфиры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800" dirty="0" smtClean="0"/>
              <a:t>R--</a:t>
            </a:r>
            <a:r>
              <a:rPr lang="en-US" sz="2800" dirty="0"/>
              <a:t>OH + </a:t>
            </a:r>
            <a:r>
              <a:rPr lang="en-US" sz="2800" dirty="0" smtClean="0"/>
              <a:t>H--</a:t>
            </a:r>
            <a:r>
              <a:rPr lang="en-US" sz="2800" dirty="0"/>
              <a:t>O–R  ––</a:t>
            </a:r>
            <a:r>
              <a:rPr lang="en-US" sz="2800" baseline="30000" dirty="0"/>
              <a:t> t</a:t>
            </a:r>
            <a:r>
              <a:rPr lang="en-US" sz="2800" baseline="30000" dirty="0">
                <a:sym typeface="Symbol"/>
              </a:rPr>
              <a:t></a:t>
            </a:r>
            <a:r>
              <a:rPr lang="en-US" sz="2800" baseline="30000" dirty="0"/>
              <a:t>,H2SO4</a:t>
            </a:r>
            <a:r>
              <a:rPr lang="en-US" sz="2800" dirty="0">
                <a:sym typeface="Symbol"/>
              </a:rPr>
              <a:t></a:t>
            </a:r>
            <a:r>
              <a:rPr lang="en-US" sz="2800" dirty="0"/>
              <a:t>  R–O–R(</a:t>
            </a:r>
            <a:r>
              <a:rPr lang="en-US" sz="2800" dirty="0" err="1"/>
              <a:t>простой</a:t>
            </a:r>
            <a:r>
              <a:rPr lang="en-US" sz="2800" dirty="0"/>
              <a:t> </a:t>
            </a:r>
            <a:r>
              <a:rPr lang="en-US" sz="2800" dirty="0" err="1"/>
              <a:t>эфир</a:t>
            </a:r>
            <a:r>
              <a:rPr lang="en-US" sz="2800" dirty="0"/>
              <a:t>) + 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endParaRPr lang="ru-RU" sz="2800" dirty="0"/>
          </a:p>
          <a:p>
            <a:pPr>
              <a:buNone/>
            </a:pPr>
            <a:r>
              <a:rPr lang="en-US" dirty="0"/>
              <a:t> </a:t>
            </a:r>
            <a:endParaRPr lang="ru-RU" dirty="0"/>
          </a:p>
          <a:p>
            <a:r>
              <a:rPr lang="en-US" dirty="0" smtClean="0"/>
              <a:t>CH</a:t>
            </a:r>
            <a:r>
              <a:rPr lang="en-US" baseline="-25000" dirty="0" smtClean="0"/>
              <a:t>3</a:t>
            </a:r>
            <a:r>
              <a:rPr lang="en-US" dirty="0" smtClean="0"/>
              <a:t>–CH</a:t>
            </a:r>
            <a:r>
              <a:rPr lang="en-US" baseline="-25000" dirty="0" smtClean="0"/>
              <a:t>2</a:t>
            </a:r>
            <a:r>
              <a:rPr lang="en-US" dirty="0" smtClean="0"/>
              <a:t>--</a:t>
            </a:r>
            <a:r>
              <a:rPr lang="en-US" dirty="0"/>
              <a:t>OH + </a:t>
            </a:r>
            <a:r>
              <a:rPr lang="en-US" dirty="0" smtClean="0"/>
              <a:t>H--</a:t>
            </a:r>
            <a:r>
              <a:rPr lang="en-US" dirty="0"/>
              <a:t>O–CH</a:t>
            </a:r>
            <a:r>
              <a:rPr lang="en-US" baseline="-25000" dirty="0"/>
              <a:t>2</a:t>
            </a:r>
            <a:r>
              <a:rPr lang="en-US" dirty="0"/>
              <a:t>–CH</a:t>
            </a:r>
            <a:r>
              <a:rPr lang="en-US" baseline="-25000" dirty="0"/>
              <a:t>3</a:t>
            </a:r>
            <a:r>
              <a:rPr lang="en-US" dirty="0"/>
              <a:t>  ––</a:t>
            </a:r>
            <a:r>
              <a:rPr lang="en-US" baseline="30000" dirty="0"/>
              <a:t>t</a:t>
            </a:r>
            <a:r>
              <a:rPr lang="en-US" baseline="30000" dirty="0">
                <a:sym typeface="Symbol"/>
              </a:rPr>
              <a:t></a:t>
            </a:r>
            <a:r>
              <a:rPr lang="en-US" baseline="30000" dirty="0"/>
              <a:t>&lt;140</a:t>
            </a:r>
            <a:r>
              <a:rPr lang="en-US" baseline="30000" dirty="0">
                <a:sym typeface="Symbol"/>
              </a:rPr>
              <a:t></a:t>
            </a:r>
            <a:r>
              <a:rPr lang="en-US" baseline="30000" dirty="0"/>
              <a:t>C,H2SO4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/>
              <a:t> CH</a:t>
            </a:r>
            <a:r>
              <a:rPr lang="en-US" baseline="-25000" dirty="0"/>
              <a:t>3</a:t>
            </a:r>
            <a:r>
              <a:rPr lang="en-US" dirty="0"/>
              <a:t>–CH</a:t>
            </a:r>
            <a:r>
              <a:rPr lang="en-US" baseline="-25000" dirty="0"/>
              <a:t>2</a:t>
            </a:r>
            <a:r>
              <a:rPr lang="en-US" dirty="0"/>
              <a:t>–O–CH</a:t>
            </a:r>
            <a:r>
              <a:rPr lang="en-US" baseline="-25000" dirty="0"/>
              <a:t>2</a:t>
            </a:r>
            <a:r>
              <a:rPr lang="en-US" dirty="0"/>
              <a:t>–CH</a:t>
            </a:r>
            <a:r>
              <a:rPr lang="en-US" baseline="-25000" dirty="0"/>
              <a:t>3</a:t>
            </a:r>
            <a:r>
              <a:rPr lang="en-US" dirty="0"/>
              <a:t>(</a:t>
            </a:r>
            <a:r>
              <a:rPr lang="en-US" dirty="0" err="1"/>
              <a:t>диэтиловый</a:t>
            </a:r>
            <a:r>
              <a:rPr lang="en-US" dirty="0"/>
              <a:t> </a:t>
            </a:r>
            <a:r>
              <a:rPr lang="en-US" dirty="0" err="1"/>
              <a:t>эфир</a:t>
            </a:r>
            <a:r>
              <a:rPr lang="en-US" dirty="0"/>
              <a:t>) +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dirty="0"/>
              <a:t> </a:t>
            </a:r>
            <a:endParaRPr lang="ru-RU" dirty="0"/>
          </a:p>
          <a:p>
            <a:r>
              <a:rPr lang="ru-RU" dirty="0"/>
              <a:t>Обе реакции конкурируют между собой. Увеличение температуры и разбавление инертным растворителем благоприятствуют внутримолекулярному процессу</a:t>
            </a:r>
            <a:r>
              <a:rPr lang="ru-RU" dirty="0" smtClean="0"/>
              <a:t>.</a:t>
            </a:r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СПИРТЫ И ФЕНОЛЫ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3"/>
          </a:xfrm>
        </p:spPr>
        <p:txBody>
          <a:bodyPr>
            <a:normAutofit fontScale="40000" lnSpcReduction="20000"/>
          </a:bodyPr>
          <a:lstStyle/>
          <a:p>
            <a:r>
              <a:rPr lang="ru-RU" sz="5000" dirty="0">
                <a:solidFill>
                  <a:srgbClr val="FF0000"/>
                </a:solidFill>
              </a:rPr>
              <a:t>Спиртами называются соединения, содержащие одну или несколько гидроксильных </a:t>
            </a:r>
            <a:r>
              <a:rPr lang="ru-RU" sz="5000" dirty="0" smtClean="0">
                <a:solidFill>
                  <a:srgbClr val="FF0000"/>
                </a:solidFill>
              </a:rPr>
              <a:t>групп </a:t>
            </a:r>
            <a:br>
              <a:rPr lang="ru-RU" sz="5000" dirty="0" smtClean="0">
                <a:solidFill>
                  <a:srgbClr val="FF0000"/>
                </a:solidFill>
              </a:rPr>
            </a:br>
            <a:r>
              <a:rPr lang="ru-RU" sz="5000" dirty="0" smtClean="0">
                <a:solidFill>
                  <a:srgbClr val="FF0000"/>
                </a:solidFill>
              </a:rPr>
              <a:t>(–</a:t>
            </a:r>
            <a:r>
              <a:rPr lang="ru-RU" sz="5000" dirty="0">
                <a:solidFill>
                  <a:srgbClr val="FF0000"/>
                </a:solidFill>
              </a:rPr>
              <a:t>ОН), связанных с углеводородным радикалом. Вещества, у которых гидроксил находится непосредственно у </a:t>
            </a:r>
            <a:r>
              <a:rPr lang="ru-RU" sz="5000" dirty="0" err="1">
                <a:solidFill>
                  <a:srgbClr val="FF0000"/>
                </a:solidFill>
              </a:rPr>
              <a:t>бензольного</a:t>
            </a:r>
            <a:r>
              <a:rPr lang="ru-RU" sz="5000" dirty="0">
                <a:solidFill>
                  <a:srgbClr val="FF0000"/>
                </a:solidFill>
              </a:rPr>
              <a:t> кольца, называются фенолами.</a:t>
            </a:r>
          </a:p>
          <a:p>
            <a:r>
              <a:rPr lang="ru-RU" sz="5000" dirty="0"/>
              <a:t>В зависимости от числа гидроксильных групп спирты делят на </a:t>
            </a:r>
            <a:r>
              <a:rPr lang="ru-RU" sz="5000" dirty="0">
                <a:solidFill>
                  <a:srgbClr val="FF0000"/>
                </a:solidFill>
              </a:rPr>
              <a:t>одно-, двух- и трёхатомные.</a:t>
            </a:r>
          </a:p>
          <a:p>
            <a:r>
              <a:rPr lang="ru-RU" sz="5000" dirty="0"/>
              <a:t>В зависимости от того, при каком углеродном атоме находится гидроксильная группа, различают спирты:</a:t>
            </a:r>
            <a:br>
              <a:rPr lang="ru-RU" sz="5000" dirty="0"/>
            </a:br>
            <a:r>
              <a:rPr lang="ru-RU" sz="5000" dirty="0" smtClean="0"/>
              <a:t>первичные </a:t>
            </a:r>
            <a:r>
              <a:rPr lang="en-US" sz="5000" dirty="0" smtClean="0">
                <a:solidFill>
                  <a:srgbClr val="FF0000"/>
                </a:solidFill>
              </a:rPr>
              <a:t>R</a:t>
            </a:r>
            <a:r>
              <a:rPr lang="ru-RU" sz="5000" dirty="0" smtClean="0">
                <a:solidFill>
                  <a:srgbClr val="FF0000"/>
                </a:solidFill>
              </a:rPr>
              <a:t>–</a:t>
            </a:r>
            <a:r>
              <a:rPr lang="en-US" sz="5000" dirty="0" smtClean="0">
                <a:solidFill>
                  <a:srgbClr val="FF0000"/>
                </a:solidFill>
              </a:rPr>
              <a:t>CH</a:t>
            </a:r>
            <a:r>
              <a:rPr lang="ru-RU" sz="5000" baseline="-25000" dirty="0" smtClean="0">
                <a:solidFill>
                  <a:srgbClr val="FF0000"/>
                </a:solidFill>
              </a:rPr>
              <a:t>2</a:t>
            </a:r>
            <a:r>
              <a:rPr lang="ru-RU" sz="5000" dirty="0" smtClean="0">
                <a:solidFill>
                  <a:srgbClr val="FF0000"/>
                </a:solidFill>
              </a:rPr>
              <a:t>–</a:t>
            </a:r>
            <a:r>
              <a:rPr lang="en-US" sz="5000" dirty="0" smtClean="0">
                <a:solidFill>
                  <a:srgbClr val="FF0000"/>
                </a:solidFill>
              </a:rPr>
              <a:t>OH</a:t>
            </a:r>
            <a:r>
              <a:rPr lang="ru-RU" sz="5000" dirty="0" smtClean="0"/>
              <a:t>,</a:t>
            </a:r>
            <a:r>
              <a:rPr lang="en-US" sz="5000" dirty="0" smtClean="0"/>
              <a:t> </a:t>
            </a:r>
            <a:r>
              <a:rPr lang="ru-RU" sz="5000" dirty="0"/>
              <a:t/>
            </a:r>
            <a:br>
              <a:rPr lang="ru-RU" sz="5000" dirty="0"/>
            </a:br>
            <a:r>
              <a:rPr lang="en-US" sz="5000" dirty="0" err="1" smtClean="0"/>
              <a:t>вторичные</a:t>
            </a:r>
            <a:r>
              <a:rPr lang="ru-RU" sz="5000" dirty="0" smtClean="0"/>
              <a:t> 	</a:t>
            </a:r>
            <a:r>
              <a:rPr lang="en-US" sz="5000" dirty="0" smtClean="0"/>
              <a:t>R</a:t>
            </a:r>
            <a:r>
              <a:rPr lang="ru-RU" sz="5000" dirty="0" smtClean="0"/>
              <a:t>	и    третичные 	</a:t>
            </a:r>
            <a:r>
              <a:rPr lang="en-US" sz="5000" dirty="0" smtClean="0"/>
              <a:t>R</a:t>
            </a:r>
            <a:endParaRPr lang="ru-RU" sz="5000" dirty="0" smtClean="0"/>
          </a:p>
          <a:p>
            <a:r>
              <a:rPr lang="ru-RU" sz="5000" dirty="0" smtClean="0"/>
              <a:t>		</a:t>
            </a:r>
            <a:r>
              <a:rPr lang="en-US" sz="5000" dirty="0" smtClean="0"/>
              <a:t>I</a:t>
            </a:r>
            <a:r>
              <a:rPr lang="ru-RU" sz="5000" dirty="0" smtClean="0"/>
              <a:t>			</a:t>
            </a:r>
            <a:r>
              <a:rPr lang="en-US" sz="5000" dirty="0" smtClean="0"/>
              <a:t>I</a:t>
            </a:r>
            <a:br>
              <a:rPr lang="en-US" sz="5000" dirty="0" smtClean="0"/>
            </a:br>
            <a:r>
              <a:rPr lang="ru-RU" sz="5000" dirty="0" smtClean="0"/>
              <a:t>		</a:t>
            </a:r>
            <a:r>
              <a:rPr lang="en-US" sz="5000" dirty="0" smtClean="0"/>
              <a:t>CH–OH,</a:t>
            </a:r>
            <a:r>
              <a:rPr lang="ru-RU" sz="5000" dirty="0" smtClean="0"/>
              <a:t>		         </a:t>
            </a:r>
            <a:r>
              <a:rPr lang="en-US" sz="5000" dirty="0" smtClean="0"/>
              <a:t>R’</a:t>
            </a:r>
            <a:r>
              <a:rPr lang="ru-RU" sz="5000" dirty="0" smtClean="0"/>
              <a:t> - </a:t>
            </a:r>
            <a:r>
              <a:rPr lang="en-US" sz="5000" dirty="0" smtClean="0"/>
              <a:t>C–OH</a:t>
            </a:r>
            <a:br>
              <a:rPr lang="en-US" sz="5000" dirty="0" smtClean="0"/>
            </a:br>
            <a:r>
              <a:rPr lang="en-US" sz="5000" dirty="0" smtClean="0"/>
              <a:t> </a:t>
            </a:r>
            <a:r>
              <a:rPr lang="ru-RU" sz="5000" dirty="0" smtClean="0"/>
              <a:t>		</a:t>
            </a:r>
            <a:r>
              <a:rPr lang="en-US" sz="5000" dirty="0" smtClean="0"/>
              <a:t>I</a:t>
            </a:r>
            <a:r>
              <a:rPr lang="ru-RU" sz="5000" dirty="0" smtClean="0"/>
              <a:t>			</a:t>
            </a:r>
            <a:r>
              <a:rPr lang="en-US" sz="5000" dirty="0" smtClean="0"/>
              <a:t>I</a:t>
            </a:r>
            <a:br>
              <a:rPr lang="en-US" sz="5000" dirty="0" smtClean="0"/>
            </a:br>
            <a:r>
              <a:rPr lang="ru-RU" sz="5000" dirty="0" smtClean="0"/>
              <a:t>		</a:t>
            </a:r>
            <a:r>
              <a:rPr lang="en-US" sz="5000" dirty="0" smtClean="0"/>
              <a:t>R’</a:t>
            </a:r>
            <a:r>
              <a:rPr lang="ru-RU" sz="5000" dirty="0" smtClean="0"/>
              <a:t>			</a:t>
            </a:r>
            <a:r>
              <a:rPr lang="en-US" sz="5000" dirty="0" smtClean="0"/>
              <a:t>R</a:t>
            </a:r>
            <a:r>
              <a:rPr lang="ru-RU" sz="5000" dirty="0" smtClean="0"/>
              <a:t>’’</a:t>
            </a:r>
            <a:endParaRPr lang="ru-RU" dirty="0"/>
          </a:p>
          <a:p>
            <a:pPr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Физические </a:t>
            </a:r>
            <a:r>
              <a:rPr lang="ru-RU" b="1" dirty="0" smtClean="0">
                <a:solidFill>
                  <a:srgbClr val="FFC000"/>
                </a:solidFill>
              </a:rPr>
              <a:t>свойства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Низшие спирты (до С</a:t>
            </a:r>
            <a:r>
              <a:rPr lang="ru-RU" baseline="-25000" dirty="0"/>
              <a:t>12</a:t>
            </a:r>
            <a:r>
              <a:rPr lang="ru-RU" dirty="0"/>
              <a:t>) – жидкости, температуры кипения которых значительно выше, чем у соответствующих </a:t>
            </a:r>
            <a:r>
              <a:rPr lang="ru-RU" dirty="0" err="1"/>
              <a:t>алканов</a:t>
            </a:r>
            <a:r>
              <a:rPr lang="ru-RU" dirty="0"/>
              <a:t> из-за образования водородных связей за счёт полярной связи О–Н</a:t>
            </a:r>
            <a:br>
              <a:rPr lang="ru-RU" dirty="0"/>
            </a:br>
            <a:endParaRPr lang="ru-RU" dirty="0"/>
          </a:p>
          <a:p>
            <a:r>
              <a:rPr lang="en-US" dirty="0" smtClean="0"/>
              <a:t>O–H </a:t>
            </a:r>
            <a:r>
              <a:rPr lang="en-US" b="1" dirty="0"/>
              <a:t>….. </a:t>
            </a:r>
            <a:r>
              <a:rPr lang="ru-RU" b="1" dirty="0"/>
              <a:t> </a:t>
            </a:r>
            <a:r>
              <a:rPr lang="ru-RU" b="1" dirty="0" smtClean="0"/>
              <a:t>     </a:t>
            </a:r>
            <a:r>
              <a:rPr lang="en-US" b="1" dirty="0" smtClean="0"/>
              <a:t>:</a:t>
            </a:r>
            <a:r>
              <a:rPr lang="en-US" dirty="0" smtClean="0"/>
              <a:t>O–H </a:t>
            </a:r>
            <a:r>
              <a:rPr lang="en-US" b="1" dirty="0" smtClean="0"/>
              <a:t>……</a:t>
            </a:r>
            <a:r>
              <a:rPr lang="en-US" dirty="0" smtClean="0"/>
              <a:t> 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/>
              <a:t> </a:t>
            </a:r>
            <a:r>
              <a:rPr lang="en-US" dirty="0" smtClean="0"/>
              <a:t>I</a:t>
            </a:r>
            <a:r>
              <a:rPr lang="ru-RU" dirty="0" smtClean="0"/>
              <a:t>		    </a:t>
            </a:r>
            <a:r>
              <a:rPr lang="en-US" dirty="0" smtClean="0"/>
              <a:t>I</a:t>
            </a:r>
            <a:r>
              <a:rPr lang="ru-RU" dirty="0" smtClean="0"/>
              <a:t>				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R</a:t>
            </a:r>
            <a:r>
              <a:rPr lang="ru-RU" dirty="0" smtClean="0"/>
              <a:t>		   </a:t>
            </a:r>
            <a:r>
              <a:rPr lang="en-US" dirty="0" smtClean="0"/>
              <a:t>R</a:t>
            </a:r>
            <a:endParaRPr lang="ru-RU" dirty="0"/>
          </a:p>
          <a:p>
            <a:r>
              <a:rPr lang="ru-RU" dirty="0" smtClean="0"/>
              <a:t>Метанол </a:t>
            </a:r>
            <a:r>
              <a:rPr lang="ru-RU" dirty="0"/>
              <a:t>и этанол смешиваются с водой в любых соотношениях; с увеличением молекулярной массы растворимость спиртов в воде уменьшается.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772400" cy="120242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C000"/>
                </a:solidFill>
              </a:rPr>
              <a:t>Таблица. Физические свойства спиртов и </a:t>
            </a:r>
            <a:r>
              <a:rPr lang="ru-RU" dirty="0" smtClean="0">
                <a:solidFill>
                  <a:srgbClr val="FFC000"/>
                </a:solidFill>
              </a:rPr>
              <a:t>фенолов</a:t>
            </a:r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18" y="1857364"/>
          <a:ext cx="8572560" cy="4714903"/>
        </p:xfrm>
        <a:graphic>
          <a:graphicData uri="http://schemas.openxmlformats.org/drawingml/2006/table">
            <a:tbl>
              <a:tblPr/>
              <a:tblGrid>
                <a:gridCol w="1714512"/>
                <a:gridCol w="1714512"/>
                <a:gridCol w="1714512"/>
                <a:gridCol w="1714512"/>
                <a:gridCol w="1714512"/>
              </a:tblGrid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Название</a:t>
                      </a:r>
                      <a:endParaRPr lang="ru-RU" sz="1000" dirty="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Формула</a:t>
                      </a: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d</a:t>
                      </a:r>
                      <a:r>
                        <a:rPr lang="ru-RU" sz="1000" baseline="-25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4</a:t>
                      </a:r>
                      <a:r>
                        <a:rPr lang="ru-RU" sz="1000" baseline="30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20</a:t>
                      </a: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t</a:t>
                      </a:r>
                      <a:r>
                        <a:rPr lang="ru-RU" sz="1000" baseline="-25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пл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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</a:t>
                      </a: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t</a:t>
                      </a:r>
                      <a:r>
                        <a:rPr lang="ru-RU" sz="1000" baseline="-25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кип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  <a:sym typeface="Symbol"/>
                        </a:rPr>
                        <a:t>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</a:t>
                      </a: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Спирты</a:t>
                      </a: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метиловый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0, 792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-97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этиловый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5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0,79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пропиловый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0,804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изопропиловый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–СН(О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)–С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0,786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-88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бутиловый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0,81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-90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вторбутиловый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en-US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CH(CH</a:t>
                      </a:r>
                      <a:r>
                        <a:rPr lang="en-US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)OH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0,808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третбутиловый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(СН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)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3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С–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0,79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+25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циклогексанол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6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11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0,962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-24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бензиловый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6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5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1,046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-15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205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этиленгликоль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HOCH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-15,5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71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глицерин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НО–СН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–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CH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(ОН)–СН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1,261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-18,2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Фенолы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Arial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фенол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С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6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5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1,05(43°)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пирокатехин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о - С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6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4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)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1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резорцин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м - С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6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4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)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гидрохинон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n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 - С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6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Н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4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OH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)</a:t>
                      </a:r>
                      <a:r>
                        <a:rPr lang="ru-RU" sz="1000" baseline="-25000" dirty="0">
                          <a:solidFill>
                            <a:srgbClr val="FF0000"/>
                          </a:solidFill>
                          <a:latin typeface="Verdana"/>
                          <a:ea typeface="Times New Roman"/>
                          <a:cs typeface="Arial"/>
                        </a:rPr>
                        <a:t>2</a:t>
                      </a:r>
                      <a:endParaRPr lang="ru-RU" sz="1000" dirty="0">
                        <a:solidFill>
                          <a:srgbClr val="FF0000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–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 anchor="ctr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Verdana"/>
                          <a:ea typeface="Times New Roman"/>
                          <a:cs typeface="Arial"/>
                        </a:rPr>
                        <a:t>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Verdana"/>
                        <a:ea typeface="Times New Roman"/>
                        <a:cs typeface="Times New Roman"/>
                      </a:endParaRPr>
                    </a:p>
                  </a:txBody>
                  <a:tcPr marL="60476" marR="60476" marT="0" marB="0">
                    <a:lnL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Одноатомные </a:t>
            </a:r>
            <a:r>
              <a:rPr lang="ru-RU" b="1" dirty="0" smtClean="0">
                <a:solidFill>
                  <a:srgbClr val="FFC000"/>
                </a:solidFill>
              </a:rPr>
              <a:t>спирты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Изомерия</a:t>
            </a:r>
            <a:endParaRPr lang="ru-RU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dirty="0"/>
              <a:t>Изомерия углеродного радикала (начиная с </a:t>
            </a:r>
            <a:r>
              <a:rPr lang="en-US" dirty="0"/>
              <a:t>C</a:t>
            </a:r>
            <a:r>
              <a:rPr lang="ru-RU" baseline="-25000" dirty="0"/>
              <a:t>4</a:t>
            </a:r>
            <a:r>
              <a:rPr lang="en-US" dirty="0"/>
              <a:t>H</a:t>
            </a:r>
            <a:r>
              <a:rPr lang="ru-RU" baseline="-25000" dirty="0"/>
              <a:t>9</a:t>
            </a:r>
            <a:r>
              <a:rPr lang="en-US" dirty="0"/>
              <a:t>OH</a:t>
            </a:r>
            <a:r>
              <a:rPr lang="ru-RU" dirty="0"/>
              <a:t>).</a:t>
            </a:r>
          </a:p>
          <a:p>
            <a:pPr lvl="0">
              <a:buNone/>
            </a:pPr>
            <a:r>
              <a:rPr lang="ru-RU" dirty="0"/>
              <a:t>Изомерия положения гидроксильной группы, (начиная с С</a:t>
            </a:r>
            <a:r>
              <a:rPr lang="ru-RU" baseline="-25000" dirty="0"/>
              <a:t>3</a:t>
            </a:r>
            <a:r>
              <a:rPr lang="ru-RU" dirty="0"/>
              <a:t>Н</a:t>
            </a:r>
            <a:r>
              <a:rPr lang="ru-RU" baseline="-25000" dirty="0"/>
              <a:t>7</a:t>
            </a:r>
            <a:r>
              <a:rPr lang="ru-RU" dirty="0"/>
              <a:t>ОН).</a:t>
            </a:r>
          </a:p>
          <a:p>
            <a:pPr lvl="0">
              <a:buNone/>
            </a:pPr>
            <a:r>
              <a:rPr lang="ru-RU" dirty="0"/>
              <a:t>Межклассовая изомерия с простыми эфирами (СН</a:t>
            </a:r>
            <a:r>
              <a:rPr lang="ru-RU" baseline="-25000" dirty="0"/>
              <a:t>3</a:t>
            </a:r>
            <a:r>
              <a:rPr lang="ru-RU" dirty="0"/>
              <a:t>–СН</a:t>
            </a:r>
            <a:r>
              <a:rPr lang="ru-RU" baseline="-25000" dirty="0"/>
              <a:t>2</a:t>
            </a:r>
            <a:r>
              <a:rPr lang="ru-RU" dirty="0"/>
              <a:t>–ОН </a:t>
            </a:r>
            <a:r>
              <a:rPr lang="ru-RU" dirty="0" smtClean="0"/>
              <a:t>   и </a:t>
            </a:r>
            <a:br>
              <a:rPr lang="ru-RU" dirty="0" smtClean="0"/>
            </a:br>
            <a:r>
              <a:rPr lang="ru-RU" dirty="0" smtClean="0"/>
              <a:t>СН</a:t>
            </a:r>
            <a:r>
              <a:rPr lang="ru-RU" baseline="-25000" dirty="0" smtClean="0"/>
              <a:t>3</a:t>
            </a:r>
            <a:r>
              <a:rPr lang="ru-RU" dirty="0" smtClean="0"/>
              <a:t>–О–СН</a:t>
            </a:r>
            <a:r>
              <a:rPr lang="ru-RU" baseline="-25000" dirty="0" smtClean="0"/>
              <a:t>3</a:t>
            </a:r>
            <a:r>
              <a:rPr lang="ru-RU" dirty="0"/>
              <a:t>).</a:t>
            </a:r>
          </a:p>
          <a:p>
            <a:pPr>
              <a:buNone/>
            </a:pPr>
            <a:r>
              <a:rPr lang="ru-RU" b="1" dirty="0"/>
              <a:t> </a:t>
            </a:r>
            <a:endParaRPr lang="ru-RU" dirty="0"/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Название</a:t>
            </a:r>
            <a:r>
              <a:rPr lang="ru-RU" dirty="0">
                <a:solidFill>
                  <a:srgbClr val="FF0000"/>
                </a:solidFill>
              </a:rPr>
              <a:t> спиртов </a:t>
            </a:r>
            <a:r>
              <a:rPr lang="ru-RU" dirty="0"/>
              <a:t>включает в себя наименование соответствующего углеводорода с добавлением суффикса -</a:t>
            </a:r>
            <a:r>
              <a:rPr lang="ru-RU" dirty="0" err="1"/>
              <a:t>ол</a:t>
            </a:r>
            <a:r>
              <a:rPr lang="ru-RU" dirty="0"/>
              <a:t> (положение гидроксильной группы указывают цифрой) или к названию углеводородного радикала добавляется слово "спирт"; также часто встречаются тривиальные (бытовые) названия:</a:t>
            </a:r>
          </a:p>
          <a:p>
            <a:r>
              <a:rPr lang="ru-RU" dirty="0"/>
              <a:t>СН</a:t>
            </a:r>
            <a:r>
              <a:rPr lang="ru-RU" baseline="-25000" dirty="0"/>
              <a:t>3</a:t>
            </a:r>
            <a:r>
              <a:rPr lang="ru-RU" dirty="0"/>
              <a:t>–ОН – метанол, метиловый спирт;</a:t>
            </a:r>
            <a:br>
              <a:rPr lang="ru-RU" dirty="0"/>
            </a:br>
            <a:r>
              <a:rPr lang="ru-RU" dirty="0"/>
              <a:t>СН</a:t>
            </a:r>
            <a:r>
              <a:rPr lang="ru-RU" baseline="-25000" dirty="0"/>
              <a:t>3</a:t>
            </a:r>
            <a:r>
              <a:rPr lang="ru-RU" dirty="0"/>
              <a:t>–СН</a:t>
            </a:r>
            <a:r>
              <a:rPr lang="ru-RU" baseline="-25000" dirty="0"/>
              <a:t>2</a:t>
            </a:r>
            <a:r>
              <a:rPr lang="ru-RU" dirty="0"/>
              <a:t>–ОН – этанол, этиловый спирт;</a:t>
            </a:r>
            <a:br>
              <a:rPr lang="ru-RU" dirty="0"/>
            </a:br>
            <a:r>
              <a:rPr lang="ru-RU" dirty="0"/>
              <a:t>СН</a:t>
            </a:r>
            <a:r>
              <a:rPr lang="ru-RU" baseline="-25000" dirty="0"/>
              <a:t>3</a:t>
            </a:r>
            <a:r>
              <a:rPr lang="ru-RU" dirty="0"/>
              <a:t>–СН–СН</a:t>
            </a:r>
            <a:r>
              <a:rPr lang="ru-RU" baseline="-25000" dirty="0"/>
              <a:t>3 </a:t>
            </a:r>
            <a:r>
              <a:rPr lang="ru-RU" dirty="0"/>
              <a:t>– пропанол-2, изопропиловый спирт.</a:t>
            </a:r>
            <a:br>
              <a:rPr lang="ru-RU" dirty="0"/>
            </a:br>
            <a:r>
              <a:rPr lang="en-US" dirty="0"/>
              <a:t>           I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          OH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Получение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В промышленности.</a:t>
            </a:r>
            <a:endParaRPr lang="ru-RU" dirty="0">
              <a:solidFill>
                <a:srgbClr val="FFC000"/>
              </a:solidFill>
            </a:endParaRPr>
          </a:p>
          <a:p>
            <a:pPr lvl="0"/>
            <a:r>
              <a:rPr lang="ru-RU" dirty="0"/>
              <a:t>Метанол синтезируют из </a:t>
            </a:r>
            <a:r>
              <a:rPr lang="ru-RU" dirty="0" err="1"/>
              <a:t>синтез-газа</a:t>
            </a:r>
            <a:r>
              <a:rPr lang="ru-RU" dirty="0"/>
              <a:t> на катализаторе (</a:t>
            </a:r>
            <a:r>
              <a:rPr lang="en-US" dirty="0" err="1"/>
              <a:t>ZnO</a:t>
            </a:r>
            <a:r>
              <a:rPr lang="ru-RU" dirty="0"/>
              <a:t>, С</a:t>
            </a:r>
            <a:r>
              <a:rPr lang="en-US" dirty="0"/>
              <a:t>u</a:t>
            </a:r>
            <a:r>
              <a:rPr lang="ru-RU" dirty="0"/>
              <a:t>) при 250</a:t>
            </a:r>
            <a:r>
              <a:rPr lang="en-US" dirty="0">
                <a:sym typeface="Symbol"/>
              </a:rPr>
              <a:t></a:t>
            </a:r>
            <a:r>
              <a:rPr lang="en-US" dirty="0"/>
              <a:t>C</a:t>
            </a:r>
            <a:r>
              <a:rPr lang="ru-RU" dirty="0"/>
              <a:t> и давлении 5-10 МПа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СО + 2Н</a:t>
            </a:r>
            <a:r>
              <a:rPr lang="ru-RU" baseline="-25000" dirty="0"/>
              <a:t>2</a:t>
            </a:r>
            <a:r>
              <a:rPr lang="ru-RU" dirty="0"/>
              <a:t> </a:t>
            </a:r>
            <a:r>
              <a:rPr lang="en-US" dirty="0">
                <a:sym typeface="Symbol"/>
              </a:rPr>
              <a:t></a:t>
            </a:r>
            <a:r>
              <a:rPr lang="ru-RU" dirty="0"/>
              <a:t> </a:t>
            </a:r>
            <a:r>
              <a:rPr lang="ru-RU" dirty="0" smtClean="0"/>
              <a:t>СН</a:t>
            </a:r>
            <a:r>
              <a:rPr lang="ru-RU" baseline="-25000" dirty="0" smtClean="0"/>
              <a:t>3</a:t>
            </a:r>
            <a:r>
              <a:rPr lang="ru-RU" dirty="0" smtClean="0"/>
              <a:t>ОН</a:t>
            </a:r>
            <a:r>
              <a:rPr lang="ru-RU" dirty="0"/>
              <a:t> </a:t>
            </a:r>
          </a:p>
          <a:p>
            <a:r>
              <a:rPr lang="ru-RU" dirty="0"/>
              <a:t>Ранее метанол получали сухой перегонкой древесины без доступа воздуха.</a:t>
            </a:r>
          </a:p>
          <a:p>
            <a:pPr>
              <a:buNone/>
            </a:pPr>
            <a:r>
              <a:rPr lang="ru-RU" dirty="0"/>
              <a:t> </a:t>
            </a:r>
            <a:r>
              <a:rPr lang="ru-RU" dirty="0" smtClean="0"/>
              <a:t>	</a:t>
            </a:r>
            <a:r>
              <a:rPr lang="ru-RU" dirty="0" smtClean="0">
                <a:solidFill>
                  <a:srgbClr val="FFC000"/>
                </a:solidFill>
              </a:rPr>
              <a:t>Этанол </a:t>
            </a:r>
            <a:r>
              <a:rPr lang="ru-RU" dirty="0">
                <a:solidFill>
                  <a:srgbClr val="FFC000"/>
                </a:solidFill>
              </a:rPr>
              <a:t>получают:</a:t>
            </a:r>
          </a:p>
          <a:p>
            <a:pPr lvl="1">
              <a:buNone/>
            </a:pPr>
            <a:r>
              <a:rPr lang="ru-RU" dirty="0"/>
              <a:t>гидратацией этилена (Н</a:t>
            </a:r>
            <a:r>
              <a:rPr lang="ru-RU" baseline="-25000" dirty="0"/>
              <a:t>3</a:t>
            </a:r>
            <a:r>
              <a:rPr lang="ru-RU" dirty="0"/>
              <a:t>РО</a:t>
            </a:r>
            <a:r>
              <a:rPr lang="ru-RU" baseline="-25000" dirty="0"/>
              <a:t>4</a:t>
            </a:r>
            <a:r>
              <a:rPr lang="ru-RU" dirty="0"/>
              <a:t>; 280</a:t>
            </a:r>
            <a:r>
              <a:rPr lang="en-US" dirty="0">
                <a:sym typeface="Symbol"/>
              </a:rPr>
              <a:t></a:t>
            </a:r>
            <a:r>
              <a:rPr lang="en-US" dirty="0"/>
              <a:t>C</a:t>
            </a:r>
            <a:r>
              <a:rPr lang="ru-RU" dirty="0"/>
              <a:t>; 8 МПа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/>
              <a:t>СН</a:t>
            </a:r>
            <a:r>
              <a:rPr lang="ru-RU" baseline="-25000" dirty="0"/>
              <a:t>2</a:t>
            </a:r>
            <a:r>
              <a:rPr lang="ru-RU" dirty="0"/>
              <a:t>=СН</a:t>
            </a:r>
            <a:r>
              <a:rPr lang="ru-RU" baseline="-25000" dirty="0"/>
              <a:t>2</a:t>
            </a:r>
            <a:r>
              <a:rPr lang="ru-RU" dirty="0"/>
              <a:t> + Н</a:t>
            </a:r>
            <a:r>
              <a:rPr lang="ru-RU" baseline="-25000" dirty="0"/>
              <a:t>2</a:t>
            </a:r>
            <a:r>
              <a:rPr lang="ru-RU" dirty="0"/>
              <a:t>О </a:t>
            </a:r>
            <a:r>
              <a:rPr lang="en-US" dirty="0">
                <a:sym typeface="Symbol"/>
              </a:rPr>
              <a:t></a:t>
            </a:r>
            <a:r>
              <a:rPr lang="ru-RU" dirty="0"/>
              <a:t> </a:t>
            </a:r>
            <a:r>
              <a:rPr lang="ru-RU" dirty="0" smtClean="0"/>
              <a:t>СН</a:t>
            </a:r>
            <a:r>
              <a:rPr lang="ru-RU" baseline="-25000" dirty="0" smtClean="0"/>
              <a:t>3</a:t>
            </a:r>
            <a:r>
              <a:rPr lang="ru-RU" dirty="0" smtClean="0"/>
              <a:t>–СН</a:t>
            </a:r>
            <a:r>
              <a:rPr lang="ru-RU" baseline="-25000" dirty="0" smtClean="0"/>
              <a:t>2</a:t>
            </a:r>
            <a:r>
              <a:rPr lang="ru-RU" dirty="0" smtClean="0"/>
              <a:t>–ОН</a:t>
            </a:r>
            <a:endParaRPr lang="ru-RU" dirty="0"/>
          </a:p>
          <a:p>
            <a:pPr lvl="1">
              <a:buNone/>
            </a:pPr>
            <a:r>
              <a:rPr lang="ru-RU" dirty="0">
                <a:solidFill>
                  <a:srgbClr val="FFC000"/>
                </a:solidFill>
              </a:rPr>
              <a:t>брожением крахмала </a:t>
            </a:r>
            <a:r>
              <a:rPr lang="ru-RU" dirty="0"/>
              <a:t>(или целлюлозы</a:t>
            </a:r>
            <a:r>
              <a:rPr lang="ru-RU" dirty="0" smtClean="0"/>
              <a:t>):</a:t>
            </a:r>
            <a:endParaRPr lang="ru-RU" dirty="0"/>
          </a:p>
          <a:p>
            <a:r>
              <a:rPr lang="ru-RU" dirty="0"/>
              <a:t>крахмал </a:t>
            </a:r>
            <a:r>
              <a:rPr lang="en-US" dirty="0">
                <a:sym typeface="Symbol"/>
              </a:rPr>
              <a:t></a:t>
            </a:r>
            <a:r>
              <a:rPr lang="ru-RU" dirty="0"/>
              <a:t> С</a:t>
            </a:r>
            <a:r>
              <a:rPr lang="ru-RU" baseline="-25000" dirty="0"/>
              <a:t>6</a:t>
            </a:r>
            <a:r>
              <a:rPr lang="ru-RU" dirty="0"/>
              <a:t>Н</a:t>
            </a:r>
            <a:r>
              <a:rPr lang="ru-RU" baseline="-25000" dirty="0"/>
              <a:t>12</a:t>
            </a:r>
            <a:r>
              <a:rPr lang="ru-RU" dirty="0"/>
              <a:t>О</a:t>
            </a:r>
            <a:r>
              <a:rPr lang="ru-RU" baseline="-25000" dirty="0"/>
              <a:t>6</a:t>
            </a:r>
            <a:r>
              <a:rPr lang="ru-RU" sz="1800" dirty="0"/>
              <a:t>(глюкоза)</a:t>
            </a:r>
            <a:r>
              <a:rPr lang="ru-RU" dirty="0"/>
              <a:t> ––</a:t>
            </a:r>
            <a:r>
              <a:rPr lang="ru-RU" baseline="30000" dirty="0"/>
              <a:t>ферменты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</a:t>
            </a:r>
            <a:r>
              <a:rPr lang="ru-RU" dirty="0"/>
              <a:t>2С</a:t>
            </a:r>
            <a:r>
              <a:rPr lang="ru-RU" baseline="-25000" dirty="0"/>
              <a:t>2</a:t>
            </a:r>
            <a:r>
              <a:rPr lang="ru-RU" dirty="0"/>
              <a:t>Н</a:t>
            </a:r>
            <a:r>
              <a:rPr lang="ru-RU" baseline="-25000" dirty="0"/>
              <a:t>5</a:t>
            </a:r>
            <a:r>
              <a:rPr lang="ru-RU" dirty="0"/>
              <a:t>ОН + 2СО</a:t>
            </a:r>
            <a:r>
              <a:rPr lang="ru-RU" baseline="-25000" dirty="0"/>
              <a:t>2</a:t>
            </a:r>
            <a:r>
              <a:rPr lang="en-US" dirty="0">
                <a:sym typeface="Symbol"/>
              </a:rPr>
              <a:t>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(источник крахмала – зерно, картофель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В лаборатории</a:t>
            </a:r>
            <a:r>
              <a:rPr lang="ru-RU" b="1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Гидратация </a:t>
            </a:r>
            <a:r>
              <a:rPr lang="ru-RU" dirty="0" err="1"/>
              <a:t>алкенов</a:t>
            </a:r>
            <a:r>
              <a:rPr lang="ru-RU" dirty="0"/>
              <a:t> (согласно правилу </a:t>
            </a:r>
            <a:r>
              <a:rPr lang="ru-RU" dirty="0" smtClean="0"/>
              <a:t>В.В. </a:t>
            </a:r>
            <a:r>
              <a:rPr lang="ru-RU" dirty="0" err="1" smtClean="0"/>
              <a:t>Марковникова</a:t>
            </a:r>
            <a:r>
              <a:rPr lang="ru-RU" dirty="0"/>
              <a:t>):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r>
              <a:rPr lang="en-US" dirty="0"/>
              <a:t>СH</a:t>
            </a:r>
            <a:r>
              <a:rPr lang="en-US" baseline="-25000" dirty="0"/>
              <a:t>3</a:t>
            </a:r>
            <a:r>
              <a:rPr lang="en-US" dirty="0"/>
              <a:t>–СH=CH</a:t>
            </a:r>
            <a:r>
              <a:rPr lang="en-US" baseline="-25000" dirty="0"/>
              <a:t>2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  ––</a:t>
            </a:r>
            <a:r>
              <a:rPr lang="en-US" baseline="30000" dirty="0"/>
              <a:t>H+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 </a:t>
            </a:r>
            <a:r>
              <a:rPr lang="ru-RU" dirty="0" smtClean="0"/>
              <a:t>	</a:t>
            </a:r>
            <a:r>
              <a:rPr lang="en-US" dirty="0" smtClean="0"/>
              <a:t>СH</a:t>
            </a:r>
            <a:r>
              <a:rPr lang="en-US" baseline="-25000" dirty="0" smtClean="0"/>
              <a:t>3</a:t>
            </a:r>
            <a:r>
              <a:rPr lang="en-US" dirty="0" smtClean="0"/>
              <a:t>–CH– СH</a:t>
            </a:r>
            <a:r>
              <a:rPr lang="en-US" baseline="-25000" dirty="0" smtClean="0"/>
              <a:t>3</a:t>
            </a: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				       </a:t>
            </a:r>
            <a:r>
              <a:rPr lang="en-US" baseline="-25000" dirty="0"/>
              <a:t> </a:t>
            </a:r>
            <a:r>
              <a:rPr lang="ru-RU" baseline="-25000" dirty="0"/>
              <a:t> </a:t>
            </a:r>
            <a:r>
              <a:rPr lang="ru-RU" dirty="0" smtClean="0"/>
              <a:t>                  </a:t>
            </a:r>
            <a:r>
              <a:rPr lang="en-US" dirty="0" smtClean="0"/>
              <a:t>I</a:t>
            </a: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				                         </a:t>
            </a:r>
            <a:r>
              <a:rPr lang="en-US" dirty="0" smtClean="0"/>
              <a:t>OH</a:t>
            </a:r>
            <a:endParaRPr lang="ru-RU" dirty="0"/>
          </a:p>
          <a:p>
            <a:pPr>
              <a:buNone/>
            </a:pPr>
            <a:r>
              <a:rPr lang="en-US" dirty="0"/>
              <a:t> </a:t>
            </a:r>
            <a:endParaRPr lang="ru-RU" dirty="0"/>
          </a:p>
          <a:p>
            <a:pPr lvl="0"/>
            <a:r>
              <a:rPr lang="ru-RU" dirty="0"/>
              <a:t>Гидролиз галогенопроизводных углеводородов: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r>
              <a:rPr lang="en-US" dirty="0"/>
              <a:t>СH</a:t>
            </a:r>
            <a:r>
              <a:rPr lang="en-US" baseline="-25000" dirty="0"/>
              <a:t>3</a:t>
            </a:r>
            <a:r>
              <a:rPr lang="en-US" dirty="0"/>
              <a:t>–СH</a:t>
            </a:r>
            <a:r>
              <a:rPr lang="en-US" baseline="-25000" dirty="0"/>
              <a:t>2</a:t>
            </a:r>
            <a:r>
              <a:rPr lang="en-US" dirty="0"/>
              <a:t>–Br + H</a:t>
            </a:r>
            <a:r>
              <a:rPr lang="en-US" baseline="-25000" dirty="0"/>
              <a:t>2</a:t>
            </a:r>
            <a:r>
              <a:rPr lang="en-US" dirty="0"/>
              <a:t>O </a:t>
            </a:r>
            <a:r>
              <a:rPr lang="en-US" dirty="0">
                <a:sym typeface="Symbol"/>
              </a:rPr>
              <a:t></a:t>
            </a:r>
            <a:r>
              <a:rPr lang="en-US" dirty="0"/>
              <a:t> СH</a:t>
            </a:r>
            <a:r>
              <a:rPr lang="en-US" baseline="-25000" dirty="0"/>
              <a:t>3</a:t>
            </a:r>
            <a:r>
              <a:rPr lang="en-US" dirty="0"/>
              <a:t>–CH</a:t>
            </a:r>
            <a:r>
              <a:rPr lang="en-US" baseline="-25000" dirty="0"/>
              <a:t>2</a:t>
            </a:r>
            <a:r>
              <a:rPr lang="en-US" dirty="0"/>
              <a:t>–OH + </a:t>
            </a:r>
            <a:r>
              <a:rPr lang="en-US" dirty="0" err="1"/>
              <a:t>HBr</a:t>
            </a:r>
            <a:endParaRPr lang="ru-RU" dirty="0"/>
          </a:p>
          <a:p>
            <a:pPr>
              <a:buNone/>
            </a:pPr>
            <a:r>
              <a:rPr lang="en-US" dirty="0"/>
              <a:t> </a:t>
            </a:r>
            <a:endParaRPr lang="ru-RU" dirty="0"/>
          </a:p>
          <a:p>
            <a:r>
              <a:rPr lang="ru-RU" dirty="0"/>
              <a:t>Чтобы сдвинуть равновесие вправо, добавляют щёлочь, которая связывает образующийся </a:t>
            </a:r>
            <a:r>
              <a:rPr lang="en-US" dirty="0" err="1"/>
              <a:t>HBr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0242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C000"/>
                </a:solidFill>
              </a:rPr>
              <a:t>Восстановление карбонильных соединений: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Альдегиды образуют первичные спирты, а кетоны – вторичные.</a:t>
            </a:r>
          </a:p>
          <a:p>
            <a:r>
              <a:rPr lang="ru-RU" dirty="0" smtClean="0"/>
              <a:t>                       </a:t>
            </a:r>
            <a:r>
              <a:rPr lang="en-US" dirty="0" smtClean="0"/>
              <a:t>O</a:t>
            </a:r>
            <a:r>
              <a:rPr lang="ru-RU" dirty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         </a:t>
            </a:r>
            <a:r>
              <a:rPr lang="en-US" dirty="0" smtClean="0"/>
              <a:t> </a:t>
            </a:r>
            <a:r>
              <a:rPr lang="ru-RU" dirty="0" smtClean="0"/>
              <a:t>     </a:t>
            </a:r>
            <a:r>
              <a:rPr lang="en-US" dirty="0" smtClean="0"/>
              <a:t>II</a:t>
            </a:r>
            <a:r>
              <a:rPr lang="en-US" dirty="0"/>
              <a:t>   </a:t>
            </a:r>
            <a:endParaRPr lang="ru-RU" dirty="0" smtClean="0"/>
          </a:p>
          <a:p>
            <a:r>
              <a:rPr lang="en-US" dirty="0"/>
              <a:t> </a:t>
            </a:r>
            <a:r>
              <a:rPr lang="en-US" dirty="0" smtClean="0"/>
              <a:t>СH</a:t>
            </a:r>
            <a:r>
              <a:rPr lang="en-US" baseline="-25000" dirty="0" smtClean="0"/>
              <a:t>3</a:t>
            </a:r>
            <a:r>
              <a:rPr lang="en-US" dirty="0" smtClean="0"/>
              <a:t>–СH</a:t>
            </a:r>
            <a:r>
              <a:rPr lang="en-US" baseline="-25000" dirty="0" smtClean="0"/>
              <a:t>2</a:t>
            </a:r>
            <a:r>
              <a:rPr lang="ru-RU" baseline="-25000" dirty="0" smtClean="0"/>
              <a:t>  </a:t>
            </a:r>
            <a:r>
              <a:rPr lang="en-US" dirty="0" smtClean="0"/>
              <a:t>–</a:t>
            </a:r>
            <a:r>
              <a:rPr lang="ru-RU" dirty="0" smtClean="0"/>
              <a:t> </a:t>
            </a:r>
            <a:r>
              <a:rPr lang="en-US" dirty="0" smtClean="0"/>
              <a:t>C</a:t>
            </a:r>
            <a:r>
              <a:rPr lang="ru-RU" dirty="0" smtClean="0"/>
              <a:t>         	</a:t>
            </a:r>
            <a:r>
              <a:rPr lang="en-US" dirty="0" smtClean="0"/>
              <a:t> ––</a:t>
            </a:r>
            <a:r>
              <a:rPr lang="en-US" baseline="30000" dirty="0" smtClean="0"/>
              <a:t>2[H]</a:t>
            </a:r>
            <a:r>
              <a:rPr lang="en-US" dirty="0" smtClean="0">
                <a:sym typeface="Symbol"/>
              </a:rPr>
              <a:t></a:t>
            </a:r>
            <a:r>
              <a:rPr lang="en-US" dirty="0" smtClean="0"/>
              <a:t>  </a:t>
            </a:r>
            <a:r>
              <a:rPr lang="ru-RU" dirty="0" smtClean="0"/>
              <a:t>      </a:t>
            </a:r>
            <a:r>
              <a:rPr lang="en-US" dirty="0" smtClean="0"/>
              <a:t>СH</a:t>
            </a:r>
            <a:r>
              <a:rPr lang="en-US" baseline="-25000" dirty="0" smtClean="0"/>
              <a:t>3</a:t>
            </a:r>
            <a:r>
              <a:rPr lang="en-US" dirty="0" smtClean="0"/>
              <a:t>–CH</a:t>
            </a:r>
            <a:r>
              <a:rPr lang="en-US" baseline="-25000" dirty="0" smtClean="0"/>
              <a:t>2</a:t>
            </a:r>
            <a:r>
              <a:rPr lang="en-US" dirty="0" smtClean="0"/>
              <a:t>CH</a:t>
            </a:r>
            <a:r>
              <a:rPr lang="en-US" baseline="-25000" dirty="0" smtClean="0"/>
              <a:t>2</a:t>
            </a:r>
            <a:r>
              <a:rPr lang="en-US" dirty="0" smtClean="0"/>
              <a:t>–OH</a:t>
            </a:r>
            <a:endParaRPr lang="ru-RU" dirty="0" smtClean="0"/>
          </a:p>
          <a:p>
            <a:r>
              <a:rPr lang="en-US" dirty="0" smtClean="0"/>
              <a:t> </a:t>
            </a:r>
            <a:r>
              <a:rPr lang="ru-RU" dirty="0" smtClean="0"/>
              <a:t>	                </a:t>
            </a:r>
            <a:r>
              <a:rPr lang="en-US" dirty="0" smtClean="0"/>
              <a:t>I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   </a:t>
            </a:r>
            <a:r>
              <a:rPr lang="en-US" dirty="0" smtClean="0"/>
              <a:t> </a:t>
            </a:r>
            <a:r>
              <a:rPr lang="ru-RU" dirty="0" smtClean="0"/>
              <a:t>           </a:t>
            </a:r>
            <a:r>
              <a:rPr lang="en-US" dirty="0" smtClean="0"/>
              <a:t>H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  </a:t>
            </a:r>
            <a:endParaRPr lang="ru-RU" dirty="0"/>
          </a:p>
          <a:p>
            <a:r>
              <a:rPr lang="en-US" dirty="0" smtClean="0"/>
              <a:t>СH</a:t>
            </a:r>
            <a:r>
              <a:rPr lang="en-US" baseline="-25000" dirty="0" smtClean="0"/>
              <a:t>3</a:t>
            </a:r>
            <a:r>
              <a:rPr lang="en-US" dirty="0" smtClean="0"/>
              <a:t>--</a:t>
            </a:r>
            <a:r>
              <a:rPr lang="ru-RU" dirty="0" smtClean="0"/>
              <a:t>  </a:t>
            </a:r>
            <a:r>
              <a:rPr lang="en-US" dirty="0" smtClean="0"/>
              <a:t>C</a:t>
            </a:r>
            <a:r>
              <a:rPr lang="ru-RU" dirty="0" smtClean="0"/>
              <a:t> </a:t>
            </a:r>
            <a:r>
              <a:rPr lang="en-US" dirty="0" smtClean="0"/>
              <a:t>--CH</a:t>
            </a:r>
            <a:r>
              <a:rPr lang="en-US" baseline="-25000" dirty="0" smtClean="0"/>
              <a:t>3</a:t>
            </a:r>
            <a:r>
              <a:rPr lang="en-US" dirty="0" smtClean="0"/>
              <a:t>  ––</a:t>
            </a:r>
            <a:r>
              <a:rPr lang="en-US" baseline="30000" dirty="0" smtClean="0"/>
              <a:t>2[H]</a:t>
            </a:r>
            <a:r>
              <a:rPr lang="en-US" dirty="0" smtClean="0">
                <a:sym typeface="Symbol"/>
              </a:rPr>
              <a:t></a:t>
            </a:r>
            <a:r>
              <a:rPr lang="en-US" dirty="0" smtClean="0"/>
              <a:t>  CH</a:t>
            </a:r>
            <a:r>
              <a:rPr lang="en-US" baseline="-25000" dirty="0" smtClean="0"/>
              <a:t>3</a:t>
            </a:r>
            <a:r>
              <a:rPr lang="en-US" dirty="0" smtClean="0"/>
              <a:t>--CH-</a:t>
            </a:r>
            <a:r>
              <a:rPr lang="ru-RU" dirty="0" smtClean="0"/>
              <a:t>-С</a:t>
            </a:r>
            <a:r>
              <a:rPr lang="en-US" dirty="0" smtClean="0"/>
              <a:t>H</a:t>
            </a:r>
            <a:r>
              <a:rPr lang="ru-RU" baseline="-25000" dirty="0" smtClean="0"/>
              <a:t>3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	    </a:t>
            </a:r>
            <a:r>
              <a:rPr lang="en-US" dirty="0" smtClean="0"/>
              <a:t>II</a:t>
            </a:r>
            <a:r>
              <a:rPr lang="ru-RU" dirty="0" smtClean="0"/>
              <a:t>		                   </a:t>
            </a:r>
            <a:r>
              <a:rPr lang="en-US" dirty="0" smtClean="0"/>
              <a:t>I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    </a:t>
            </a:r>
            <a:r>
              <a:rPr lang="en-US" dirty="0" smtClean="0"/>
              <a:t>O</a:t>
            </a:r>
            <a:r>
              <a:rPr lang="ru-RU" dirty="0" smtClean="0"/>
              <a:t>		                  </a:t>
            </a:r>
            <a:r>
              <a:rPr lang="en-US" dirty="0" smtClean="0"/>
              <a:t>OH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Химические </a:t>
            </a:r>
            <a:r>
              <a:rPr lang="ru-RU" b="1" dirty="0" smtClean="0">
                <a:solidFill>
                  <a:srgbClr val="FFC000"/>
                </a:solidFill>
              </a:rPr>
              <a:t>свойства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86055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Свойства спиртов </a:t>
            </a:r>
            <a:r>
              <a:rPr lang="en-US" dirty="0"/>
              <a:t>ROH</a:t>
            </a:r>
            <a:r>
              <a:rPr lang="ru-RU" dirty="0"/>
              <a:t> определяются наличием полярных связей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O</a:t>
            </a:r>
            <a:r>
              <a:rPr lang="en-US" baseline="30000" dirty="0">
                <a:sym typeface="Symbol"/>
              </a:rPr>
              <a:t></a:t>
            </a:r>
            <a:r>
              <a:rPr lang="ru-RU" baseline="30000" dirty="0"/>
              <a:t>-</a:t>
            </a:r>
            <a:r>
              <a:rPr lang="ru-RU" dirty="0"/>
              <a:t>–</a:t>
            </a:r>
            <a:r>
              <a:rPr lang="en-US" dirty="0"/>
              <a:t>H</a:t>
            </a:r>
            <a:r>
              <a:rPr lang="en-US" baseline="30000" dirty="0">
                <a:sym typeface="Symbol"/>
              </a:rPr>
              <a:t></a:t>
            </a:r>
            <a:r>
              <a:rPr lang="ru-RU" baseline="30000" dirty="0"/>
              <a:t>+</a:t>
            </a:r>
            <a:r>
              <a:rPr lang="ru-RU" dirty="0"/>
              <a:t> и </a:t>
            </a:r>
            <a:r>
              <a:rPr lang="en-US" dirty="0"/>
              <a:t>C</a:t>
            </a:r>
            <a:r>
              <a:rPr lang="en-US" baseline="30000" dirty="0">
                <a:sym typeface="Symbol"/>
              </a:rPr>
              <a:t></a:t>
            </a:r>
            <a:r>
              <a:rPr lang="ru-RU" baseline="30000" dirty="0"/>
              <a:t>+</a:t>
            </a:r>
            <a:r>
              <a:rPr lang="ru-RU" dirty="0"/>
              <a:t>–</a:t>
            </a:r>
            <a:r>
              <a:rPr lang="en-US" dirty="0"/>
              <a:t>O</a:t>
            </a:r>
            <a:r>
              <a:rPr lang="en-US" baseline="30000" dirty="0">
                <a:sym typeface="Symbol"/>
              </a:rPr>
              <a:t></a:t>
            </a:r>
            <a:r>
              <a:rPr lang="ru-RU" baseline="30000" dirty="0"/>
              <a:t>-</a:t>
            </a:r>
            <a:r>
              <a:rPr lang="ru-RU" dirty="0"/>
              <a:t>,</a:t>
            </a:r>
            <a:r>
              <a:rPr lang="ru-RU" baseline="30000" dirty="0"/>
              <a:t> </a:t>
            </a:r>
            <a:r>
              <a:rPr lang="ru-RU" dirty="0"/>
              <a:t>и </a:t>
            </a:r>
            <a:r>
              <a:rPr lang="ru-RU" dirty="0" err="1"/>
              <a:t>неподеленных</a:t>
            </a:r>
            <a:r>
              <a:rPr lang="ru-RU" dirty="0"/>
              <a:t> электронных пар на атоме кислорода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реакции спиртов возможно разрушение одной из двух связей: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C</a:t>
            </a:r>
            <a:r>
              <a:rPr lang="ru-RU" dirty="0"/>
              <a:t>–</a:t>
            </a:r>
            <a:r>
              <a:rPr lang="en-US" dirty="0"/>
              <a:t>OH</a:t>
            </a:r>
            <a:r>
              <a:rPr lang="ru-RU" dirty="0"/>
              <a:t> (с отщеплением гидроксильной группы) или </a:t>
            </a:r>
            <a:r>
              <a:rPr lang="en-US" dirty="0"/>
              <a:t>O</a:t>
            </a:r>
            <a:r>
              <a:rPr lang="ru-RU" dirty="0"/>
              <a:t>–</a:t>
            </a:r>
            <a:r>
              <a:rPr lang="en-US" dirty="0"/>
              <a:t>H</a:t>
            </a: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с отщеплением водорода). Это могут быть реакции замещения, в которых происходит замена </a:t>
            </a:r>
            <a:r>
              <a:rPr lang="en-US" dirty="0"/>
              <a:t>OH</a:t>
            </a:r>
            <a:r>
              <a:rPr lang="ru-RU" dirty="0"/>
              <a:t> или </a:t>
            </a:r>
            <a:r>
              <a:rPr lang="en-US" dirty="0"/>
              <a:t>H</a:t>
            </a:r>
            <a:r>
              <a:rPr lang="ru-RU" dirty="0"/>
              <a:t>, или элиминирование (отщепление), когда  образуется двойная связь. На реакционную способность спиртов большое влияние оказывает строение радикалов, связанных с гидроксильной группой. </a:t>
            </a:r>
          </a:p>
          <a:p>
            <a:endParaRPr lang="ru-RU" dirty="0"/>
          </a:p>
        </p:txBody>
      </p:sp>
      <p:pic>
        <p:nvPicPr>
          <p:cNvPr id="17410" name="Picture 2" descr="kisl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214818"/>
            <a:ext cx="44346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167</TotalTime>
  <Words>518</Words>
  <Application>Microsoft Office PowerPoint</Application>
  <PresentationFormat>Экран (4:3)</PresentationFormat>
  <Paragraphs>239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Метро</vt:lpstr>
      <vt:lpstr>Одноатомные спирты</vt:lpstr>
      <vt:lpstr>СПИРТЫ И ФЕНОЛЫ</vt:lpstr>
      <vt:lpstr>Физические свойства</vt:lpstr>
      <vt:lpstr>Таблица. Физические свойства спиртов и фенолов</vt:lpstr>
      <vt:lpstr>Одноатомные спирты</vt:lpstr>
      <vt:lpstr>Получение</vt:lpstr>
      <vt:lpstr>В лаборатории.</vt:lpstr>
      <vt:lpstr>Восстановление карбонильных соединений:</vt:lpstr>
      <vt:lpstr>Химические свойства</vt:lpstr>
      <vt:lpstr>Реакции с разрывом связи RO–H</vt:lpstr>
      <vt:lpstr>Реакция этерификации</vt:lpstr>
      <vt:lpstr>Реакции с разрывом связи R–OH.</vt:lpstr>
      <vt:lpstr>Реакции окисления</vt:lpstr>
      <vt:lpstr>Третичные спирты устойчивы к действию окислителей. </vt:lpstr>
      <vt:lpstr>Дегидратация</vt:lpstr>
      <vt:lpstr>Межмолекулярная дегидратация даёт простые эфиры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Одноатомные спирты</dc:title>
  <dc:creator>Borcas</dc:creator>
  <cp:lastModifiedBy>COMP</cp:lastModifiedBy>
  <cp:revision>48</cp:revision>
  <dcterms:created xsi:type="dcterms:W3CDTF">2010-02-14T18:36:04Z</dcterms:created>
  <dcterms:modified xsi:type="dcterms:W3CDTF">2011-10-16T16:51:08Z</dcterms:modified>
</cp:coreProperties>
</file>