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82" r:id="rId5"/>
    <p:sldId id="260" r:id="rId6"/>
    <p:sldId id="261" r:id="rId7"/>
    <p:sldId id="266" r:id="rId8"/>
    <p:sldId id="263" r:id="rId9"/>
    <p:sldId id="262" r:id="rId10"/>
    <p:sldId id="269" r:id="rId11"/>
    <p:sldId id="271" r:id="rId12"/>
    <p:sldId id="264" r:id="rId13"/>
    <p:sldId id="274" r:id="rId14"/>
    <p:sldId id="265" r:id="rId15"/>
    <p:sldId id="273" r:id="rId16"/>
    <p:sldId id="276" r:id="rId17"/>
    <p:sldId id="267" r:id="rId18"/>
    <p:sldId id="268" r:id="rId19"/>
    <p:sldId id="270" r:id="rId20"/>
    <p:sldId id="278" r:id="rId21"/>
    <p:sldId id="279" r:id="rId22"/>
    <p:sldId id="275" r:id="rId23"/>
    <p:sldId id="272" r:id="rId24"/>
    <p:sldId id="277" r:id="rId25"/>
    <p:sldId id="283" r:id="rId26"/>
    <p:sldId id="285" r:id="rId27"/>
    <p:sldId id="290" r:id="rId28"/>
    <p:sldId id="291" r:id="rId29"/>
    <p:sldId id="292" r:id="rId30"/>
    <p:sldId id="293" r:id="rId31"/>
    <p:sldId id="295" r:id="rId32"/>
    <p:sldId id="296" r:id="rId33"/>
    <p:sldId id="289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96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EA17-A3EB-4F80-99CA-38AEB7102A29}" type="datetimeFigureOut">
              <a:rPr lang="ru-RU" smtClean="0"/>
              <a:pPr/>
              <a:t>04.07.2009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735CE-B463-4ED9-A8FF-D4DEF8A4F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EA17-A3EB-4F80-99CA-38AEB7102A29}" type="datetimeFigureOut">
              <a:rPr lang="ru-RU" smtClean="0"/>
              <a:pPr/>
              <a:t>04.07.2009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735CE-B463-4ED9-A8FF-D4DEF8A4F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EA17-A3EB-4F80-99CA-38AEB7102A29}" type="datetimeFigureOut">
              <a:rPr lang="ru-RU" smtClean="0"/>
              <a:pPr/>
              <a:t>04.07.2009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735CE-B463-4ED9-A8FF-D4DEF8A4F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EA17-A3EB-4F80-99CA-38AEB7102A29}" type="datetimeFigureOut">
              <a:rPr lang="ru-RU" smtClean="0"/>
              <a:pPr/>
              <a:t>04.07.2009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735CE-B463-4ED9-A8FF-D4DEF8A4F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EA17-A3EB-4F80-99CA-38AEB7102A29}" type="datetimeFigureOut">
              <a:rPr lang="ru-RU" smtClean="0"/>
              <a:pPr/>
              <a:t>04.07.2009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735CE-B463-4ED9-A8FF-D4DEF8A4F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EA17-A3EB-4F80-99CA-38AEB7102A29}" type="datetimeFigureOut">
              <a:rPr lang="ru-RU" smtClean="0"/>
              <a:pPr/>
              <a:t>04.07.2009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735CE-B463-4ED9-A8FF-D4DEF8A4F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EA17-A3EB-4F80-99CA-38AEB7102A29}" type="datetimeFigureOut">
              <a:rPr lang="ru-RU" smtClean="0"/>
              <a:pPr/>
              <a:t>04.07.2009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735CE-B463-4ED9-A8FF-D4DEF8A4F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EA17-A3EB-4F80-99CA-38AEB7102A29}" type="datetimeFigureOut">
              <a:rPr lang="ru-RU" smtClean="0"/>
              <a:pPr/>
              <a:t>04.07.2009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735CE-B463-4ED9-A8FF-D4DEF8A4F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EA17-A3EB-4F80-99CA-38AEB7102A29}" type="datetimeFigureOut">
              <a:rPr lang="ru-RU" smtClean="0"/>
              <a:pPr/>
              <a:t>04.07.2009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735CE-B463-4ED9-A8FF-D4DEF8A4F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EA17-A3EB-4F80-99CA-38AEB7102A29}" type="datetimeFigureOut">
              <a:rPr lang="ru-RU" smtClean="0"/>
              <a:pPr/>
              <a:t>04.07.2009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735CE-B463-4ED9-A8FF-D4DEF8A4F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EA17-A3EB-4F80-99CA-38AEB7102A29}" type="datetimeFigureOut">
              <a:rPr lang="ru-RU" smtClean="0"/>
              <a:pPr/>
              <a:t>04.07.2009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735CE-B463-4ED9-A8FF-D4DEF8A4F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6EA17-A3EB-4F80-99CA-38AEB7102A29}" type="datetimeFigureOut">
              <a:rPr lang="ru-RU" smtClean="0"/>
              <a:pPr/>
              <a:t>04.07.2009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735CE-B463-4ED9-A8FF-D4DEF8A4F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image" Target="../media/image26.gif"/><Relationship Id="rId7" Type="http://schemas.openxmlformats.org/officeDocument/2006/relationships/image" Target="../media/image29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openxmlformats.org/officeDocument/2006/relationships/image" Target="../media/image2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Иван\Мои документы\Мои рисунки\File03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Иван\Мои документы\Мои рисунки\baba_yaga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428604"/>
            <a:ext cx="6310330" cy="596326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14282" y="1600200"/>
            <a:ext cx="4281518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Баба Яга – сказочный персонаж, обитающий в дремучем лесу.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Иван\Мои документы\Мои рисунки\baba_yaga_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0"/>
            <a:ext cx="4572032" cy="664539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571480"/>
            <a:ext cx="4038600" cy="555468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   Эта вредная старушенция и напоит, и накормит, и в баньке попарит.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Иван\Мои документы\Мои рисунки\baba_yaga_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4392"/>
            <a:ext cx="5786478" cy="643360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57818" y="1000108"/>
            <a:ext cx="3500462" cy="507209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B050"/>
                </a:solidFill>
              </a:rPr>
              <a:t>«Свистнула старуха молодецким посвистом, вдруг со всех сторон поднялись ветры буйные, только изба трясется»…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429256" y="1714488"/>
            <a:ext cx="3257544" cy="421484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Иван\Мои документы\Мои рисунки\baba_yaga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71480"/>
            <a:ext cx="3762396" cy="3221552"/>
          </a:xfrm>
          <a:prstGeom prst="rect">
            <a:avLst/>
          </a:prstGeom>
          <a:noFill/>
        </p:spPr>
      </p:pic>
      <p:pic>
        <p:nvPicPr>
          <p:cNvPr id="18435" name="Picture 3" descr="C:\Documents and Settings\Иван\Мои документы\Мои рисунки\baba_yaga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85" y="0"/>
            <a:ext cx="5143515" cy="685802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85720" y="3857628"/>
            <a:ext cx="3714776" cy="278608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 Передвигается баба Яга подобно ведьме или нечистому духу. Ездит в ступе, погоняет пестом, заметает помелом.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Иван\Мои документы\Мои рисунки\baba_yaga_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90453"/>
            <a:ext cx="5000660" cy="6667547"/>
          </a:xfrm>
          <a:prstGeom prst="cloud">
            <a:avLst/>
          </a:prstGeom>
          <a:noFill/>
          <a:effectLst>
            <a:softEdge rad="127000"/>
          </a:effectLst>
        </p:spPr>
      </p:pic>
      <p:pic>
        <p:nvPicPr>
          <p:cNvPr id="9220" name="Picture 4" descr="C:\Documents and Settings\Иван\Рабочий стол\Анимашки\button0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5857892"/>
            <a:ext cx="2027250" cy="838200"/>
          </a:xfrm>
          <a:prstGeom prst="rect">
            <a:avLst/>
          </a:prstGeom>
          <a:noFill/>
        </p:spPr>
      </p:pic>
      <p:pic>
        <p:nvPicPr>
          <p:cNvPr id="1026" name="Picture 2" descr="C:\Documents and Settings\Иван\Рабочий стол\Анимашки\ptici1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000108"/>
            <a:ext cx="2357450" cy="1178725"/>
          </a:xfrm>
          <a:prstGeom prst="rect">
            <a:avLst/>
          </a:prstGeom>
          <a:noFill/>
        </p:spPr>
      </p:pic>
      <p:pic>
        <p:nvPicPr>
          <p:cNvPr id="1027" name="Picture 3" descr="C:\Documents and Settings\Иван\Рабочий стол\Анимашки\ptici1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5286388"/>
            <a:ext cx="1276350" cy="942975"/>
          </a:xfrm>
          <a:prstGeom prst="rect">
            <a:avLst/>
          </a:prstGeom>
          <a:noFill/>
        </p:spPr>
      </p:pic>
      <p:pic>
        <p:nvPicPr>
          <p:cNvPr id="1028" name="Picture 4" descr="C:\Documents and Settings\Иван\Рабочий стол\Анимашки\animal11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15190" y="428604"/>
            <a:ext cx="1828810" cy="1192702"/>
          </a:xfrm>
          <a:prstGeom prst="rect">
            <a:avLst/>
          </a:prstGeom>
          <a:noFill/>
        </p:spPr>
      </p:pic>
      <p:pic>
        <p:nvPicPr>
          <p:cNvPr id="1029" name="Picture 5" descr="C:\Documents and Settings\Иван\Рабочий стол\Анимашки\animal11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14" y="3643314"/>
            <a:ext cx="1971686" cy="1285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Иван\Мои документы\Мои рисунки\baba_yaga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4512" y="349736"/>
            <a:ext cx="4797449" cy="61276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14734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   Много образов у бабы Яги: она и воительница, и похитительница, дарительница и помощница.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Иван\Мои документы\Мои рисунки\baba_yaga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10937"/>
            <a:ext cx="4572032" cy="6547063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543180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072066" y="285728"/>
            <a:ext cx="4071934" cy="584043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   Слуги бабы Яги – нечистая сила, черный кот, ворон, кот </a:t>
            </a:r>
            <a:r>
              <a:rPr lang="ru-RU" b="1" dirty="0" err="1" smtClean="0">
                <a:solidFill>
                  <a:srgbClr val="FFFF00"/>
                </a:solidFill>
              </a:rPr>
              <a:t>Баюн</a:t>
            </a:r>
            <a:r>
              <a:rPr lang="ru-RU" b="1" dirty="0" smtClean="0">
                <a:solidFill>
                  <a:srgbClr val="FFFF00"/>
                </a:solidFill>
              </a:rPr>
              <a:t>.</a:t>
            </a:r>
          </a:p>
          <a:p>
            <a:pPr>
              <a:buNone/>
            </a:pPr>
            <a:endParaRPr lang="ru-RU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      «Вышла старуха на крыльцо, крикнула громким голосом и вдруг – откуда только они взялись, набежали всякие звери, налетели всякие птицы…»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2050" name="Picture 2" descr="C:\Documents and Settings\Иван\Рабочий стол\Анимашки\Анимашки\Анимашки\ptici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71480"/>
            <a:ext cx="1643074" cy="1333500"/>
          </a:xfrm>
          <a:prstGeom prst="rect">
            <a:avLst/>
          </a:prstGeom>
          <a:noFill/>
        </p:spPr>
      </p:pic>
      <p:pic>
        <p:nvPicPr>
          <p:cNvPr id="2051" name="Picture 3" descr="C:\Documents and Settings\Иван\Рабочий стол\Анимашки\Анимашки\Анимашки\ptici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643050"/>
            <a:ext cx="1023943" cy="1333500"/>
          </a:xfrm>
          <a:prstGeom prst="rect">
            <a:avLst/>
          </a:prstGeom>
          <a:noFill/>
        </p:spPr>
      </p:pic>
      <p:pic>
        <p:nvPicPr>
          <p:cNvPr id="2052" name="Picture 4" descr="C:\Documents and Settings\Иван\Рабочий стол\Анимашки\Анимашки\Анимашки\ptici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928802"/>
            <a:ext cx="1381133" cy="1333500"/>
          </a:xfrm>
          <a:prstGeom prst="rect">
            <a:avLst/>
          </a:prstGeom>
          <a:noFill/>
        </p:spPr>
      </p:pic>
      <p:pic>
        <p:nvPicPr>
          <p:cNvPr id="2054" name="Picture 6" descr="C:\Documents and Settings\Иван\Рабочий стол\Анимашки\Анимашки\Анимашки\ptici1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214290"/>
            <a:ext cx="2428884" cy="1214442"/>
          </a:xfrm>
          <a:prstGeom prst="rect">
            <a:avLst/>
          </a:prstGeom>
          <a:noFill/>
        </p:spPr>
      </p:pic>
      <p:pic>
        <p:nvPicPr>
          <p:cNvPr id="2055" name="Picture 7" descr="C:\Documents and Settings\Иван\Рабочий стол\Анимашки\Анимашки\Анимашки\ptici0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572008"/>
            <a:ext cx="1647825" cy="1666875"/>
          </a:xfrm>
          <a:prstGeom prst="rect">
            <a:avLst/>
          </a:prstGeom>
          <a:noFill/>
        </p:spPr>
      </p:pic>
      <p:pic>
        <p:nvPicPr>
          <p:cNvPr id="2056" name="Picture 8" descr="C:\Documents and Settings\Иван\Рабочий стол\Анимашки\Анимашки\Анимашки\dogs_87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4982752"/>
            <a:ext cx="2500330" cy="1875248"/>
          </a:xfrm>
          <a:prstGeom prst="rect">
            <a:avLst/>
          </a:prstGeom>
          <a:noFill/>
        </p:spPr>
      </p:pic>
      <p:pic>
        <p:nvPicPr>
          <p:cNvPr id="2057" name="Picture 9" descr="C:\Documents and Settings\Иван\Рабочий стол\Анимашки\Анимашки\Анимашки\CAT49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429488" y="5286388"/>
            <a:ext cx="1714512" cy="1415152"/>
          </a:xfrm>
          <a:prstGeom prst="rect">
            <a:avLst/>
          </a:prstGeom>
          <a:noFill/>
        </p:spPr>
      </p:pic>
      <p:pic>
        <p:nvPicPr>
          <p:cNvPr id="2058" name="Picture 10" descr="C:\Documents and Settings\Иван\Рабочий стол\Анимашки\Анимашки\Анимашки\animal112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62774" y="1214422"/>
            <a:ext cx="2081226" cy="13573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Иван\Мои документы\Мои рисунки\baba_yaga_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94805"/>
            <a:ext cx="7340020" cy="6763195"/>
          </a:xfrm>
          <a:prstGeom prst="cloudCallout">
            <a:avLst/>
          </a:prstGeom>
          <a:noFill/>
          <a:effectLst>
            <a:softEdge rad="317500"/>
          </a:effectLst>
        </p:spPr>
      </p:pic>
      <p:pic>
        <p:nvPicPr>
          <p:cNvPr id="11267" name="Picture 3" descr="C:\Documents and Settings\Иван\Мои документы\Мои рисунки\9384d3f95d4eae9b3c9731aaab682e9f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15404" y="785794"/>
            <a:ext cx="1996158" cy="1214446"/>
          </a:xfrm>
          <a:prstGeom prst="wedgeEllipseCallou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2.96296E-6 C -0.01215 -0.00926 -0.0236 -0.01158 -0.03645 -0.01806 C -0.05416 -0.02686 -0.07204 -0.03889 -0.09044 -0.04514 C -0.10086 -0.05324 -0.10954 -0.05926 -0.12152 -0.06135 C -0.13159 -0.06829 -0.12447 -0.06459 -0.14183 -0.06667 C -0.19079 -0.07269 -0.15399 -0.06968 -0.2203 -0.07223 C -0.24548 -0.07524 -0.27065 -0.07709 -0.29583 -0.08125 C -0.35416 -0.0794 -0.41197 -0.07153 -0.4703 -0.06852 C -0.60867 -0.03264 -0.75937 -0.04699 -0.89721 -0.04699 " pathEditMode="relative" ptsTypes="ffffffffA">
                                      <p:cBhvr>
                                        <p:cTn id="11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Иван\Мои документы\Мои рисунки\baba_yaga_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0"/>
            <a:ext cx="6215105" cy="6643997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Иван\Мои документы\Мои рисунки\baba_yaga_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4572000" cy="657864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4339" name="Picture 3" descr="C:\Documents and Settings\Иван\Рабочий стол\Анимашки\6a582d0b3ae202e6d95fb68c9eabbea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571480"/>
            <a:ext cx="1295400" cy="1019175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42844" y="571480"/>
            <a:ext cx="4643470" cy="62865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b="1" dirty="0" smtClean="0"/>
              <a:t>Я был в избушке на курьих ножках.</a:t>
            </a:r>
          </a:p>
          <a:p>
            <a:pPr>
              <a:buNone/>
            </a:pPr>
            <a:r>
              <a:rPr lang="ru-RU" sz="2000" b="1" dirty="0" smtClean="0"/>
              <a:t>Там все как прежде. Сидит Яга.</a:t>
            </a:r>
          </a:p>
          <a:p>
            <a:pPr>
              <a:buNone/>
            </a:pPr>
            <a:r>
              <a:rPr lang="ru-RU" sz="2000" b="1" dirty="0" smtClean="0"/>
              <a:t>Пищали мыши и рылись в крошках.</a:t>
            </a:r>
          </a:p>
          <a:p>
            <a:pPr>
              <a:buNone/>
            </a:pPr>
            <a:r>
              <a:rPr lang="ru-RU" sz="2000" b="1" dirty="0" smtClean="0"/>
              <a:t>Старуха злая была строга</a:t>
            </a:r>
            <a:r>
              <a:rPr lang="ru-RU" b="1" dirty="0" smtClean="0"/>
              <a:t>.</a:t>
            </a:r>
          </a:p>
          <a:p>
            <a:pPr>
              <a:buNone/>
            </a:pPr>
            <a:r>
              <a:rPr lang="ru-RU" sz="2000" b="1" dirty="0" smtClean="0"/>
              <a:t>Но я был в шапке, был в невидимке.</a:t>
            </a:r>
          </a:p>
          <a:p>
            <a:pPr>
              <a:buNone/>
            </a:pPr>
            <a:r>
              <a:rPr lang="ru-RU" sz="2000" b="1" dirty="0" smtClean="0"/>
              <a:t>Стянул у старой две нитки бус.</a:t>
            </a:r>
          </a:p>
          <a:p>
            <a:pPr>
              <a:buNone/>
            </a:pPr>
            <a:r>
              <a:rPr lang="ru-RU" sz="2000" b="1" dirty="0" smtClean="0"/>
              <a:t>Разгневал ведьму и скрылся в дымке.</a:t>
            </a:r>
          </a:p>
          <a:p>
            <a:pPr>
              <a:buNone/>
            </a:pPr>
            <a:r>
              <a:rPr lang="ru-RU" sz="2000" b="1" dirty="0" smtClean="0"/>
              <a:t>И вот со смехом кручу свой ус.</a:t>
            </a:r>
          </a:p>
          <a:p>
            <a:pPr>
              <a:buNone/>
            </a:pPr>
            <a:r>
              <a:rPr lang="ru-RU" sz="2000" b="1" dirty="0" smtClean="0"/>
              <a:t>Пойду, пожалуй, теперь к Кощею, </a:t>
            </a:r>
          </a:p>
          <a:p>
            <a:pPr>
              <a:buNone/>
            </a:pPr>
            <a:r>
              <a:rPr lang="ru-RU" sz="2000" b="1" dirty="0" smtClean="0"/>
              <a:t>Найду для песен там жемчугов.</a:t>
            </a:r>
          </a:p>
          <a:p>
            <a:pPr>
              <a:buNone/>
            </a:pPr>
            <a:r>
              <a:rPr lang="ru-RU" sz="2000" b="1" dirty="0" smtClean="0"/>
              <a:t>До самой пасти приближусь  к Змею.</a:t>
            </a:r>
          </a:p>
          <a:p>
            <a:pPr>
              <a:buNone/>
            </a:pPr>
            <a:r>
              <a:rPr lang="ru-RU" sz="2000" b="1" dirty="0" smtClean="0"/>
              <a:t>Узнаю тайны -  и был таков.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                                  К. Бальмонт</a:t>
            </a:r>
            <a:endParaRPr lang="ru-RU" sz="20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714876" y="1600200"/>
            <a:ext cx="4429124" cy="4525963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Баба ЯГА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Загнутый угол 2"/>
          <p:cNvSpPr/>
          <p:nvPr/>
        </p:nvSpPr>
        <p:spPr>
          <a:xfrm>
            <a:off x="1428728" y="1785926"/>
            <a:ext cx="6357982" cy="4643446"/>
          </a:xfrm>
          <a:prstGeom prst="foldedCorner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C:\Documents and Settings\Иван\Мои документы\Мои рисунки\1214256134_tn00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857364"/>
            <a:ext cx="5715000" cy="4619625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30" name="Picture 6" descr="C:\Documents and Settings\Иван\Рабочий стол\Анимашки\00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3834" y="642918"/>
            <a:ext cx="866775" cy="86677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1032" name="Picture 8" descr="C:\Documents and Settings\Иван\Мои документы\Мои рисунки\96cfa7d347b30d5c0abedc1ef1ebc70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42908" y="5286388"/>
            <a:ext cx="1390650" cy="1200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6.66667E-6 C 0.01163 -0.00601 0.01528 -0.02291 0.02431 -0.03402 C 0.03264 -0.04421 0.04254 -0.05185 0.05139 -0.0611 C 0.06302 -0.07314 0.07535 -0.07499 0.08785 -0.08448 C 0.09132 -0.08703 0.09392 -0.09097 0.0974 -0.09351 C 0.10087 -0.09606 0.10469 -0.09675 0.10816 -0.09907 C 0.12188 -0.10833 0.13542 -0.12916 0.14879 -0.1368 C 0.1717 -0.14976 0.14236 -0.13217 0.17031 -0.153 C 0.18594 -0.16458 0.17865 -0.15624 0.19462 -0.16573 C 0.19983 -0.16874 0.20434 -0.17337 0.20955 -0.17638 C 0.21354 -0.1787 0.21771 -0.17962 0.2217 -0.18194 C 0.24254 -0.19374 0.22743 -0.18981 0.24601 -0.19259 C 0.25156 -0.19629 0.25799 -0.20393 0.26354 -0.20717 C 0.27656 -0.21481 0.29879 -0.21342 0.31215 -0.21435 C 0.32795 -0.21897 0.3434 -0.22314 0.35955 -0.22499 C 0.37274 -0.2287 0.3875 -0.23425 0.4 -0.24143 C 0.41372 -0.24907 0.42622 -0.26272 0.44063 -0.26828 C 0.4474 -0.27522 0.45365 -0.28472 0.46215 -0.28819 C 0.47587 -0.29374 0.49115 -0.29884 0.50538 -0.30069 C 0.5217 -0.30578 0.53872 -0.30925 0.55538 -0.31157 C 0.5684 -0.3162 0.58142 -0.32245 0.59462 -0.32592 C 0.59774 -0.32685 0.60104 -0.32685 0.60417 -0.32777 C 0.60955 -0.32939 0.62031 -0.33333 0.62031 -0.33333 C 0.63351 -0.34397 0.62691 -0.3412 0.63924 -0.34397 C 0.65833 -0.36365 0.62743 -0.33263 0.65278 -0.35485 C 0.65573 -0.3574 0.65781 -0.36157 0.66094 -0.36388 C 0.67708 -0.37615 0.66875 -0.36041 0.68785 -0.38009 C 0.71389 -0.40694 0.73542 -0.44513 0.77031 -0.45208 C 0.79271 -0.4655 0.82257 -0.48518 0.8474 -0.49004 C 0.85226 -0.49421 0.85451 -0.49884 0.85816 -0.50439 C 0.87674 -0.53171 0.85781 -0.50254 0.87847 -0.52777 C 0.88056 -0.53032 0.8816 -0.53425 0.88385 -0.5368 C 0.9066 -0.56272 0.93698 -0.57522 0.96354 -0.59259 C 0.97188 -0.6037 0.97396 -0.6118 0.98108 -0.62337 C 0.99063 -0.63888 0.98681 -0.62916 0.99601 -0.64143 C 1.00469 -0.653 0.99792 -0.64791 1.00417 -0.65208 " pathEditMode="relative" ptsTypes="fffffffffffffffffffffffffffffffffffA">
                                      <p:cBhvr>
                                        <p:cTn id="20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C:\Documents and Settings\Иван\Мои документы\Мои рисунки\baba_yaga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24" y="642918"/>
            <a:ext cx="5643576" cy="5665708"/>
          </a:xfrm>
          <a:prstGeom prst="ellipse">
            <a:avLst/>
          </a:prstGeom>
          <a:noFill/>
        </p:spPr>
      </p:pic>
      <p:pic>
        <p:nvPicPr>
          <p:cNvPr id="22532" name="Picture 4" descr="C:\Documents and Settings\Иван\Мои документы\Мои рисунки\baba_yaga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28736"/>
            <a:ext cx="28575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Иван\Мои документы\Мои рисунки\baba_yag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0"/>
            <a:ext cx="4857784" cy="6544349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Иван\Мои документы\Мои рисунки\baba_yaga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447535"/>
            <a:ext cx="5776935" cy="6410465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28596" y="785794"/>
            <a:ext cx="3752880" cy="5454657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   Не будет бабы Яги – не получит герой </a:t>
            </a:r>
            <a:r>
              <a:rPr lang="ru-RU" b="1" dirty="0" err="1" smtClean="0">
                <a:solidFill>
                  <a:srgbClr val="FFFF00"/>
                </a:solidFill>
              </a:rPr>
              <a:t>меч-кладенец</a:t>
            </a:r>
            <a:r>
              <a:rPr lang="ru-RU" b="1" dirty="0" smtClean="0">
                <a:solidFill>
                  <a:srgbClr val="FFFF00"/>
                </a:solidFill>
              </a:rPr>
              <a:t>, и указание не получит, куда идти и где искать…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effectLst>
            <a:softEdge rad="317500"/>
          </a:effectLst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Documents and Settings\Иван\Рабочий стол\Анимашки\Анимашки\Анимашки\46_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500042"/>
            <a:ext cx="1038225" cy="95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Иван\Мои документы\Мои рисунки\jaga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274" y="0"/>
            <a:ext cx="5500726" cy="684911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85728"/>
            <a:ext cx="3471858" cy="584043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  Все у бабы Яги проходят испытания.</a:t>
            </a:r>
          </a:p>
          <a:p>
            <a:pPr>
              <a:buNone/>
            </a:pPr>
            <a:endParaRPr lang="ru-RU" b="1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  Она как барометр, определяющий качество человека. Испытания не проходят радостно, вот и стала баба Яга плохой…,но необходимой.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Иван\Мои документы\Мои рисунки\1214255995_004_ba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-99541"/>
            <a:ext cx="6000791" cy="6892966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Иван\Мои документы\Мои рисунки\1214255984_003_ba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85728"/>
            <a:ext cx="4714908" cy="622655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7653" name="Picture 5" descr="C:\Documents and Settings\Иван\Рабочий стол\Анимашки\animal1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14356"/>
            <a:ext cx="1314459" cy="857256"/>
          </a:xfrm>
          <a:prstGeom prst="rect">
            <a:avLst/>
          </a:prstGeom>
          <a:noFill/>
        </p:spPr>
      </p:pic>
      <p:pic>
        <p:nvPicPr>
          <p:cNvPr id="5122" name="Picture 2" descr="C:\Documents and Settings\Иван\Рабочий стол\Анимашки\Анимашки\Анимашки\animal1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1071546"/>
            <a:ext cx="1971689" cy="1285884"/>
          </a:xfrm>
          <a:prstGeom prst="rect">
            <a:avLst/>
          </a:prstGeom>
          <a:noFill/>
        </p:spPr>
      </p:pic>
      <p:pic>
        <p:nvPicPr>
          <p:cNvPr id="5123" name="Picture 3" descr="C:\Documents and Settings\Иван\Рабочий стол\Анимашки\Анимашки\Анимашки\animal1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785926"/>
            <a:ext cx="1857388" cy="1211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Погостили ?</a:t>
            </a:r>
            <a:endParaRPr lang="ru-RU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500174"/>
            <a:ext cx="4038600" cy="4625989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Ребятки!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А нарисуйте-ка мой портретик!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А я в долгу не останусь…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Documents and Settings\Иван\Мои документы\Мои рисунки\1214256012_009_ba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928670"/>
            <a:ext cx="4676775" cy="65913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9" name="Picture 5" descr="C:\Documents and Settings\Иван\Мои документы\Мои рисунки\402PX-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571876"/>
            <a:ext cx="1357322" cy="202247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62 0.1331 C 0.02257 0.10787 0.02656 0.08379 0.03455 0.08379 C 0.04358 0.08379 0.0467 0.10787 0.04965 0.1331 C 0.05365 0.16111 0.0566 0.18912 0.06667 0.18912 C 0.07569 0.18912 0.07865 0.16111 0.08264 0.1331 C 0.08455 0.10787 0.08854 0.08379 0.09757 0.08379 C 0.10556 0.08379 0.10955 0.10787 0.11267 0.1331 C 0.11562 0.16111 0.11962 0.18912 0.12865 0.18912 C 0.13767 0.18912 0.14462 0.1331 0.14462 0.13333 C 0.14757 0.10787 0.15069 0.08379 0.15955 0.08379 C 0.16858 0.08379 0.1717 0.10787 0.17465 0.1331 C 0.17865 0.16111 0.1816 0.18912 0.19167 0.18912 C 0.20069 0.18912 0.20365 0.16111 0.2066 0.1331 C 0.21059 0.10787 0.21354 0.08379 0.22257 0.08379 C 0.23056 0.08379 0.23455 0.10787 0.23767 0.1331 C 0.24062 0.16111 0.24462 0.18912 0.25365 0.18912 C 0.26267 0.18912 0.26562 0.16111 0.26962 0.1331 " pathEditMode="relative" rAng="0" ptsTypes="fffffffffffffffff">
                                      <p:cBhvr>
                                        <p:cTn id="2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Работы учащихся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071546"/>
            <a:ext cx="3857652" cy="53311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142984"/>
            <a:ext cx="3500462" cy="5139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4438108" cy="6367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571480"/>
            <a:ext cx="3549095" cy="50958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4281582" cy="58039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571480"/>
            <a:ext cx="3950496" cy="57721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Иван\Мои документы\Мои рисунки\4090_gos3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142984"/>
            <a:ext cx="4205307" cy="55007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22313" y="142852"/>
            <a:ext cx="7772400" cy="5626123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кто это – баба Яга?</a:t>
            </a:r>
            <a:endParaRPr lang="ru-RU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85720" y="1142984"/>
            <a:ext cx="4357718" cy="55721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далекой, далекой древности умерших людей хоронили в домовинах – домиках, расположенных высоко над землей на высоких пнях с корнями, похожими на куриные ноги.</a:t>
            </a:r>
          </a:p>
          <a:p>
            <a:endParaRPr lang="ru-RU" dirty="0" smtClean="0"/>
          </a:p>
          <a:p>
            <a:r>
              <a:rPr lang="ru-RU" dirty="0" smtClean="0"/>
              <a:t>Отверстие в домовинах было обращено к лесу, заглянув туда, можно было увидеть только ноги.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3000" b="1" dirty="0" smtClean="0">
              <a:solidFill>
                <a:srgbClr val="FFFF00"/>
              </a:solidFill>
            </a:endParaRPr>
          </a:p>
          <a:p>
            <a:r>
              <a:rPr lang="ru-RU" sz="3000" b="1" dirty="0" smtClean="0">
                <a:solidFill>
                  <a:srgbClr val="FFFF00"/>
                </a:solidFill>
              </a:rPr>
              <a:t>Баба Яга – костяная нога…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3834960" cy="5421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428604"/>
            <a:ext cx="4370336" cy="58572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14290"/>
            <a:ext cx="4857784" cy="64640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666819" y="-809618"/>
            <a:ext cx="5667487" cy="8143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5572164" cy="5857916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Порадуем бабушку?            </a:t>
            </a:r>
            <a:br>
              <a:rPr lang="ru-RU" sz="72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</a:br>
            <a:r>
              <a:rPr lang="en-US" sz="72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                          </a:t>
            </a: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Презентация подготовлена </a:t>
            </a:r>
            <a:r>
              <a:rPr lang="en-US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/>
            </a:r>
            <a:br>
              <a:rPr lang="en-US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</a:b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для урока ИЗО в 5 классе</a:t>
            </a:r>
            <a:r>
              <a:rPr lang="en-US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/>
            </a:r>
            <a:br>
              <a:rPr lang="en-US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</a:b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</a:b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учителем </a:t>
            </a:r>
            <a:r>
              <a:rPr lang="en-US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/>
            </a:r>
            <a:br>
              <a:rPr lang="en-US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</a:b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Путиловой Еленой Леонидовной</a:t>
            </a:r>
            <a:r>
              <a:rPr lang="en-US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/>
            </a:r>
            <a:br>
              <a:rPr lang="en-US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</a:b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</a:br>
            <a:r>
              <a:rPr lang="ru-RU" sz="2000" dirty="0" err="1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моу</a:t>
            </a: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r>
              <a:rPr lang="ru-RU" sz="2000" dirty="0" err="1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сош</a:t>
            </a: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№ 25 </a:t>
            </a:r>
            <a:r>
              <a:rPr lang="en-US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/>
            </a:r>
            <a:br>
              <a:rPr lang="en-US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</a:b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 г.Нижний Тагил</a:t>
            </a:r>
            <a:endParaRPr lang="ru-RU" sz="7200" dirty="0">
              <a:solidFill>
                <a:schemeClr val="tx1">
                  <a:lumMod val="9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142984"/>
            <a:ext cx="3090453" cy="453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Иван\Мои документы\Мои рисунки\4090_gos1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2924175" cy="3810000"/>
          </a:xfrm>
          <a:prstGeom prst="rect">
            <a:avLst/>
          </a:prstGeom>
          <a:noFill/>
        </p:spPr>
      </p:pic>
      <p:pic>
        <p:nvPicPr>
          <p:cNvPr id="26627" name="Picture 3" descr="C:\Documents and Settings\Иван\Мои документы\Мои рисунки\4090_main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57166"/>
            <a:ext cx="3810000" cy="2943225"/>
          </a:xfrm>
          <a:prstGeom prst="rect">
            <a:avLst/>
          </a:prstGeom>
          <a:noFill/>
        </p:spPr>
      </p:pic>
      <p:pic>
        <p:nvPicPr>
          <p:cNvPr id="26628" name="Picture 4" descr="C:\Documents and Settings\Иван\Мои документы\Мои рисунки\1214256097_019_bab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57166"/>
            <a:ext cx="4214824" cy="610948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4143380"/>
            <a:ext cx="4038600" cy="250032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 « Встань по старому, как мать поставила!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ru-RU" b="1" dirty="0" smtClean="0">
                <a:solidFill>
                  <a:srgbClr val="FFFF00"/>
                </a:solidFill>
              </a:rPr>
              <a:t> К лесу задом, ко мне передом! »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Иван\Мои документы\Мои рисунки\300px-%D0%91%D0%B0%D0%B1%D0%B0_%D0%AF%D0%B3%D0%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85926"/>
            <a:ext cx="6089606" cy="45063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785786" y="500042"/>
            <a:ext cx="7772400" cy="128588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Люди почитали умерших и не тревожили, но в трудных ситуациях иногда просили помощи.</a:t>
            </a:r>
          </a:p>
          <a:p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Иван\Мои документы\Мои рисунки\1214256005_006_ba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42852"/>
            <a:ext cx="6781986" cy="512447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-1"/>
            <a:ext cx="7772400" cy="14285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0" y="5143512"/>
            <a:ext cx="9286908" cy="1500198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Баба Яга – образ старухи-ведуньи, дающей пророческие ответы на вопросы о настоящем и будущем.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Баба Яга – прародительница и хранительница рода и традиций.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Иван\Мои документы\Мои рисунки\baba_yaga_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42852"/>
            <a:ext cx="5357850" cy="6391344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«</a:t>
            </a:r>
            <a:r>
              <a:rPr lang="ru-RU" dirty="0" smtClean="0">
                <a:solidFill>
                  <a:srgbClr val="00B050"/>
                </a:solidFill>
              </a:rPr>
              <a:t>…</a:t>
            </a:r>
            <a:r>
              <a:rPr lang="ru-RU" dirty="0" smtClean="0">
                <a:solidFill>
                  <a:srgbClr val="00B050"/>
                </a:solidFill>
              </a:rPr>
              <a:t>У той яги у девы, лесные волоса, </a:t>
            </a:r>
            <a:r>
              <a:rPr lang="ru-RU" dirty="0" err="1" smtClean="0">
                <a:solidFill>
                  <a:srgbClr val="00B050"/>
                </a:solidFill>
              </a:rPr>
              <a:t>прилуки</a:t>
            </a:r>
            <a:r>
              <a:rPr lang="ru-RU" dirty="0" smtClean="0">
                <a:solidFill>
                  <a:srgbClr val="00B050"/>
                </a:solidFill>
              </a:rPr>
              <a:t> да запевы, змеиная краса</a:t>
            </a:r>
            <a:r>
              <a:rPr lang="ru-RU" dirty="0" smtClean="0">
                <a:solidFill>
                  <a:srgbClr val="00B050"/>
                </a:solidFill>
              </a:rPr>
              <a:t>…»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357430"/>
            <a:ext cx="4038600" cy="376873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  Баба Яга – сказочный персонаж, род ведьмы под личиною безобразной старухи.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Иван\Мои документы\Мои рисунки\kino2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14290"/>
            <a:ext cx="4357718" cy="6536577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85728"/>
            <a:ext cx="4038600" cy="5840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  Баба Яга принадлежит к миру живых и к миру мертвых.</a:t>
            </a:r>
          </a:p>
          <a:p>
            <a:pPr>
              <a:buNone/>
            </a:pPr>
            <a:endParaRPr lang="ru-RU" b="1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  Она героя не видит, а узнает запах живого человека, который пытается проникнуть в царство мертвых.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Иван\Мои документы\Мои рисунки\1214256043_008_ba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488" y="2614602"/>
            <a:ext cx="5524512" cy="424339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42844" y="285729"/>
            <a:ext cx="8286808" cy="35719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     В сказках к бабе Яге за заданиями попадают не только Иваны, хоть и царевичи, но и красны девицы.</a:t>
            </a:r>
          </a:p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      И девицы-то все не простые, либо красавицы, либо царевны, либо рукодельницы.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515</Words>
  <Application>Microsoft Office PowerPoint</Application>
  <PresentationFormat>Экран (4:3)</PresentationFormat>
  <Paragraphs>53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Баба ЯГА</vt:lpstr>
      <vt:lpstr>А кто это – баба Яга?</vt:lpstr>
      <vt:lpstr>Слайд 4</vt:lpstr>
      <vt:lpstr>Слайд 5</vt:lpstr>
      <vt:lpstr>Слайд 6</vt:lpstr>
      <vt:lpstr>«…У той яги у девы, лесные волоса, прилуки да запевы, змеиная краса…»</vt:lpstr>
      <vt:lpstr>Слайд 8</vt:lpstr>
      <vt:lpstr>Слайд 9</vt:lpstr>
      <vt:lpstr>Слайд 10</vt:lpstr>
      <vt:lpstr>Слайд 11</vt:lpstr>
      <vt:lpstr>«Свистнула старуха молодецким посвистом, вдруг со всех сторон поднялись ветры буйные, только изба трясется»…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Погостили ?</vt:lpstr>
      <vt:lpstr>Работы учащихся</vt:lpstr>
      <vt:lpstr>Слайд 28</vt:lpstr>
      <vt:lpstr>Слайд 29</vt:lpstr>
      <vt:lpstr>Слайд 30</vt:lpstr>
      <vt:lpstr>Слайд 31</vt:lpstr>
      <vt:lpstr>Слайд 32</vt:lpstr>
      <vt:lpstr>Порадуем бабушку?                                        Презентация подготовлена  для урока ИЗО в 5 классе  учителем   Путиловой Еленой Леонидовной  моу сош № 25    г.Нижний Тагил</vt:lpstr>
    </vt:vector>
  </TitlesOfParts>
  <Company>qwerty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Баба ЯГА</dc:title>
  <dc:creator>qwerty</dc:creator>
  <cp:lastModifiedBy>qwerty</cp:lastModifiedBy>
  <cp:revision>49</cp:revision>
  <dcterms:created xsi:type="dcterms:W3CDTF">2009-06-05T16:24:12Z</dcterms:created>
  <dcterms:modified xsi:type="dcterms:W3CDTF">2009-07-04T14:08:01Z</dcterms:modified>
</cp:coreProperties>
</file>