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040CC-7A8A-4912-A96E-8EAE1E34E22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8DC88-F06B-4D6D-B7C0-CA2914BFAD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13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88DC88-F06B-4D6D-B7C0-CA2914BFAD8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124" y="4711243"/>
            <a:ext cx="4429156" cy="1757935"/>
          </a:xfrm>
        </p:spPr>
        <p:txBody>
          <a:bodyPr/>
          <a:lstStyle/>
          <a:p>
            <a:r>
              <a:rPr lang="ru-RU" sz="1800" dirty="0" smtClean="0"/>
              <a:t>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562516"/>
            <a:ext cx="7772400" cy="4781583"/>
          </a:xfrm>
        </p:spPr>
        <p:txBody>
          <a:bodyPr>
            <a:noAutofit/>
          </a:bodyPr>
          <a:lstStyle/>
          <a:p>
            <a:pPr algn="ctr"/>
            <a:endParaRPr lang="ru-RU" sz="7200" dirty="0" smtClean="0"/>
          </a:p>
          <a:p>
            <a:pPr algn="ctr"/>
            <a:endParaRPr lang="ru-RU" sz="7200" dirty="0" smtClean="0"/>
          </a:p>
          <a:p>
            <a:pPr algn="ctr"/>
            <a:endParaRPr lang="ru-RU" sz="7200" dirty="0" smtClean="0"/>
          </a:p>
          <a:p>
            <a:pPr algn="ctr"/>
            <a:r>
              <a:rPr lang="ru-RU" sz="7200" dirty="0" smtClean="0"/>
              <a:t>Что такое </a:t>
            </a:r>
            <a:r>
              <a:rPr lang="ru-RU" sz="8000" b="1" i="1" dirty="0" smtClean="0">
                <a:solidFill>
                  <a:schemeClr val="accent2">
                    <a:lumMod val="75000"/>
                  </a:schemeClr>
                </a:solidFill>
              </a:rPr>
              <a:t>инклюзивное образование?</a:t>
            </a:r>
            <a:endParaRPr lang="ru-RU" sz="8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71480"/>
            <a:ext cx="7772400" cy="57840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Правило 6 Стандартных правил ООН по обеспечению равных возможностей для людей с ограничениями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«Включающее образование это шаг на пути достижения конечной цели – создания включающего общества, которое позволит всем детям и взрослым, независимо от пола, возраста, этнической принадлежности, способностей, наличия или отсутствия нарушений развития и ВИЧ-инфекции, участвовать в жизни общества и вносить в нее свой вклад. В таком обществе отличия уважаются и ценятся, а с дискриминацией и предрассудками в политике, повседневной жизни и деятельности учреждений ведется активная борьба»</a:t>
            </a:r>
          </a:p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Питер </a:t>
            </a:r>
            <a:r>
              <a:rPr lang="ru-RU" dirty="0" err="1" smtClean="0"/>
              <a:t>Миттлер</a:t>
            </a:r>
            <a:r>
              <a:rPr lang="ru-RU" dirty="0" smtClean="0"/>
              <a:t>, профессор Манчестерского университета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1480"/>
            <a:ext cx="7972452" cy="578408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5100" b="1" dirty="0" smtClean="0">
                <a:solidFill>
                  <a:schemeClr val="accent2"/>
                </a:solidFill>
              </a:rPr>
              <a:t>    «Образование детей с особыми потребностями является одной из основных задач для страны. Это необходимое условие создания действительно инклюзивного общества, где каждый сможет чувствовать причастность и </a:t>
            </a:r>
            <a:r>
              <a:rPr lang="ru-RU" sz="5100" b="1" dirty="0" err="1" smtClean="0">
                <a:solidFill>
                  <a:schemeClr val="accent2"/>
                </a:solidFill>
              </a:rPr>
              <a:t>востребованность</a:t>
            </a:r>
            <a:r>
              <a:rPr lang="ru-RU" sz="5100" b="1" dirty="0" smtClean="0">
                <a:solidFill>
                  <a:schemeClr val="accent2"/>
                </a:solidFill>
              </a:rPr>
              <a:t>  своих действий. Мы обязаны дать возможность каждому ребенку, независимо от его потребностей и других обстоятельств, полностью реализовать свой потенциал, приносить пользу обществу и стать полноценным его членом»</a:t>
            </a:r>
          </a:p>
          <a:p>
            <a:pPr>
              <a:buNone/>
            </a:pPr>
            <a:r>
              <a:rPr lang="ru-RU" sz="5100" b="1" dirty="0" smtClean="0">
                <a:solidFill>
                  <a:schemeClr val="accent2"/>
                </a:solidFill>
              </a:rPr>
              <a:t> </a:t>
            </a:r>
          </a:p>
          <a:p>
            <a:pPr>
              <a:buNone/>
            </a:pPr>
            <a:r>
              <a:rPr lang="ru-RU" sz="5100" dirty="0" smtClean="0">
                <a:solidFill>
                  <a:schemeClr val="accent2"/>
                </a:solidFill>
              </a:rPr>
              <a:t>                                                                                      Дэвид </a:t>
            </a:r>
            <a:r>
              <a:rPr lang="ru-RU" sz="5100" dirty="0" err="1" smtClean="0">
                <a:solidFill>
                  <a:schemeClr val="accent2"/>
                </a:solidFill>
              </a:rPr>
              <a:t>Бланкет</a:t>
            </a:r>
            <a:endParaRPr lang="ru-RU" sz="5100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00108"/>
            <a:ext cx="7772400" cy="5355452"/>
          </a:xfrm>
        </p:spPr>
        <p:txBody>
          <a:bodyPr>
            <a:noAutofit/>
          </a:bodyPr>
          <a:lstStyle/>
          <a:p>
            <a:r>
              <a:rPr lang="ru-RU" sz="4400" b="1" i="1" dirty="0" smtClean="0"/>
              <a:t> </a:t>
            </a:r>
            <a:r>
              <a:rPr lang="ru-RU" sz="4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Инклюзивное   или   включенное   образование </a:t>
            </a:r>
            <a:r>
              <a:rPr lang="ru-RU" sz="4400" b="1" i="1" dirty="0" smtClean="0"/>
              <a:t>-  термин,  используемый для  описания  процесса  обучения  детей с особыми потребностями в общеобразовательных  (массовых) школах.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00042"/>
            <a:ext cx="7772400" cy="614366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Инклюзивное образование – это более широкий процесс  интеграции, подразумевающий доступность образования для всех и развитие общего образования в плане приспособления к различным нуждам всех детей.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Все эти термины, как правило, используются для описания процесса обеспечения доступа к образованию для детей с особыми потребностями.</a:t>
            </a:r>
          </a:p>
          <a:p>
            <a:r>
              <a:rPr lang="ru-RU" dirty="0" smtClean="0"/>
              <a:t> В международной практике (ЮНЕСКО) термин "интегрированное образование", описывающий данный процесс, был заменен термином "инклюзивное образование" (</a:t>
            </a:r>
            <a:r>
              <a:rPr lang="ru-RU" dirty="0" err="1" smtClean="0"/>
              <a:t>integration</a:t>
            </a:r>
            <a:r>
              <a:rPr lang="ru-RU" dirty="0" smtClean="0"/>
              <a:t> --&gt; </a:t>
            </a:r>
            <a:r>
              <a:rPr lang="ru-RU" dirty="0" err="1" smtClean="0"/>
              <a:t>inclusion</a:t>
            </a:r>
            <a:r>
              <a:rPr lang="ru-RU" dirty="0" smtClean="0"/>
              <a:t>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642918"/>
            <a:ext cx="7772400" cy="5712642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/>
              <a:t> </a:t>
            </a:r>
            <a:r>
              <a:rPr lang="ru-RU" sz="4000" b="1" i="1" dirty="0" smtClean="0"/>
              <a:t>Инклюзивное образование - </a:t>
            </a:r>
            <a:r>
              <a:rPr lang="ru-RU" sz="40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процесс  развития  общего  образования</a:t>
            </a:r>
            <a:r>
              <a:rPr lang="ru-RU" sz="4000" b="1" i="1" dirty="0" smtClean="0"/>
              <a:t>, который подразумевает доступность образования для всех, в плане приспособления к различным нуждам всех детей, что обеспечивает доступ к образованию для детей с особыми потребностями.</a:t>
            </a:r>
            <a:r>
              <a:rPr lang="ru-RU" sz="4000" dirty="0" smtClean="0"/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1283612"/>
          </a:xfrm>
        </p:spPr>
        <p:txBody>
          <a:bodyPr/>
          <a:lstStyle/>
          <a:p>
            <a:r>
              <a:rPr lang="ru-RU" b="1" i="1" dirty="0" smtClean="0"/>
              <a:t>Обоснование  необходимости 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инклюзивного  образования: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sz="3200" dirty="0" smtClean="0"/>
              <a:t>обязательства по правам человека и правам детей должны рассматриваться в равной степени; </a:t>
            </a:r>
          </a:p>
          <a:p>
            <a:pPr>
              <a:buNone/>
            </a:pPr>
            <a:r>
              <a:rPr lang="ru-RU" sz="3200" dirty="0" smtClean="0"/>
              <a:t> </a:t>
            </a:r>
          </a:p>
          <a:p>
            <a:pPr lvl="0"/>
            <a:r>
              <a:rPr lang="ru-RU" sz="3200" dirty="0" smtClean="0"/>
              <a:t>анализ того, что отвечает истинным интересам каждого ребенка, определяет, что именно является для него благом. Факты говорят, что </a:t>
            </a:r>
            <a:r>
              <a:rPr lang="ru-RU" sz="3200" dirty="0" err="1" smtClean="0"/>
              <a:t>институционная</a:t>
            </a:r>
            <a:r>
              <a:rPr lang="ru-RU" sz="3200" dirty="0" smtClean="0"/>
              <a:t> (например, в интернатах, школах-интернатах) опека далеко не всегда отвечает интересам опекаемых людей; </a:t>
            </a:r>
          </a:p>
          <a:p>
            <a:pPr>
              <a:buNone/>
            </a:pPr>
            <a:r>
              <a:rPr lang="ru-RU" sz="3200" dirty="0" smtClean="0"/>
              <a:t> </a:t>
            </a:r>
          </a:p>
          <a:p>
            <a:pPr lvl="0"/>
            <a:r>
              <a:rPr lang="ru-RU" sz="3200" dirty="0" smtClean="0"/>
              <a:t>анализ данных говорит о том, что социальные услуги улучшаются в результате того, что становятся более гибкими и адаптируемыми; </a:t>
            </a:r>
          </a:p>
          <a:p>
            <a:pPr lvl="0">
              <a:buNone/>
            </a:pPr>
            <a:r>
              <a:rPr lang="ru-RU" sz="3200" dirty="0" smtClean="0"/>
              <a:t> </a:t>
            </a:r>
          </a:p>
          <a:p>
            <a:pPr lvl="0"/>
            <a:r>
              <a:rPr lang="ru-RU" sz="3200" dirty="0" smtClean="0"/>
              <a:t>в тех случаях, где ресурсы ограничены, результат может быть достигнут без дополнительных ресурсов, если отношение и поведение участников поддерживают методологию инклюзии.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7772400" cy="1428760"/>
          </a:xfrm>
        </p:spPr>
        <p:txBody>
          <a:bodyPr/>
          <a:lstStyle/>
          <a:p>
            <a:r>
              <a:rPr lang="ru-RU" sz="2000" dirty="0" smtClean="0"/>
              <a:t>Важно знать некоторые </a:t>
            </a:r>
            <a:r>
              <a:rPr lang="ru-RU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ключевые принципы инклюзивного образования </a:t>
            </a:r>
            <a:r>
              <a:rPr lang="ru-RU" sz="2000" dirty="0" smtClean="0"/>
              <a:t>именно для того чтобы не "импортировать" систему в другую культуру и сообщество, а реализовывать свои собственные идеи на основе общих принципов: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sz="7200" dirty="0" smtClean="0"/>
              <a:t>     дети ходят в местный (находящийся рядом с домом) детский сад и школу;</a:t>
            </a:r>
          </a:p>
          <a:p>
            <a:pPr lvl="0"/>
            <a:r>
              <a:rPr lang="ru-RU" sz="7200" dirty="0" smtClean="0"/>
              <a:t>программы раннего вмешательства осуществляются на основе принципа инклюзии и готовят к интегративному (в российской практике "комбинированному") детскому саду. Все дети со специальными нуждами в обучении должны иметь право на место в детском саду; </a:t>
            </a:r>
          </a:p>
          <a:p>
            <a:pPr lvl="0"/>
            <a:r>
              <a:rPr lang="ru-RU" sz="7200" dirty="0" smtClean="0"/>
              <a:t>методология разработана для поддержки в обучении детей с различными способностями (таким образом, улучшается качество обучения не только детей с особыми потребностями, но и показатели всех детей); </a:t>
            </a:r>
          </a:p>
          <a:p>
            <a:pPr lvl="0"/>
            <a:r>
              <a:rPr lang="ru-RU" sz="7200" dirty="0" smtClean="0"/>
              <a:t>все дети участвуют во всех мероприятиях, где класс и школьная среда (спортивные мероприятия, представления, конкурсы, экскурсии и пр.) являются инклюзивными;</a:t>
            </a:r>
          </a:p>
          <a:p>
            <a:pPr lvl="0"/>
            <a:r>
              <a:rPr lang="ru-RU" sz="7200" dirty="0" smtClean="0"/>
              <a:t>индивидуальное детское обучение поддерживается совместной работой учителей, родителей и всеми теми, кто может оказать такую поддержку; </a:t>
            </a:r>
          </a:p>
          <a:p>
            <a:pPr lvl="0"/>
            <a:r>
              <a:rPr lang="ru-RU" sz="7200" dirty="0" smtClean="0"/>
              <a:t>инклюзивное образование, если оно основано на правильных принципах, помогает предотвратить дискриминацию в отношении детей и поддерживает детей с особыми потребностями в их праве быть равноправными членами своих сообществ и общества в целом; 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00042"/>
            <a:ext cx="7772400" cy="585551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Все усилия по инклюзивному образованию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основаны на правовой идеологии </a:t>
            </a:r>
            <a:r>
              <a:rPr lang="ru-RU" dirty="0" smtClean="0"/>
              <a:t>- если мы делаем это из жалости или благотворительности, мы не сможем получить нужные результаты;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Все дети могут учиться </a:t>
            </a:r>
            <a:r>
              <a:rPr lang="ru-RU" dirty="0" smtClean="0"/>
              <a:t>- мы должны создать подходящие условия для их обучения;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Есть много учреждений, которые работают в интересах детей со специальными нуждами, и они делают свою работу хорошо.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Если методы инклюзивного образования разработаны относительно всей системы учреждений,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тогда каждый ребенок найдет место для образования</a:t>
            </a:r>
            <a:r>
              <a:rPr lang="ru-RU" dirty="0" smtClean="0"/>
              <a:t>, и это место будет наилучшим местом для них, и в этом случае, образование в школе сочетается с проживанием в семье;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57166"/>
            <a:ext cx="7772400" cy="599839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Образование – право каждого человека, имеющее огромное значение и потенциал. На образовании строятся принципы свободы, демократии и устойчивого развития… нет ничего более важного, никакой другой миссии, кроме образования для всех…»</a:t>
            </a:r>
            <a:endParaRPr lang="ru-RU" sz="3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 </a:t>
            </a:r>
            <a:endParaRPr lang="ru-RU" sz="3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                                                                                     </a:t>
            </a:r>
            <a:r>
              <a:rPr lang="ru-RU" sz="32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Кофи</a:t>
            </a:r>
            <a:r>
              <a:rPr lang="ru-RU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32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Аннан</a:t>
            </a:r>
            <a:r>
              <a:rPr lang="ru-RU" sz="32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 1998</a:t>
            </a:r>
            <a:endParaRPr lang="ru-RU" sz="3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428604"/>
            <a:ext cx="7772400" cy="5926956"/>
          </a:xfrm>
        </p:spPr>
        <p:txBody>
          <a:bodyPr>
            <a:noAutofit/>
          </a:bodyPr>
          <a:lstStyle/>
          <a:p>
            <a:r>
              <a:rPr lang="ru-RU" sz="3600" dirty="0" smtClean="0"/>
              <a:t>Государствам следует признавать принцип равных возможностей в области начального, среднего и высшего образования для детей, молодежи и взрослых, имеющих инвалидность, в интегрированных структурах. Они обязаны обеспечивать включение образования инвалидов в качестве неотъемлемой части в систему общего образования.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55</TotalTime>
  <Words>526</Words>
  <Application>Microsoft Office PowerPoint</Application>
  <PresentationFormat>Экран (4:3)</PresentationFormat>
  <Paragraphs>48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Метро</vt:lpstr>
      <vt:lpstr> </vt:lpstr>
      <vt:lpstr>Презентация PowerPoint</vt:lpstr>
      <vt:lpstr>Презентация PowerPoint</vt:lpstr>
      <vt:lpstr>Презентация PowerPoint</vt:lpstr>
      <vt:lpstr>Обоснование  необходимости  инклюзивного  образования: </vt:lpstr>
      <vt:lpstr>Важно знать некоторые ключевые принципы инклюзивного образования именно для того чтобы не "импортировать" систему в другую культуру и сообщество, а реализовывать свои собственные идеи на основе общих принципов: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Коля</dc:creator>
  <cp:lastModifiedBy>Коля</cp:lastModifiedBy>
  <cp:revision>12</cp:revision>
  <dcterms:modified xsi:type="dcterms:W3CDTF">2013-04-15T20:32:40Z</dcterms:modified>
</cp:coreProperties>
</file>