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257" r:id="rId3"/>
    <p:sldId id="259" r:id="rId4"/>
    <p:sldId id="258" r:id="rId5"/>
    <p:sldId id="261" r:id="rId6"/>
    <p:sldId id="260" r:id="rId7"/>
    <p:sldId id="269" r:id="rId8"/>
    <p:sldId id="270" r:id="rId9"/>
    <p:sldId id="265" r:id="rId10"/>
    <p:sldId id="266" r:id="rId11"/>
    <p:sldId id="267" r:id="rId12"/>
    <p:sldId id="262" r:id="rId13"/>
    <p:sldId id="263" r:id="rId14"/>
    <p:sldId id="264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36A04-A049-4B4D-AD1C-E93FAD3D106A}" type="datetimeFigureOut">
              <a:rPr lang="ru-RU" smtClean="0"/>
              <a:pPr/>
              <a:t>29.07.2011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5677E-61E4-49C7-8520-BF56A4C8FB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№6 г), А. Г. Мордкович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№3 а),</a:t>
            </a:r>
            <a:r>
              <a:rPr lang="ru-RU" baseline="0" dirty="0" smtClean="0"/>
              <a:t> А. Г. Мордкович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№5</a:t>
            </a:r>
            <a:r>
              <a:rPr lang="ru-RU" baseline="0" dirty="0" smtClean="0"/>
              <a:t> </a:t>
            </a:r>
            <a:r>
              <a:rPr lang="ru-RU" dirty="0" smtClean="0"/>
              <a:t>г),</a:t>
            </a:r>
            <a:r>
              <a:rPr lang="ru-RU" baseline="0" dirty="0" smtClean="0"/>
              <a:t> А. Г. Мордкович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№8, А. Г. Мордкович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№2, А. Г. Мордкович.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27.bin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.jpeg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.jpeg"/><Relationship Id="rId9" Type="http://schemas.openxmlformats.org/officeDocument/2006/relationships/oleObject" Target="../embeddings/oleObject1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ll Users\Документы\Мои рисунки\Образцы рисунков\3LCCAL3VWXVCAR01R14CAJKKEKDCA9G7WIFCA9G0LL8CAHXM5S7CAJ4CQ01CAATPEOJCALZBEMYCAB90X5HCA9SGP0JCA3J21JGCA2JOKWVCASJTJ29CAKEGE54CATC0ZUACAR0HD83CAU4RQXFCA3F8E4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460" y="836640"/>
            <a:ext cx="2706624" cy="179222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700" y="3140960"/>
            <a:ext cx="8892600" cy="1752600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endParaRPr lang="ru-RU" b="1" i="1" u="sng" spc="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4400" b="1" i="1" u="sng" cap="all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Алгебраические дроби</a:t>
            </a:r>
            <a:endParaRPr lang="ru-RU" sz="4000" b="1" i="1" u="sng" cap="all" spc="3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9773" y="5013220"/>
            <a:ext cx="69044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914400" indent="-914400" algn="ctr">
              <a:buAutoNum type="arabicPeriod"/>
            </a:pPr>
            <a:r>
              <a:rPr lang="ru-RU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Основные понятия</a:t>
            </a:r>
          </a:p>
          <a:p>
            <a:pPr marL="914400" indent="-914400" algn="ctr"/>
            <a:r>
              <a:rPr lang="ru-RU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(уроки 5 - 6).</a:t>
            </a:r>
            <a:endParaRPr lang="ru-RU" sz="4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pic>
        <p:nvPicPr>
          <p:cNvPr id="102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868180" y="2060810"/>
            <a:ext cx="1584220" cy="158422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411700" y="26056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 класс</a:t>
            </a:r>
            <a:b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алгебра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676570" y="9806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420" y="260560"/>
            <a:ext cx="8281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Установите, при каких  значениях переменной не имеет смысла алгебраическая дробь:</a:t>
            </a:r>
            <a:endParaRPr lang="ru-RU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679159" y="2412165"/>
            <a:ext cx="1770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Решение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131800" y="1196690"/>
          <a:ext cx="3304476" cy="1230390"/>
        </p:xfrm>
        <a:graphic>
          <a:graphicData uri="http://schemas.openxmlformats.org/presentationml/2006/ole">
            <p:oleObj spid="_x0000_s8195" name="Формула" r:id="rId5" imgW="1193760" imgH="444240" progId="Equation.3">
              <p:embed/>
            </p:oleObj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400088" y="3284980"/>
            <a:ext cx="8507330" cy="1745045"/>
            <a:chOff x="251400" y="3284980"/>
            <a:chExt cx="8507330" cy="1745045"/>
          </a:xfrm>
        </p:grpSpPr>
        <p:graphicFrame>
          <p:nvGraphicFramePr>
            <p:cNvPr id="8196" name="Object 4"/>
            <p:cNvGraphicFramePr>
              <a:graphicFrameLocks noChangeAspect="1"/>
            </p:cNvGraphicFramePr>
            <p:nvPr/>
          </p:nvGraphicFramePr>
          <p:xfrm>
            <a:off x="251400" y="3284980"/>
            <a:ext cx="3092450" cy="1230312"/>
          </p:xfrm>
          <a:graphic>
            <a:graphicData uri="http://schemas.openxmlformats.org/presentationml/2006/ole">
              <p:oleObj spid="_x0000_s8196" name="Формула" r:id="rId6" imgW="1117440" imgH="444240" progId="Equation.3">
                <p:embed/>
              </p:oleObj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3397326" y="3645030"/>
              <a:ext cx="5361404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i="1" dirty="0" smtClean="0"/>
                <a:t>-  знаменатель (</a:t>
              </a:r>
              <a:r>
                <a:rPr lang="en-US" sz="2800" b="1" i="1" dirty="0" smtClean="0"/>
                <a:t>d -</a:t>
              </a:r>
              <a:r>
                <a:rPr lang="ru-RU" sz="2800" b="1" i="1" dirty="0" smtClean="0"/>
                <a:t> </a:t>
              </a:r>
              <a:r>
                <a:rPr lang="en-US" sz="2800" b="1" i="1" dirty="0" smtClean="0"/>
                <a:t>41)(a-</a:t>
              </a:r>
              <a:r>
                <a:rPr lang="ru-RU" sz="2800" b="1" i="1" dirty="0" smtClean="0"/>
                <a:t> </a:t>
              </a:r>
              <a:r>
                <a:rPr lang="en-US" sz="2800" b="1" i="1" dirty="0" smtClean="0"/>
                <a:t>85) = 0</a:t>
              </a:r>
              <a:r>
                <a:rPr lang="ru-RU" sz="2800" b="1" i="1" dirty="0" smtClean="0"/>
                <a:t>,</a:t>
              </a:r>
              <a:endParaRPr lang="en-US" sz="2800" b="1" i="1" dirty="0" smtClean="0"/>
            </a:p>
            <a:p>
              <a:endParaRPr lang="ru-RU" sz="2800" b="1" i="1" dirty="0" smtClean="0"/>
            </a:p>
            <a:p>
              <a:r>
                <a:rPr lang="ru-RU" sz="2800" b="1" i="1" dirty="0" smtClean="0"/>
                <a:t>если </a:t>
              </a:r>
              <a:r>
                <a:rPr lang="en-US" sz="2800" b="1" i="1" dirty="0" smtClean="0"/>
                <a:t> d =</a:t>
              </a:r>
              <a:r>
                <a:rPr lang="ru-RU" sz="2800" b="1" i="1" dirty="0" smtClean="0"/>
                <a:t> </a:t>
              </a:r>
              <a:r>
                <a:rPr lang="en-US" sz="2800" b="1" i="1" dirty="0" smtClean="0"/>
                <a:t>41, a = 85.</a:t>
              </a:r>
              <a:endParaRPr lang="ru-RU" sz="2800" b="1" i="1" dirty="0"/>
            </a:p>
          </p:txBody>
        </p:sp>
      </p:grp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83460" y="5445280"/>
            <a:ext cx="55627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Ответ</a:t>
            </a:r>
            <a:r>
              <a:rPr lang="ru-RU" sz="3200" b="1" i="1" dirty="0" smtClean="0"/>
              <a:t>: при</a:t>
            </a:r>
            <a:r>
              <a:rPr lang="en-US" sz="3200" b="1" i="1" dirty="0" smtClean="0"/>
              <a:t> d = 41 </a:t>
            </a:r>
            <a:r>
              <a:rPr lang="ru-RU" sz="3200" b="1" i="1" dirty="0" smtClean="0"/>
              <a:t>или а = 85. 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917" y="476590"/>
            <a:ext cx="84761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/>
              <a:t>Найдите значение переменной, при которых равна</a:t>
            </a:r>
          </a:p>
          <a:p>
            <a:pPr algn="ctr"/>
            <a:r>
              <a:rPr lang="ru-RU" sz="2800" b="1" i="1" dirty="0" smtClean="0"/>
              <a:t> нулю алгебраическая дробь:</a:t>
            </a:r>
            <a:endParaRPr lang="ru-RU" sz="2800" b="1" i="1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77825" y="1557338"/>
          <a:ext cx="2035175" cy="4813300"/>
        </p:xfrm>
        <a:graphic>
          <a:graphicData uri="http://schemas.openxmlformats.org/presentationml/2006/ole">
            <p:oleObj spid="_x0000_s9218" name="Формула" r:id="rId5" imgW="698400" imgH="165096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95670" y="1916790"/>
            <a:ext cx="5226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равно  0, если х - 4 = 0,  т.е. при х = 4; </a:t>
            </a:r>
            <a:endParaRPr lang="ru-RU" sz="24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339690" y="3068950"/>
            <a:ext cx="3730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не может быть равно 0; </a:t>
            </a:r>
            <a:endParaRPr lang="ru-RU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339690" y="4365130"/>
            <a:ext cx="5604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равно  0, если 2х + 6 = 0,  т.е. при х = - 3; 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339690" y="5589300"/>
            <a:ext cx="5379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равно  0, если х + 1 = 0,  т.е. при х = -1.</a:t>
            </a:r>
            <a:endParaRPr lang="ru-RU" sz="2400" b="1" i="1" dirty="0"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473" y="0"/>
            <a:ext cx="848905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2. Задача. </a:t>
            </a:r>
          </a:p>
          <a:p>
            <a:r>
              <a:rPr lang="ru-RU" sz="2400" b="1" dirty="0" smtClean="0"/>
              <a:t>Лодка прошла по течению реки 10 км и против течения 6 км, </a:t>
            </a:r>
          </a:p>
          <a:p>
            <a:r>
              <a:rPr lang="ru-RU" sz="2400" b="1" dirty="0" smtClean="0"/>
              <a:t>затратив на весь путь 2 часа. Чему равна собственная </a:t>
            </a:r>
          </a:p>
          <a:p>
            <a:r>
              <a:rPr lang="ru-RU" sz="2400" b="1" dirty="0" smtClean="0"/>
              <a:t>скорость лодки, если скорость течения реки 2 км/ч?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786881" y="1412720"/>
            <a:ext cx="1371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</a:rPr>
              <a:t>Решение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695" y="1821531"/>
            <a:ext cx="89646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1 этап.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Составление математической модели.</a:t>
            </a:r>
          </a:p>
          <a:p>
            <a:r>
              <a:rPr lang="ru-RU" sz="2000" b="1" dirty="0" smtClean="0"/>
              <a:t>Пусть  х км/ч –собственная скорость лодки, тогда  по течению реки она плывет со скоростью  (х + 2) км/ч, а против течения  со скоростью  - (х - 2) км/ч.</a:t>
            </a:r>
            <a:endParaRPr lang="ru-RU" sz="2000" b="1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755470" y="3065952"/>
            <a:ext cx="7062544" cy="792110"/>
            <a:chOff x="539440" y="3532518"/>
            <a:chExt cx="5405250" cy="792110"/>
          </a:xfrm>
        </p:grpSpPr>
        <p:sp>
          <p:nvSpPr>
            <p:cNvPr id="5" name="TextBox 4"/>
            <p:cNvSpPr txBox="1"/>
            <p:nvPr/>
          </p:nvSpPr>
          <p:spPr>
            <a:xfrm>
              <a:off x="539440" y="3645030"/>
              <a:ext cx="37093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Время затраченное на 10 км по течению: </a:t>
              </a:r>
              <a:endParaRPr lang="ru-RU" sz="2000" b="1" dirty="0"/>
            </a:p>
          </p:txBody>
        </p:sp>
        <p:graphicFrame>
          <p:nvGraphicFramePr>
            <p:cNvPr id="7" name="Объект 6"/>
            <p:cNvGraphicFramePr>
              <a:graphicFrameLocks noChangeAspect="1"/>
            </p:cNvGraphicFramePr>
            <p:nvPr/>
          </p:nvGraphicFramePr>
          <p:xfrm>
            <a:off x="5004060" y="3532518"/>
            <a:ext cx="940630" cy="792110"/>
          </p:xfrm>
          <a:graphic>
            <a:graphicData uri="http://schemas.openxmlformats.org/presentationml/2006/ole">
              <p:oleObj spid="_x0000_s4098" name="Формула" r:id="rId4" imgW="482400" imgH="406080" progId="Equation.3">
                <p:embed/>
              </p:oleObj>
            </a:graphicData>
          </a:graphic>
        </p:graphicFrame>
      </p:grpSp>
      <p:grpSp>
        <p:nvGrpSpPr>
          <p:cNvPr id="11" name="Группа 10"/>
          <p:cNvGrpSpPr/>
          <p:nvPr/>
        </p:nvGrpSpPr>
        <p:grpSpPr>
          <a:xfrm>
            <a:off x="758468" y="3521944"/>
            <a:ext cx="7464990" cy="1019449"/>
            <a:chOff x="539440" y="4149100"/>
            <a:chExt cx="6140749" cy="1019449"/>
          </a:xfrm>
        </p:grpSpPr>
        <p:sp>
          <p:nvSpPr>
            <p:cNvPr id="6" name="TextBox 5"/>
            <p:cNvSpPr txBox="1"/>
            <p:nvPr/>
          </p:nvSpPr>
          <p:spPr>
            <a:xfrm>
              <a:off x="539440" y="4149100"/>
              <a:ext cx="42430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000" b="1" dirty="0" smtClean="0"/>
            </a:p>
            <a:p>
              <a:r>
                <a:rPr lang="ru-RU" sz="2000" b="1" dirty="0" smtClean="0"/>
                <a:t>Время затраченное на 6 км против течения: </a:t>
              </a:r>
              <a:endParaRPr lang="ru-RU" sz="2000" b="1" dirty="0"/>
            </a:p>
          </p:txBody>
        </p:sp>
        <p:graphicFrame>
          <p:nvGraphicFramePr>
            <p:cNvPr id="4099" name="Object 3"/>
            <p:cNvGraphicFramePr>
              <a:graphicFrameLocks noChangeAspect="1"/>
            </p:cNvGraphicFramePr>
            <p:nvPr/>
          </p:nvGraphicFramePr>
          <p:xfrm>
            <a:off x="5456019" y="4376387"/>
            <a:ext cx="1224170" cy="792162"/>
          </p:xfrm>
          <a:graphic>
            <a:graphicData uri="http://schemas.openxmlformats.org/presentationml/2006/ole">
              <p:oleObj spid="_x0000_s4099" name="Формула" r:id="rId5" imgW="482400" imgH="406080" progId="Equation.3">
                <p:embed/>
              </p:oleObj>
            </a:graphicData>
          </a:graphic>
        </p:graphicFrame>
      </p:grpSp>
      <p:sp>
        <p:nvSpPr>
          <p:cNvPr id="12" name="TextBox 11"/>
          <p:cNvSpPr txBox="1"/>
          <p:nvPr/>
        </p:nvSpPr>
        <p:spPr>
          <a:xfrm>
            <a:off x="775721" y="4469383"/>
            <a:ext cx="53823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По условию задачи на весь путь затрачено 2 ч.</a:t>
            </a:r>
            <a:endParaRPr lang="ru-RU" sz="2000" b="1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806555" y="4725180"/>
            <a:ext cx="5205645" cy="792162"/>
            <a:chOff x="611450" y="5301260"/>
            <a:chExt cx="5205645" cy="792162"/>
          </a:xfrm>
        </p:grpSpPr>
        <p:sp>
          <p:nvSpPr>
            <p:cNvPr id="13" name="TextBox 12"/>
            <p:cNvSpPr txBox="1"/>
            <p:nvPr/>
          </p:nvSpPr>
          <p:spPr>
            <a:xfrm>
              <a:off x="611450" y="5517290"/>
              <a:ext cx="26214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Получаем уравнение:</a:t>
              </a:r>
              <a:endParaRPr lang="ru-RU" sz="2000" b="1" dirty="0"/>
            </a:p>
          </p:txBody>
        </p:sp>
        <p:graphicFrame>
          <p:nvGraphicFramePr>
            <p:cNvPr id="14" name="Объект 13"/>
            <p:cNvGraphicFramePr>
              <a:graphicFrameLocks noChangeAspect="1"/>
            </p:cNvGraphicFramePr>
            <p:nvPr/>
          </p:nvGraphicFramePr>
          <p:xfrm>
            <a:off x="3635870" y="5301260"/>
            <a:ext cx="2181225" cy="792162"/>
          </p:xfrm>
          <a:graphic>
            <a:graphicData uri="http://schemas.openxmlformats.org/presentationml/2006/ole">
              <p:oleObj spid="_x0000_s4100" name="Формула" r:id="rId6" imgW="1117440" imgH="406080" progId="Equation.3">
                <p:embed/>
              </p:oleObj>
            </a:graphicData>
          </a:graphic>
        </p:graphicFrame>
      </p:grpSp>
      <p:sp>
        <p:nvSpPr>
          <p:cNvPr id="16" name="TextBox 15"/>
          <p:cNvSpPr txBox="1"/>
          <p:nvPr/>
        </p:nvSpPr>
        <p:spPr>
          <a:xfrm>
            <a:off x="5940190" y="4869200"/>
            <a:ext cx="24807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–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математическая </a:t>
            </a: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модель задачи.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100" smtClean="0"/>
              <a:t>20.06.2011</a:t>
            </a:r>
            <a:endParaRPr lang="ru-RU" sz="1100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z="1100" smtClean="0"/>
              <a:pPr/>
              <a:t>12</a:t>
            </a:fld>
            <a:endParaRPr lang="ru-RU" sz="1100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100" dirty="0" smtClean="0"/>
              <a:t>Кравченко Г. М.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755470" y="5661310"/>
            <a:ext cx="8137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Внимание! </a:t>
            </a:r>
            <a:r>
              <a:rPr lang="ru-RU" sz="2000" b="1" dirty="0" smtClean="0"/>
              <a:t>Левая часть представляет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сумму алгебраических  дробей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6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00" y="0"/>
            <a:ext cx="85844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2 этап. 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Работа с составленной математической моделью.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23410" y="1268700"/>
            <a:ext cx="8436092" cy="3785652"/>
            <a:chOff x="323410" y="1268700"/>
            <a:chExt cx="8436092" cy="3785652"/>
          </a:xfrm>
        </p:grpSpPr>
        <p:sp>
          <p:nvSpPr>
            <p:cNvPr id="4" name="TextBox 3"/>
            <p:cNvSpPr txBox="1"/>
            <p:nvPr/>
          </p:nvSpPr>
          <p:spPr>
            <a:xfrm>
              <a:off x="323410" y="1268700"/>
              <a:ext cx="8436092" cy="37856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accent6">
                      <a:lumMod val="75000"/>
                    </a:schemeClr>
                  </a:solidFill>
                </a:rPr>
                <a:t>Вывод:</a:t>
              </a:r>
            </a:p>
            <a:p>
              <a:pPr marL="342900" indent="-342900">
                <a:buAutoNum type="arabicParenR"/>
              </a:pPr>
              <a:r>
                <a:rPr lang="ru-RU" sz="2400" b="1" dirty="0" smtClean="0"/>
                <a:t>Алгебраические дроби могут входить в состав любой </a:t>
              </a:r>
            </a:p>
            <a:p>
              <a:pPr marL="342900" indent="-342900"/>
              <a:r>
                <a:rPr lang="ru-RU" sz="2400" b="1" dirty="0" smtClean="0"/>
                <a:t>математической </a:t>
              </a:r>
              <a:r>
                <a:rPr lang="ru-RU" sz="2400" b="1" dirty="0"/>
                <a:t> </a:t>
              </a:r>
              <a:r>
                <a:rPr lang="ru-RU" sz="2400" b="1" dirty="0" smtClean="0"/>
                <a:t>модели;</a:t>
              </a:r>
            </a:p>
            <a:p>
              <a:pPr marL="342900" indent="-342900"/>
              <a:r>
                <a:rPr lang="ru-RU" sz="2400" b="1" dirty="0" smtClean="0"/>
                <a:t>2) Надо научиться работать с алгебраическими дробями, т. е.</a:t>
              </a:r>
            </a:p>
            <a:p>
              <a:pPr marL="342900" indent="-342900"/>
              <a:r>
                <a:rPr lang="ru-RU" sz="2400" b="1" dirty="0" smtClean="0"/>
                <a:t> </a:t>
              </a:r>
            </a:p>
            <a:p>
              <a:pPr marL="342900" indent="-342900"/>
              <a:r>
                <a:rPr lang="ru-RU" sz="2400" b="1" dirty="0" smtClean="0"/>
                <a:t>складывать дроби</a:t>
              </a:r>
            </a:p>
            <a:p>
              <a:pPr marL="342900" indent="-342900"/>
              <a:endParaRPr lang="ru-RU" sz="2400" b="1" dirty="0"/>
            </a:p>
            <a:p>
              <a:pPr marL="342900" indent="-342900"/>
              <a:r>
                <a:rPr lang="ru-RU" sz="2400" b="1" dirty="0" smtClean="0"/>
                <a:t>3) Пока мы не научимся оперировать с алгебраическими </a:t>
              </a:r>
            </a:p>
            <a:p>
              <a:pPr marL="342900" indent="-342900"/>
              <a:r>
                <a:rPr lang="ru-RU" sz="2400" b="1" dirty="0" smtClean="0"/>
                <a:t>дробями, мы не сможем выполнить </a:t>
              </a:r>
              <a:r>
                <a:rPr lang="ru-RU" sz="2400" b="1" dirty="0" smtClean="0">
                  <a:solidFill>
                    <a:schemeClr val="accent6">
                      <a:lumMod val="75000"/>
                    </a:schemeClr>
                  </a:solidFill>
                </a:rPr>
                <a:t>второй этап – работа </a:t>
              </a:r>
            </a:p>
            <a:p>
              <a:pPr marL="342900" indent="-342900"/>
              <a:r>
                <a:rPr lang="ru-RU" sz="2400" b="1" dirty="0" smtClean="0">
                  <a:solidFill>
                    <a:schemeClr val="accent6">
                      <a:lumMod val="75000"/>
                    </a:schemeClr>
                  </a:solidFill>
                </a:rPr>
                <a:t>с составленной моделью.</a:t>
              </a:r>
              <a:endParaRPr lang="ru-RU" sz="24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aphicFrame>
          <p:nvGraphicFramePr>
            <p:cNvPr id="7" name="Объект 6"/>
            <p:cNvGraphicFramePr>
              <a:graphicFrameLocks noChangeAspect="1"/>
            </p:cNvGraphicFramePr>
            <p:nvPr/>
          </p:nvGraphicFramePr>
          <p:xfrm>
            <a:off x="2985183" y="2851983"/>
            <a:ext cx="2466975" cy="1081087"/>
          </p:xfrm>
          <a:graphic>
            <a:graphicData uri="http://schemas.openxmlformats.org/presentationml/2006/ole">
              <p:oleObj spid="_x0000_s5122" name="Формула" r:id="rId4" imgW="927000" imgH="406080" progId="Equation.3">
                <p:embed/>
              </p:oleObj>
            </a:graphicData>
          </a:graphic>
        </p:graphicFrame>
      </p:grp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488301" y="4941210"/>
            <a:ext cx="42546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3 этап. 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Ответ на вопрос задачи.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036" y="332570"/>
            <a:ext cx="83476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Закрепление </a:t>
            </a:r>
            <a:r>
              <a:rPr lang="ru-RU" sz="48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новой темы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4995" y="1196690"/>
            <a:ext cx="8094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Является ли алгебраической дробью выражения:</a:t>
            </a:r>
            <a:endParaRPr lang="ru-RU" sz="2800" b="1" i="1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10503" y="1639604"/>
          <a:ext cx="4464912" cy="4741806"/>
        </p:xfrm>
        <a:graphic>
          <a:graphicData uri="http://schemas.openxmlformats.org/presentationml/2006/ole">
            <p:oleObj spid="_x0000_s6146" name="Формула" r:id="rId5" imgW="1638000" imgH="173988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13128" y="1979165"/>
            <a:ext cx="5177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можно представить как многочлен</a:t>
            </a:r>
            <a:endParaRPr lang="ru-RU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716020" y="3212970"/>
            <a:ext cx="3772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/>
              <a:t>является алгебраической </a:t>
            </a:r>
          </a:p>
          <a:p>
            <a:pPr algn="ctr"/>
            <a:r>
              <a:rPr lang="ru-RU" sz="2400" b="1" i="1" dirty="0" smtClean="0"/>
              <a:t>дробью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699740" y="4437140"/>
            <a:ext cx="4830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является алгебраической дробью</a:t>
            </a:r>
            <a:endParaRPr lang="ru-RU" sz="24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779890" y="5589300"/>
            <a:ext cx="4830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является алгебраической дробью</a:t>
            </a:r>
            <a:endParaRPr lang="ru-RU" sz="2400" b="1" i="1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7365" y="332570"/>
            <a:ext cx="78692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Ответить на вопросы:</a:t>
            </a:r>
            <a:endParaRPr lang="ru-RU" sz="48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1631" y="1988800"/>
            <a:ext cx="864614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i="1" dirty="0" smtClean="0"/>
              <a:t>Какую дробь называют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алгебраической?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i="1" dirty="0" smtClean="0"/>
              <a:t>Какие значения называют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допустимыми </a:t>
            </a:r>
          </a:p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значениями дроби?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i="1" dirty="0" smtClean="0"/>
              <a:t>Из каких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этапов</a:t>
            </a:r>
            <a:r>
              <a:rPr lang="ru-RU" sz="3200" b="1" i="1" dirty="0" smtClean="0"/>
              <a:t> состоит математическая</a:t>
            </a:r>
          </a:p>
          <a:p>
            <a:r>
              <a:rPr lang="ru-RU" sz="3200" b="1" i="1" dirty="0" smtClean="0"/>
              <a:t> модель для задачи?</a:t>
            </a:r>
            <a:endParaRPr lang="ru-RU" sz="3200" b="1" i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3192" y="1916790"/>
            <a:ext cx="7217617" cy="4524315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b="1" i="1" dirty="0" smtClean="0"/>
              <a:t>Закрепить понятие</a:t>
            </a:r>
          </a:p>
          <a:p>
            <a:r>
              <a:rPr lang="ru-RU" sz="3600" b="1" i="1" dirty="0" smtClean="0"/>
              <a:t> алгебраической дроби;</a:t>
            </a:r>
          </a:p>
          <a:p>
            <a:pPr>
              <a:buFont typeface="Wingdings" pitchFamily="2" charset="2"/>
              <a:buChar char="ü"/>
            </a:pPr>
            <a:r>
              <a:rPr lang="ru-RU" sz="3600" b="1" i="1" dirty="0" smtClean="0"/>
              <a:t>Научить составлять </a:t>
            </a:r>
          </a:p>
          <a:p>
            <a:r>
              <a:rPr lang="ru-RU" sz="3600" b="1" i="1" dirty="0" smtClean="0"/>
              <a:t>математическую модель задачи;</a:t>
            </a:r>
          </a:p>
          <a:p>
            <a:pPr>
              <a:buFont typeface="Wingdings" pitchFamily="2" charset="2"/>
              <a:buChar char="ü"/>
            </a:pPr>
            <a:r>
              <a:rPr lang="ru-RU" sz="3600" b="1" i="1" dirty="0" smtClean="0"/>
              <a:t>Научить находить значение </a:t>
            </a:r>
          </a:p>
          <a:p>
            <a:r>
              <a:rPr lang="ru-RU" sz="3600" b="1" i="1" dirty="0" smtClean="0"/>
              <a:t>алгебраической дроби, находить </a:t>
            </a:r>
          </a:p>
          <a:p>
            <a:r>
              <a:rPr lang="ru-RU" sz="3600" b="1" i="1" dirty="0" smtClean="0"/>
              <a:t>область допустимых значений </a:t>
            </a:r>
          </a:p>
          <a:p>
            <a:r>
              <a:rPr lang="ru-RU" sz="3600" b="1" i="1" dirty="0" smtClean="0"/>
              <a:t>для дробей.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19840" y="260560"/>
            <a:ext cx="22000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Цели: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pic>
        <p:nvPicPr>
          <p:cNvPr id="10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88280" y="260560"/>
            <a:ext cx="1584220" cy="1584220"/>
          </a:xfrm>
          <a:prstGeom prst="rect">
            <a:avLst/>
          </a:prstGeom>
          <a:noFill/>
        </p:spPr>
      </p:pic>
      <p:pic>
        <p:nvPicPr>
          <p:cNvPr id="11" name="Picture 2" descr="C:\Documents and Settings\All Users\Документы\Мои рисунки\Образцы рисунков\3LCCAL3VWXVCAR01R14CAJKKEKDCA9G7WIFCA9G0LL8CAHXM5S7CAJ4CQ01CAATPEOJCALZBEMYCAB90X5HCA9SGP0JCA3J21JGCA2JOKWVCASJTJ29CAKEGE54CATC0ZUACAR0HD83CAU4RQXFCA3F8E4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450" y="0"/>
            <a:ext cx="2706624" cy="1792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3610" y="2420860"/>
            <a:ext cx="5599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chemeClr val="accent6">
                    <a:lumMod val="75000"/>
                  </a:schemeClr>
                </a:solidFill>
              </a:rPr>
              <a:t>Примеры алгебраических дробей:</a:t>
            </a:r>
            <a:endParaRPr lang="ru-RU" sz="2800" b="1" i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20" y="332570"/>
            <a:ext cx="72406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Изучение новой темы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410" y="1412720"/>
            <a:ext cx="864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prstClr val="black"/>
                </a:solidFill>
              </a:rPr>
              <a:t>Понятие  алгебраической дроби известно из курса 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7-го класса (сокращение дробей).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784225" y="2924930"/>
            <a:ext cx="7917225" cy="1288295"/>
            <a:chOff x="784225" y="2924930"/>
            <a:chExt cx="7917225" cy="1288295"/>
          </a:xfrm>
        </p:grpSpPr>
        <p:graphicFrame>
          <p:nvGraphicFramePr>
            <p:cNvPr id="6" name="Объект 5"/>
            <p:cNvGraphicFramePr>
              <a:graphicFrameLocks noChangeAspect="1"/>
            </p:cNvGraphicFramePr>
            <p:nvPr/>
          </p:nvGraphicFramePr>
          <p:xfrm>
            <a:off x="784225" y="3068638"/>
            <a:ext cx="4981575" cy="1144587"/>
          </p:xfrm>
          <a:graphic>
            <a:graphicData uri="http://schemas.openxmlformats.org/presentationml/2006/ole">
              <p:oleObj spid="_x0000_s1026" name="Формула" r:id="rId4" imgW="1930320" imgH="444240" progId="Equation.3">
                <p:embed/>
              </p:oleObj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/>
          </p:nvGraphicFramePr>
          <p:xfrm>
            <a:off x="6156220" y="2924930"/>
            <a:ext cx="2545230" cy="1260517"/>
          </p:xfrm>
          <a:graphic>
            <a:graphicData uri="http://schemas.openxmlformats.org/presentationml/2006/ole">
              <p:oleObj spid="_x0000_s1027" name="Формула" r:id="rId5" imgW="888840" imgH="444240" progId="Equation.3">
                <p:embed/>
              </p:oleObj>
            </a:graphicData>
          </a:graphic>
        </p:graphicFrame>
      </p:grpSp>
      <p:grpSp>
        <p:nvGrpSpPr>
          <p:cNvPr id="12" name="Группа 11"/>
          <p:cNvGrpSpPr/>
          <p:nvPr/>
        </p:nvGrpSpPr>
        <p:grpSpPr>
          <a:xfrm>
            <a:off x="126488" y="4293120"/>
            <a:ext cx="8645765" cy="2022518"/>
            <a:chOff x="-431187" y="4055483"/>
            <a:chExt cx="9015746" cy="2325953"/>
          </a:xfrm>
        </p:grpSpPr>
        <p:sp>
          <p:nvSpPr>
            <p:cNvPr id="10" name="TextBox 9"/>
            <p:cNvSpPr txBox="1"/>
            <p:nvPr/>
          </p:nvSpPr>
          <p:spPr>
            <a:xfrm>
              <a:off x="-431187" y="4293120"/>
              <a:ext cx="9015746" cy="2088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Алгебраической дробью </a:t>
              </a:r>
              <a:r>
                <a:rPr lang="ru-RU" sz="2800" b="1" i="1" dirty="0" smtClean="0"/>
                <a:t>называют выражение         , </a:t>
              </a:r>
            </a:p>
            <a:p>
              <a:r>
                <a:rPr lang="ru-RU" sz="2800" b="1" i="1" dirty="0" smtClean="0"/>
                <a:t>где Р и</a:t>
              </a:r>
              <a:r>
                <a:rPr lang="en-US" sz="2800" b="1" i="1" dirty="0" smtClean="0"/>
                <a:t> Q </a:t>
              </a:r>
              <a:r>
                <a:rPr lang="ru-RU" sz="2800" b="1" i="1" dirty="0" smtClean="0"/>
                <a:t>многочлены;</a:t>
              </a:r>
            </a:p>
            <a:p>
              <a:r>
                <a:rPr lang="en-US" sz="2800" b="1" i="1" dirty="0" smtClean="0"/>
                <a:t>P –</a:t>
              </a:r>
              <a:r>
                <a:rPr lang="ru-RU" sz="2800" b="1" i="1" dirty="0" smtClean="0"/>
                <a:t> числитель алгебраической дроби,</a:t>
              </a:r>
              <a:endParaRPr lang="en-US" sz="2800" b="1" i="1" dirty="0" smtClean="0"/>
            </a:p>
            <a:p>
              <a:r>
                <a:rPr lang="en-US" sz="2800" b="1" i="1" dirty="0" smtClean="0"/>
                <a:t>Q</a:t>
              </a:r>
              <a:r>
                <a:rPr lang="ru-RU" sz="2800" b="1" i="1" dirty="0" smtClean="0"/>
                <a:t>  - знаменатель алгебраической дроби.</a:t>
              </a:r>
              <a:endParaRPr lang="ru-RU" sz="2800" b="1" i="1" dirty="0"/>
            </a:p>
          </p:txBody>
        </p:sp>
        <p:graphicFrame>
          <p:nvGraphicFramePr>
            <p:cNvPr id="11" name="Объект 10"/>
            <p:cNvGraphicFramePr>
              <a:graphicFrameLocks noChangeAspect="1"/>
            </p:cNvGraphicFramePr>
            <p:nvPr/>
          </p:nvGraphicFramePr>
          <p:xfrm>
            <a:off x="7678699" y="4055483"/>
            <a:ext cx="525793" cy="1191795"/>
          </p:xfrm>
          <a:graphic>
            <a:graphicData uri="http://schemas.openxmlformats.org/presentationml/2006/ole">
              <p:oleObj spid="_x0000_s1028" name="Формула" r:id="rId6" imgW="190440" imgH="431640" progId="Equation.3">
                <p:embed/>
              </p:oleObj>
            </a:graphicData>
          </a:graphic>
        </p:graphicFrame>
      </p:grpSp>
      <p:sp>
        <p:nvSpPr>
          <p:cNvPr id="1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3804" y="188550"/>
            <a:ext cx="85963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Иногда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алгебраическое выражение </a:t>
            </a:r>
            <a:r>
              <a:rPr lang="ru-RU" sz="3200" b="1" i="1" dirty="0" smtClean="0"/>
              <a:t>по форме </a:t>
            </a:r>
          </a:p>
          <a:p>
            <a:r>
              <a:rPr lang="ru-RU" sz="3200" b="1" i="1" dirty="0" smtClean="0"/>
              <a:t>является – алгебраической дробью, а по</a:t>
            </a:r>
          </a:p>
          <a:p>
            <a:r>
              <a:rPr lang="ru-RU" sz="3200" b="1" i="1" dirty="0" smtClean="0"/>
              <a:t> существу – нет.</a:t>
            </a:r>
            <a:endParaRPr lang="ru-RU" sz="32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203810" y="1916790"/>
            <a:ext cx="2808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</a:rPr>
              <a:t>Например: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893761" y="2564880"/>
          <a:ext cx="7436671" cy="1152160"/>
        </p:xfrm>
        <a:graphic>
          <a:graphicData uri="http://schemas.openxmlformats.org/presentationml/2006/ole">
            <p:oleObj spid="_x0000_s2050" name="Формула" r:id="rId4" imgW="2705040" imgH="41904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099358" y="4437140"/>
          <a:ext cx="7025476" cy="1008140"/>
        </p:xfrm>
        <a:graphic>
          <a:graphicData uri="http://schemas.openxmlformats.org/presentationml/2006/ole">
            <p:oleObj spid="_x0000_s2051" name="Формула" r:id="rId5" imgW="2831760" imgH="406080" progId="Equation.3">
              <p:embed/>
            </p:oleObj>
          </a:graphicData>
        </a:graphic>
      </p:graphicFrame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77262" y="114303"/>
            <a:ext cx="8114144" cy="1839028"/>
            <a:chOff x="0" y="114303"/>
            <a:chExt cx="5093640" cy="1839028"/>
          </a:xfrm>
        </p:grpSpPr>
        <p:sp>
          <p:nvSpPr>
            <p:cNvPr id="2" name="TextBox 1"/>
            <p:cNvSpPr txBox="1"/>
            <p:nvPr/>
          </p:nvSpPr>
          <p:spPr>
            <a:xfrm>
              <a:off x="0" y="260560"/>
              <a:ext cx="5093640" cy="1692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600" b="1" i="1" dirty="0" smtClean="0"/>
                <a:t>1. Рассмотрим дробь                                             и найдем </a:t>
              </a:r>
            </a:p>
            <a:p>
              <a:endParaRPr lang="ru-RU" sz="2600" b="1" i="1" dirty="0" smtClean="0"/>
            </a:p>
            <a:p>
              <a:r>
                <a:rPr lang="ru-RU" sz="2600" b="1" i="1" dirty="0" smtClean="0"/>
                <a:t>ее значение при заданных переменных</a:t>
              </a:r>
            </a:p>
            <a:p>
              <a:r>
                <a:rPr lang="ru-RU" sz="2600" b="1" i="1" dirty="0" smtClean="0"/>
                <a:t>а) х = 1,  у = 1;            б) х = 2,  у = 3;         в) х = 3, у = -1.</a:t>
              </a:r>
              <a:endParaRPr lang="ru-RU" sz="2600" b="1" i="1" dirty="0"/>
            </a:p>
          </p:txBody>
        </p:sp>
        <p:graphicFrame>
          <p:nvGraphicFramePr>
            <p:cNvPr id="3" name="Объект 2"/>
            <p:cNvGraphicFramePr>
              <a:graphicFrameLocks noChangeAspect="1"/>
            </p:cNvGraphicFramePr>
            <p:nvPr/>
          </p:nvGraphicFramePr>
          <p:xfrm>
            <a:off x="2094482" y="114303"/>
            <a:ext cx="1988983" cy="866992"/>
          </p:xfrm>
          <a:graphic>
            <a:graphicData uri="http://schemas.openxmlformats.org/presentationml/2006/ole">
              <p:oleObj spid="_x0000_s3074" name="Формула" r:id="rId4" imgW="990360" imgH="431640" progId="Equation.3">
                <p:embed/>
              </p:oleObj>
            </a:graphicData>
          </a:graphic>
        </p:graphicFrame>
      </p:grpSp>
      <p:sp>
        <p:nvSpPr>
          <p:cNvPr id="6" name="TextBox 5"/>
          <p:cNvSpPr txBox="1"/>
          <p:nvPr/>
        </p:nvSpPr>
        <p:spPr>
          <a:xfrm>
            <a:off x="3679159" y="1916790"/>
            <a:ext cx="1570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Решение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51400" y="2348850"/>
            <a:ext cx="5184720" cy="806267"/>
            <a:chOff x="251400" y="2348850"/>
            <a:chExt cx="5184720" cy="806267"/>
          </a:xfrm>
        </p:grpSpPr>
        <p:graphicFrame>
          <p:nvGraphicFramePr>
            <p:cNvPr id="3076" name="Object 4"/>
            <p:cNvGraphicFramePr>
              <a:graphicFrameLocks noChangeAspect="1"/>
            </p:cNvGraphicFramePr>
            <p:nvPr/>
          </p:nvGraphicFramePr>
          <p:xfrm>
            <a:off x="3347830" y="2348850"/>
            <a:ext cx="2088290" cy="806267"/>
          </p:xfrm>
          <a:graphic>
            <a:graphicData uri="http://schemas.openxmlformats.org/presentationml/2006/ole">
              <p:oleObj spid="_x0000_s3076" name="Формула" r:id="rId5" imgW="1117440" imgH="431640" progId="Equation.3">
                <p:embed/>
              </p:oleObj>
            </a:graphicData>
          </a:graphic>
        </p:graphicFrame>
        <p:sp>
          <p:nvSpPr>
            <p:cNvPr id="9" name="TextBox 8"/>
            <p:cNvSpPr txBox="1"/>
            <p:nvPr/>
          </p:nvSpPr>
          <p:spPr>
            <a:xfrm>
              <a:off x="251400" y="2420860"/>
              <a:ext cx="31318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/>
                <a:t>а) Если х = 1, у = 1, то </a:t>
              </a:r>
              <a:endParaRPr lang="ru-RU" sz="2400" b="1" i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23410" y="3140960"/>
            <a:ext cx="5040700" cy="778927"/>
            <a:chOff x="323410" y="3140960"/>
            <a:chExt cx="5040700" cy="778927"/>
          </a:xfrm>
        </p:grpSpPr>
        <p:graphicFrame>
          <p:nvGraphicFramePr>
            <p:cNvPr id="3075" name="Object 3"/>
            <p:cNvGraphicFramePr>
              <a:graphicFrameLocks noChangeAspect="1"/>
            </p:cNvGraphicFramePr>
            <p:nvPr/>
          </p:nvGraphicFramePr>
          <p:xfrm>
            <a:off x="3347830" y="3140960"/>
            <a:ext cx="2016280" cy="778927"/>
          </p:xfrm>
          <a:graphic>
            <a:graphicData uri="http://schemas.openxmlformats.org/presentationml/2006/ole">
              <p:oleObj spid="_x0000_s3075" name="Формула" r:id="rId6" imgW="1117440" imgH="431640" progId="Equation.3">
                <p:embed/>
              </p:oleObj>
            </a:graphicData>
          </a:graphic>
        </p:graphicFrame>
        <p:sp>
          <p:nvSpPr>
            <p:cNvPr id="10" name="TextBox 9"/>
            <p:cNvSpPr txBox="1"/>
            <p:nvPr/>
          </p:nvSpPr>
          <p:spPr>
            <a:xfrm>
              <a:off x="323410" y="3284980"/>
              <a:ext cx="31318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/>
                <a:t>б) Если х = 2, у = 3, то </a:t>
              </a:r>
              <a:endParaRPr lang="ru-RU" sz="2400" b="1" i="1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51400" y="4149100"/>
            <a:ext cx="5256729" cy="806266"/>
            <a:chOff x="251400" y="4149100"/>
            <a:chExt cx="5256729" cy="806266"/>
          </a:xfrm>
        </p:grpSpPr>
        <p:graphicFrame>
          <p:nvGraphicFramePr>
            <p:cNvPr id="3077" name="Object 5"/>
            <p:cNvGraphicFramePr>
              <a:graphicFrameLocks noChangeAspect="1"/>
            </p:cNvGraphicFramePr>
            <p:nvPr/>
          </p:nvGraphicFramePr>
          <p:xfrm>
            <a:off x="3419840" y="4149100"/>
            <a:ext cx="2088289" cy="806266"/>
          </p:xfrm>
          <a:graphic>
            <a:graphicData uri="http://schemas.openxmlformats.org/presentationml/2006/ole">
              <p:oleObj spid="_x0000_s3077" name="Формула" r:id="rId7" imgW="1117440" imgH="431640" progId="Equation.3">
                <p:embed/>
              </p:oleObj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251400" y="4293120"/>
              <a:ext cx="32167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/>
                <a:t>в) Если х = 3, у = -1, то </a:t>
              </a:r>
              <a:endParaRPr lang="ru-RU" sz="2400" b="1" i="1" dirty="0"/>
            </a:p>
          </p:txBody>
        </p:sp>
      </p:grpSp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5508130" y="2348850"/>
          <a:ext cx="3109912" cy="804862"/>
        </p:xfrm>
        <a:graphic>
          <a:graphicData uri="http://schemas.openxmlformats.org/presentationml/2006/ole">
            <p:oleObj spid="_x0000_s3078" name="Формула" r:id="rId8" imgW="1663560" imgH="431640" progId="Equation.3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5462367" y="3143958"/>
          <a:ext cx="3181350" cy="804863"/>
        </p:xfrm>
        <a:graphic>
          <a:graphicData uri="http://schemas.openxmlformats.org/presentationml/2006/ole">
            <p:oleObj spid="_x0000_s3079" name="Формула" r:id="rId9" imgW="1701720" imgH="431640" progId="Equation.3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5468584" y="4149725"/>
          <a:ext cx="3275012" cy="804863"/>
        </p:xfrm>
        <a:graphic>
          <a:graphicData uri="http://schemas.openxmlformats.org/presentationml/2006/ole">
            <p:oleObj spid="_x0000_s3080" name="Формула" r:id="rId10" imgW="1752480" imgH="43164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51400" y="4941210"/>
            <a:ext cx="8892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Вывод: </a:t>
            </a:r>
          </a:p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нельзя найти значение данной дроби при переменной х = 2 и при у = -1, так как знаменатель дроби обращается в нуль, а на нуль делить </a:t>
            </a:r>
            <a:r>
              <a:rPr lang="ru-RU" sz="2800" b="1" i="1" u="sng" dirty="0" smtClean="0">
                <a:solidFill>
                  <a:schemeClr val="accent6">
                    <a:lumMod val="75000"/>
                  </a:schemeClr>
                </a:solidFill>
              </a:rPr>
              <a:t>нельзя.</a:t>
            </a:r>
            <a:endParaRPr lang="ru-RU" sz="2800" b="1" i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472" y="692620"/>
            <a:ext cx="784105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Допустимые значения</a:t>
            </a:r>
          </a:p>
          <a:p>
            <a:pPr algn="ctr"/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дроби – </a:t>
            </a:r>
          </a:p>
          <a:p>
            <a:pPr algn="ctr"/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такие </a:t>
            </a:r>
          </a:p>
          <a:p>
            <a:pPr algn="ctr"/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значения, при  которых </a:t>
            </a:r>
          </a:p>
          <a:p>
            <a:pPr algn="ctr"/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знаменатель дроби</a:t>
            </a:r>
          </a:p>
          <a:p>
            <a:pPr algn="ctr"/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обращается в нуль.</a:t>
            </a:r>
            <a:endParaRPr lang="ru-RU" sz="48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14906" y="260560"/>
            <a:ext cx="85141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Алгоритм нахождения допустимых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 значений дроби: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9991" y="1700760"/>
            <a:ext cx="788401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b="1" i="1" dirty="0" smtClean="0"/>
              <a:t>Находят значение переменной, при</a:t>
            </a:r>
          </a:p>
          <a:p>
            <a:pPr marL="342900" indent="-342900"/>
            <a:r>
              <a:rPr lang="ru-RU" sz="3600" b="1" i="1" dirty="0" smtClean="0"/>
              <a:t> которых знаменатель дроби </a:t>
            </a:r>
          </a:p>
          <a:p>
            <a:pPr marL="342900" indent="-342900"/>
            <a:r>
              <a:rPr lang="ru-RU" sz="3600" b="1" i="1" dirty="0" smtClean="0"/>
              <a:t>обращается в нуль.</a:t>
            </a:r>
            <a:endParaRPr lang="ru-RU" sz="36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827480" y="4149100"/>
            <a:ext cx="74719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2. Затем исключают эти значения</a:t>
            </a:r>
          </a:p>
          <a:p>
            <a:r>
              <a:rPr lang="ru-RU" sz="3600" b="1" i="1" dirty="0" smtClean="0"/>
              <a:t> из множества всех чисел.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420" y="260560"/>
            <a:ext cx="8281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Установите, при каких  значениях переменной не имеет смысла алгебраическая дробь:</a:t>
            </a:r>
            <a:endParaRPr lang="ru-RU" sz="2800" b="1" i="1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987780" y="1196689"/>
          <a:ext cx="3182842" cy="1224171"/>
        </p:xfrm>
        <a:graphic>
          <a:graphicData uri="http://schemas.openxmlformats.org/presentationml/2006/ole">
            <p:oleObj spid="_x0000_s29698" name="Формула" r:id="rId5" imgW="1155600" imgH="44424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63860" y="2198136"/>
            <a:ext cx="1770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Решение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470" y="2636890"/>
            <a:ext cx="3223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(</a:t>
            </a:r>
            <a:r>
              <a:rPr lang="en-US" sz="3200" b="1" i="1" dirty="0" smtClean="0"/>
              <a:t>3t - 2)(3t + 2) = 0</a:t>
            </a:r>
            <a:r>
              <a:rPr lang="ru-RU" sz="3200" b="1" i="1" dirty="0" smtClean="0"/>
              <a:t>,</a:t>
            </a:r>
            <a:endParaRPr lang="ru-RU" sz="32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827480" y="3284980"/>
            <a:ext cx="5681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(</a:t>
            </a:r>
            <a:r>
              <a:rPr lang="en-US" sz="3200" b="1" i="1" dirty="0" smtClean="0"/>
              <a:t>3t - 2)</a:t>
            </a:r>
            <a:r>
              <a:rPr lang="ru-RU" sz="3200" b="1" i="1" dirty="0" smtClean="0"/>
              <a:t> = 0      или       </a:t>
            </a:r>
            <a:r>
              <a:rPr lang="en-US" sz="3200" b="1" i="1" dirty="0" smtClean="0"/>
              <a:t>(3t + 2) = 0</a:t>
            </a:r>
            <a:r>
              <a:rPr lang="ru-RU" sz="3200" b="1" i="1" dirty="0" smtClean="0"/>
              <a:t>,</a:t>
            </a:r>
            <a:endParaRPr lang="ru-RU" sz="32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899490" y="3933070"/>
            <a:ext cx="5011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3t </a:t>
            </a:r>
            <a:r>
              <a:rPr lang="ru-RU" sz="3200" b="1" i="1" dirty="0" smtClean="0"/>
              <a:t>=</a:t>
            </a:r>
            <a:r>
              <a:rPr lang="en-US" sz="3200" b="1" i="1" dirty="0" smtClean="0"/>
              <a:t> 2</a:t>
            </a:r>
            <a:r>
              <a:rPr lang="ru-RU" sz="3200" b="1" i="1" dirty="0" smtClean="0"/>
              <a:t>              или       </a:t>
            </a:r>
            <a:r>
              <a:rPr lang="en-US" sz="3200" b="1" i="1" dirty="0" smtClean="0"/>
              <a:t>3t </a:t>
            </a:r>
            <a:r>
              <a:rPr lang="ru-RU" sz="3200" b="1" i="1" dirty="0" smtClean="0"/>
              <a:t>=</a:t>
            </a:r>
            <a:r>
              <a:rPr lang="en-US" sz="3200" b="1" i="1" dirty="0" smtClean="0"/>
              <a:t> </a:t>
            </a:r>
            <a:r>
              <a:rPr lang="ru-RU" sz="3200" b="1" i="1" dirty="0" smtClean="0"/>
              <a:t>- </a:t>
            </a:r>
            <a:r>
              <a:rPr lang="en-US" sz="3200" b="1" i="1" dirty="0" smtClean="0"/>
              <a:t>2</a:t>
            </a:r>
            <a:r>
              <a:rPr lang="ru-RU" sz="3200" b="1" i="1" dirty="0" smtClean="0"/>
              <a:t>,</a:t>
            </a:r>
            <a:endParaRPr lang="ru-RU" sz="3200" b="1" i="1" dirty="0"/>
          </a:p>
        </p:txBody>
      </p:sp>
      <p:grpSp>
        <p:nvGrpSpPr>
          <p:cNvPr id="21" name="Группа 20"/>
          <p:cNvGrpSpPr/>
          <p:nvPr/>
        </p:nvGrpSpPr>
        <p:grpSpPr>
          <a:xfrm>
            <a:off x="827480" y="4293120"/>
            <a:ext cx="5001690" cy="1241425"/>
            <a:chOff x="827480" y="4293120"/>
            <a:chExt cx="5001690" cy="1241425"/>
          </a:xfrm>
        </p:grpSpPr>
        <p:graphicFrame>
          <p:nvGraphicFramePr>
            <p:cNvPr id="11" name="Объект 10"/>
            <p:cNvGraphicFramePr>
              <a:graphicFrameLocks noChangeAspect="1"/>
            </p:cNvGraphicFramePr>
            <p:nvPr/>
          </p:nvGraphicFramePr>
          <p:xfrm>
            <a:off x="827480" y="4293120"/>
            <a:ext cx="1124781" cy="1241137"/>
          </p:xfrm>
          <a:graphic>
            <a:graphicData uri="http://schemas.openxmlformats.org/presentationml/2006/ole">
              <p:oleObj spid="_x0000_s29699" name="Формула" r:id="rId6" imgW="368280" imgH="406080" progId="Equation.3">
                <p:embed/>
              </p:oleObj>
            </a:graphicData>
          </a:graphic>
        </p:graphicFrame>
        <p:sp>
          <p:nvSpPr>
            <p:cNvPr id="12" name="Прямоугольник 11"/>
            <p:cNvSpPr/>
            <p:nvPr/>
          </p:nvSpPr>
          <p:spPr>
            <a:xfrm>
              <a:off x="3059790" y="4725180"/>
              <a:ext cx="83388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b="1" i="1" dirty="0" smtClean="0">
                  <a:solidFill>
                    <a:prstClr val="black"/>
                  </a:solidFill>
                </a:rPr>
                <a:t>или</a:t>
              </a:r>
              <a:endParaRPr lang="ru-RU" dirty="0"/>
            </a:p>
          </p:txBody>
        </p:sp>
        <p:graphicFrame>
          <p:nvGraphicFramePr>
            <p:cNvPr id="29700" name="Object 4"/>
            <p:cNvGraphicFramePr>
              <a:graphicFrameLocks noChangeAspect="1"/>
            </p:cNvGraphicFramePr>
            <p:nvPr/>
          </p:nvGraphicFramePr>
          <p:xfrm>
            <a:off x="4355970" y="4293120"/>
            <a:ext cx="1473200" cy="1241425"/>
          </p:xfrm>
          <a:graphic>
            <a:graphicData uri="http://schemas.openxmlformats.org/presentationml/2006/ole">
              <p:oleObj spid="_x0000_s29700" name="Формула" r:id="rId7" imgW="482400" imgH="406080" progId="Equation.3">
                <p:embed/>
              </p:oleObj>
            </a:graphicData>
          </a:graphic>
        </p:graphicFrame>
      </p:grpSp>
      <p:grpSp>
        <p:nvGrpSpPr>
          <p:cNvPr id="22" name="Группа 21"/>
          <p:cNvGrpSpPr/>
          <p:nvPr/>
        </p:nvGrpSpPr>
        <p:grpSpPr>
          <a:xfrm>
            <a:off x="683460" y="5084763"/>
            <a:ext cx="4431465" cy="1241425"/>
            <a:chOff x="683460" y="5084763"/>
            <a:chExt cx="4431465" cy="1241425"/>
          </a:xfrm>
        </p:grpSpPr>
        <p:sp>
          <p:nvSpPr>
            <p:cNvPr id="14" name="TextBox 13"/>
            <p:cNvSpPr txBox="1"/>
            <p:nvPr/>
          </p:nvSpPr>
          <p:spPr>
            <a:xfrm>
              <a:off x="683460" y="5445280"/>
              <a:ext cx="16385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Ответ:</a:t>
              </a:r>
              <a:endParaRPr lang="ru-RU" sz="32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aphicFrame>
          <p:nvGraphicFramePr>
            <p:cNvPr id="29701" name="Object 5"/>
            <p:cNvGraphicFramePr>
              <a:graphicFrameLocks noChangeAspect="1"/>
            </p:cNvGraphicFramePr>
            <p:nvPr/>
          </p:nvGraphicFramePr>
          <p:xfrm>
            <a:off x="2262188" y="5084763"/>
            <a:ext cx="1281112" cy="1241425"/>
          </p:xfrm>
          <a:graphic>
            <a:graphicData uri="http://schemas.openxmlformats.org/presentationml/2006/ole">
              <p:oleObj spid="_x0000_s29701" name="Формула" r:id="rId8" imgW="419040" imgH="406080" progId="Equation.3">
                <p:embed/>
              </p:oleObj>
            </a:graphicData>
          </a:graphic>
        </p:graphicFrame>
        <p:graphicFrame>
          <p:nvGraphicFramePr>
            <p:cNvPr id="29702" name="Object 6"/>
            <p:cNvGraphicFramePr>
              <a:graphicFrameLocks noChangeAspect="1"/>
            </p:cNvGraphicFramePr>
            <p:nvPr/>
          </p:nvGraphicFramePr>
          <p:xfrm>
            <a:off x="3486150" y="5084763"/>
            <a:ext cx="1628775" cy="1241425"/>
          </p:xfrm>
          <a:graphic>
            <a:graphicData uri="http://schemas.openxmlformats.org/presentationml/2006/ole">
              <p:oleObj spid="_x0000_s29702" name="Формула" r:id="rId9" imgW="533160" imgH="406080" progId="Equation.3">
                <p:embed/>
              </p:oleObj>
            </a:graphicData>
          </a:graphic>
        </p:graphicFrame>
        <p:cxnSp>
          <p:nvCxnSpPr>
            <p:cNvPr id="18" name="Прямая соединительная линия 17"/>
            <p:cNvCxnSpPr/>
            <p:nvPr/>
          </p:nvCxnSpPr>
          <p:spPr>
            <a:xfrm rot="10800000" flipV="1">
              <a:off x="2611401" y="5621958"/>
              <a:ext cx="288040" cy="2160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0800000" flipV="1">
              <a:off x="3819242" y="5612322"/>
              <a:ext cx="288040" cy="2160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420" y="260560"/>
            <a:ext cx="8281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Установите, при каких  значениях переменной не имеет смысла алгебраическая дробь:</a:t>
            </a:r>
            <a:endParaRPr lang="ru-RU" sz="2800" b="1" i="1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923910" y="1628750"/>
          <a:ext cx="1524068" cy="995310"/>
        </p:xfrm>
        <a:graphic>
          <a:graphicData uri="http://schemas.openxmlformats.org/presentationml/2006/ole">
            <p:oleObj spid="_x0000_s7170" name="Формула" r:id="rId5" imgW="622080" imgH="40608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63860" y="2924930"/>
            <a:ext cx="1770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Решение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63574" y="3429000"/>
            <a:ext cx="8447270" cy="1026742"/>
            <a:chOff x="771297" y="2924305"/>
            <a:chExt cx="8447270" cy="1026742"/>
          </a:xfrm>
        </p:grpSpPr>
        <p:graphicFrame>
          <p:nvGraphicFramePr>
            <p:cNvPr id="7171" name="Object 3"/>
            <p:cNvGraphicFramePr>
              <a:graphicFrameLocks noChangeAspect="1"/>
            </p:cNvGraphicFramePr>
            <p:nvPr/>
          </p:nvGraphicFramePr>
          <p:xfrm>
            <a:off x="771297" y="2924305"/>
            <a:ext cx="1336675" cy="995363"/>
          </p:xfrm>
          <a:graphic>
            <a:graphicData uri="http://schemas.openxmlformats.org/presentationml/2006/ole">
              <p:oleObj spid="_x0000_s7171" name="Формула" r:id="rId6" imgW="545760" imgH="406080" progId="Equation.3">
                <p:embed/>
              </p:oleObj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2483710" y="2996940"/>
              <a:ext cx="673485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i="1" dirty="0" smtClean="0"/>
                <a:t>при а = - 5 знаменатель обращается в 0,</a:t>
              </a:r>
            </a:p>
            <a:p>
              <a:r>
                <a:rPr lang="ru-RU" sz="2800" b="1" i="1" dirty="0" smtClean="0"/>
                <a:t>значит </a:t>
              </a:r>
              <a:r>
                <a:rPr lang="ru-RU" sz="2800" b="1" i="1" dirty="0" smtClean="0">
                  <a:solidFill>
                    <a:srgbClr val="FF0000"/>
                  </a:solidFill>
                </a:rPr>
                <a:t>недопустимое значение </a:t>
              </a:r>
              <a:r>
                <a:rPr lang="ru-RU" sz="2800" b="1" i="1" dirty="0" smtClean="0"/>
                <a:t>а = -5.</a:t>
              </a:r>
              <a:endParaRPr lang="ru-RU" sz="2800" b="1" i="1" dirty="0"/>
            </a:p>
          </p:txBody>
        </p:sp>
      </p:grp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20.06.2011</a:t>
            </a: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83460" y="5445280"/>
            <a:ext cx="35269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Ответ: </a:t>
            </a:r>
            <a:r>
              <a:rPr lang="ru-RU" sz="3200" b="1" i="1" dirty="0" smtClean="0"/>
              <a:t>при а = -5.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867</Words>
  <Application>Microsoft Office PowerPoint</Application>
  <PresentationFormat>Экран (4:3)</PresentationFormat>
  <Paragraphs>171</Paragraphs>
  <Slides>15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класс алгебра</dc:title>
  <dc:creator>Кравченко</dc:creator>
  <cp:lastModifiedBy>Кравченко</cp:lastModifiedBy>
  <cp:revision>44</cp:revision>
  <dcterms:created xsi:type="dcterms:W3CDTF">2011-06-18T13:01:16Z</dcterms:created>
  <dcterms:modified xsi:type="dcterms:W3CDTF">2011-07-29T18:03:08Z</dcterms:modified>
</cp:coreProperties>
</file>