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6" r:id="rId10"/>
    <p:sldId id="264" r:id="rId11"/>
    <p:sldId id="265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 showOutlineIcons="0">
    <p:restoredLeft sz="15614" autoAdjust="0"/>
    <p:restoredTop sz="94709" autoAdjust="0"/>
  </p:normalViewPr>
  <p:slideViewPr>
    <p:cSldViewPr>
      <p:cViewPr varScale="1">
        <p:scale>
          <a:sx n="70" d="100"/>
          <a:sy n="70" d="100"/>
        </p:scale>
        <p:origin x="-828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896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wmf"/><Relationship Id="rId1" Type="http://schemas.openxmlformats.org/officeDocument/2006/relationships/image" Target="../media/image9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18.wmf"/><Relationship Id="rId1" Type="http://schemas.openxmlformats.org/officeDocument/2006/relationships/image" Target="../media/image1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F8CCCC8-4CF0-45E9-A241-7F688CA81C6A}" type="datetimeFigureOut">
              <a:rPr lang="ru-RU" smtClean="0"/>
              <a:pPr/>
              <a:t>24.01.2010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5904FB-8141-49F6-BB65-78DD61A21FA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Все числа в картинках</a:t>
            </a:r>
            <a:r>
              <a:rPr lang="ru-RU" baseline="0" dirty="0" smtClean="0"/>
              <a:t> появляются по щелчку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5904FB-8141-49F6-BB65-78DD61A21FA2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Прямоугольный равнобедренный треугольник появляется по щелчку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5904FB-8141-49F6-BB65-78DD61A21FA2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Значения корней появляются по щелчку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5904FB-8141-49F6-BB65-78DD61A21FA2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8C8FCA-FF4C-47F0-ACCD-E1AAB452A8EC}" type="datetime1">
              <a:rPr lang="ru-RU" smtClean="0"/>
              <a:pPr/>
              <a:t>24.01.2010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78C98-4967-4505-AC74-DF3D3E25B1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F88169-549A-4A89-BE56-391545685CF5}" type="datetime1">
              <a:rPr lang="ru-RU" smtClean="0"/>
              <a:pPr/>
              <a:t>24.01.2010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78C98-4967-4505-AC74-DF3D3E25B1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5AA10E-15D0-4B0D-8DF7-DAD771FCD1F7}" type="datetime1">
              <a:rPr lang="ru-RU" smtClean="0"/>
              <a:pPr/>
              <a:t>24.01.2010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78C98-4967-4505-AC74-DF3D3E25B1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01D21E0-75C8-4B39-9B4B-EABC57FB786D}" type="datetime1">
              <a:rPr lang="ru-RU" smtClean="0"/>
              <a:pPr/>
              <a:t>24.01.2010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78C98-4967-4505-AC74-DF3D3E25B1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FD9172-8C27-4815-B469-A80EF203AE24}" type="datetime1">
              <a:rPr lang="ru-RU" smtClean="0"/>
              <a:pPr/>
              <a:t>24.01.2010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78C98-4967-4505-AC74-DF3D3E25B1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C335D7-A5CF-4C33-A110-C5D6B380380C}" type="datetime1">
              <a:rPr lang="ru-RU" smtClean="0"/>
              <a:pPr/>
              <a:t>24.01.2010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78C98-4967-4505-AC74-DF3D3E25B1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9AC398-CC17-4ADC-954D-6F1F7C27BD97}" type="datetime1">
              <a:rPr lang="ru-RU" smtClean="0"/>
              <a:pPr/>
              <a:t>24.01.2010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78C98-4967-4505-AC74-DF3D3E25B1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28D059-A2B8-4936-8270-2B3B7F7516AD}" type="datetime1">
              <a:rPr lang="ru-RU" smtClean="0"/>
              <a:pPr/>
              <a:t>24.01.2010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78C98-4967-4505-AC74-DF3D3E25B1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3DB5CA-A533-4409-8EBA-8FB75C903343}" type="datetime1">
              <a:rPr lang="ru-RU" smtClean="0"/>
              <a:pPr/>
              <a:t>24.01.2010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78C98-4967-4505-AC74-DF3D3E25B1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BB4D0-CE21-4D45-9805-842676439BB4}" type="datetime1">
              <a:rPr lang="ru-RU" smtClean="0"/>
              <a:pPr/>
              <a:t>24.01.2010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78C98-4967-4505-AC74-DF3D3E25B1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19550-CEBD-4A71-8606-6A2D67D735B1}" type="datetime1">
              <a:rPr lang="ru-RU" smtClean="0"/>
              <a:pPr/>
              <a:t>24.01.2010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78C98-4967-4505-AC74-DF3D3E25B18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alphaModFix amt="22000"/>
            <a:lum/>
          </a:blip>
          <a:srcRect/>
          <a:stretch>
            <a:fillRect l="-38000" r="-3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D630E4-F359-4056-A23E-054968D41196}" type="datetime1">
              <a:rPr lang="ru-RU" smtClean="0"/>
              <a:pPr/>
              <a:t>24.01.2010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D78C98-4967-4505-AC74-DF3D3E25B181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7.xml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9.xml"/><Relationship Id="rId4" Type="http://schemas.openxmlformats.org/officeDocument/2006/relationships/audio" Target="../media/audio1.wav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.bin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14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image" Target="../media/image13.png"/><Relationship Id="rId10" Type="http://schemas.openxmlformats.org/officeDocument/2006/relationships/oleObject" Target="../embeddings/oleObject3.bin"/><Relationship Id="rId4" Type="http://schemas.openxmlformats.org/officeDocument/2006/relationships/image" Target="../media/image12.emf"/><Relationship Id="rId9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emf"/><Relationship Id="rId2" Type="http://schemas.openxmlformats.org/officeDocument/2006/relationships/slide" Target="slide11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oleObject" Target="../embeddings/oleObject5.bin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4.bin"/><Relationship Id="rId5" Type="http://schemas.openxmlformats.org/officeDocument/2006/relationships/image" Target="../media/image15.png"/><Relationship Id="rId4" Type="http://schemas.openxmlformats.org/officeDocument/2006/relationships/image" Target="../media/image2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14414" y="5000636"/>
            <a:ext cx="6772300" cy="1138230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Способы представления иррациональных чисел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78C98-4967-4505-AC74-DF3D3E25B181}" type="slidenum">
              <a:rPr lang="ru-RU" smtClean="0"/>
              <a:pPr/>
              <a:t>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1357290" y="6143644"/>
            <a:ext cx="5929354" cy="577831"/>
          </a:xfrm>
        </p:spPr>
        <p:txBody>
          <a:bodyPr/>
          <a:lstStyle/>
          <a:p>
            <a:r>
              <a:rPr lang="ru-RU" dirty="0" smtClean="0"/>
              <a:t>©Федулов Дмитрий, 8 класс, МОУ «СОШ №5»,г.Ступино</a:t>
            </a:r>
          </a:p>
          <a:p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2285984" y="214290"/>
            <a:ext cx="5283895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Book Antiqua" pitchFamily="18" charset="0"/>
              </a:rPr>
              <a:t>Приключение Алгебры в стране Геометрия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3200" dirty="0" smtClean="0"/>
              <a:t>Третий способ</a:t>
            </a:r>
            <a:endParaRPr lang="ru-RU" sz="3200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ru-RU" sz="3200" dirty="0" smtClean="0"/>
              <a:t>Четвёртый способ</a:t>
            </a:r>
            <a:endParaRPr lang="ru-RU" sz="3200" dirty="0"/>
          </a:p>
        </p:txBody>
      </p:sp>
      <p:pic>
        <p:nvPicPr>
          <p:cNvPr id="21506" name="Picture 2" descr="F:\Кружок_2009\Портфолио_1september\Федулов Дима_доделать\третий способ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281906" y="2926556"/>
            <a:ext cx="2390775" cy="2447925"/>
          </a:xfrm>
          <a:prstGeom prst="rect">
            <a:avLst/>
          </a:prstGeom>
          <a:noFill/>
        </p:spPr>
      </p:pic>
      <p:pic>
        <p:nvPicPr>
          <p:cNvPr id="21507" name="Picture 3" descr="F:\Кружок_2009\Портфолио_1september\Федулов Дима_доделать\четвёртый способ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4645025" y="2593263"/>
            <a:ext cx="4041775" cy="3114512"/>
          </a:xfrm>
          <a:prstGeom prst="rect">
            <a:avLst/>
          </a:prstGeom>
          <a:noFill/>
        </p:spPr>
      </p:pic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78C98-4967-4505-AC74-DF3D3E25B181}" type="slidenum">
              <a:rPr lang="ru-RU" smtClean="0"/>
              <a:pPr/>
              <a:t>10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1571604" y="428604"/>
            <a:ext cx="562044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 Antiqua" pitchFamily="18" charset="0"/>
              </a:rPr>
              <a:t>Другие способы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2000"/>
                                        <p:tgtEl>
                                          <p:spTgt spid="215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1" dur="500"/>
                                        <p:tgtEl>
                                          <p:spTgt spid="5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6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5" grpId="0" build="p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Текст 10"/>
          <p:cNvSpPr>
            <a:spLocks noGrp="1"/>
          </p:cNvSpPr>
          <p:nvPr>
            <p:ph type="body" sz="half" idx="2"/>
          </p:nvPr>
        </p:nvSpPr>
        <p:spPr>
          <a:xfrm>
            <a:off x="1000100" y="4643446"/>
            <a:ext cx="7429552" cy="1528754"/>
          </a:xfr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Система квадратов и его производных стала применяться ещё в древности. По этим пропорциям построен один из ранних египетских памятников – предполагаемая гробница фараона МЕНЕСА в </a:t>
            </a: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Негаде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, относящаяся к </a:t>
            </a:r>
            <a:r>
              <a:rPr lang="en-US" sz="2000" b="1" dirty="0" smtClean="0">
                <a:latin typeface="Times New Roman" pitchFamily="18" charset="0"/>
                <a:cs typeface="Times New Roman" pitchFamily="18" charset="0"/>
              </a:rPr>
              <a:t>I</a:t>
            </a: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династии (рис.9).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78C98-4967-4505-AC74-DF3D3E25B181}" type="slidenum">
              <a:rPr lang="ru-RU" smtClean="0"/>
              <a:pPr/>
              <a:t>11</a:t>
            </a:fld>
            <a:endParaRPr lang="ru-RU"/>
          </a:p>
        </p:txBody>
      </p:sp>
      <p:pic>
        <p:nvPicPr>
          <p:cNvPr id="23554" name="Рисунок 20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/>
          <a:srcRect l="15483" t="43630" r="13356" b="10725"/>
          <a:stretch>
            <a:fillRect/>
          </a:stretch>
        </p:blipFill>
        <p:spPr bwMode="auto">
          <a:xfrm>
            <a:off x="357158" y="1516398"/>
            <a:ext cx="8429684" cy="30414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Прямоугольник 12"/>
          <p:cNvSpPr/>
          <p:nvPr/>
        </p:nvSpPr>
        <p:spPr>
          <a:xfrm>
            <a:off x="545171" y="1000108"/>
            <a:ext cx="8598829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Bookman Old Style" pitchFamily="18" charset="0"/>
              </a:rPr>
              <a:t>Пропорции в древнем Египте</a:t>
            </a:r>
            <a:endParaRPr lang="ru-RU" sz="4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Bookman Old Style" pitchFamily="18" charset="0"/>
            </a:endParaRPr>
          </a:p>
        </p:txBody>
      </p:sp>
      <p:sp>
        <p:nvSpPr>
          <p:cNvPr id="16" name="Управляющая кнопка: назад 15">
            <a:hlinkClick r:id="rId3" action="ppaction://hlinksldjump" highlightClick="1">
              <a:snd r:embed="rId4" name="laser.wav" builtIn="1"/>
            </a:hlinkClick>
          </p:cNvPr>
          <p:cNvSpPr/>
          <p:nvPr/>
        </p:nvSpPr>
        <p:spPr>
          <a:xfrm>
            <a:off x="7215206" y="6143644"/>
            <a:ext cx="714380" cy="500066"/>
          </a:xfrm>
          <a:prstGeom prst="actionButtonBackPrevio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12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71472" y="4929198"/>
            <a:ext cx="7786742" cy="1243002"/>
          </a:xfr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Все эти фигуры могут быть построены при помощи простой верёвки и значит  эти знания очень пригодятся в повседневной жизни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78C98-4967-4505-AC74-DF3D3E25B181}" type="slidenum">
              <a:rPr lang="ru-RU" smtClean="0"/>
              <a:pPr/>
              <a:t>12</a:t>
            </a:fld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857224" y="1285860"/>
            <a:ext cx="7699545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Book Antiqua" pitchFamily="18" charset="0"/>
              </a:rPr>
              <a:t>Практическое</a:t>
            </a:r>
            <a:r>
              <a:rPr lang="ru-RU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rPr>
              <a:t> </a:t>
            </a:r>
            <a:r>
              <a:rPr lang="ru-RU" sz="4400" b="1" cap="none" spc="0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  <a:latin typeface="Book Antiqua" pitchFamily="18" charset="0"/>
              </a:rPr>
              <a:t>применение</a:t>
            </a:r>
            <a:endParaRPr lang="ru-RU" sz="44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  <a:latin typeface="Book Antiqua" pitchFamily="18" charset="0"/>
            </a:endParaRPr>
          </a:p>
        </p:txBody>
      </p:sp>
      <p:pic>
        <p:nvPicPr>
          <p:cNvPr id="25603" name="Picture 3" descr="F:\Кружок_2009\Портфолио_1september\Федулов Дима_доделать\6.bmp"/>
          <p:cNvPicPr>
            <a:picLocks noChangeAspect="1" noChangeArrowheads="1"/>
          </p:cNvPicPr>
          <p:nvPr/>
        </p:nvPicPr>
        <p:blipFill>
          <a:blip r:embed="rId2"/>
          <a:srcRect l="1865" t="3608" r="746" b="11340"/>
          <a:stretch>
            <a:fillRect/>
          </a:stretch>
        </p:blipFill>
        <p:spPr bwMode="auto">
          <a:xfrm>
            <a:off x="360406" y="2571744"/>
            <a:ext cx="8192640" cy="20717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2000"/>
            <a:lum/>
          </a:blip>
          <a:srcRect/>
          <a:stretch>
            <a:fillRect l="-38000" r="-3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78C98-4967-4505-AC74-DF3D3E25B181}" type="slidenum">
              <a:rPr lang="ru-RU" smtClean="0"/>
              <a:pPr/>
              <a:t>2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1214414" y="214290"/>
            <a:ext cx="6215074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Все известные вещи имеют число. </a:t>
            </a:r>
          </a:p>
          <a:p>
            <a:pPr algn="r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Без этого ничего нельзя было бы ни мыслить, ни знать</a:t>
            </a:r>
            <a:r>
              <a:rPr lang="en-US" sz="2800" b="1" dirty="0" smtClean="0">
                <a:latin typeface="Times New Roman" pitchFamily="18" charset="0"/>
                <a:cs typeface="Times New Roman" pitchFamily="18" charset="0"/>
              </a:rPr>
              <a:t>”</a:t>
            </a:r>
            <a:endParaRPr lang="ru-RU" sz="2800" b="1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800" b="1" i="1" dirty="0" smtClean="0">
                <a:latin typeface="Book Antiqua" pitchFamily="18" charset="0"/>
                <a:cs typeface="Times New Roman" pitchFamily="18" charset="0"/>
              </a:rPr>
              <a:t>Пифагор</a:t>
            </a:r>
            <a:endParaRPr lang="ru-RU" sz="2800" i="1" dirty="0">
              <a:latin typeface="Book Antiqua" pitchFamily="18" charset="0"/>
              <a:cs typeface="Times New Roman" pitchFamily="18" charset="0"/>
            </a:endParaRPr>
          </a:p>
        </p:txBody>
      </p:sp>
      <p:pic>
        <p:nvPicPr>
          <p:cNvPr id="9" name="Рисунок 8" descr="ПифагорФото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429520" y="142852"/>
            <a:ext cx="1495425" cy="2257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3071810"/>
            <a:ext cx="3571880" cy="3571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91000" y="0"/>
            <a:ext cx="4953000" cy="323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571472" y="1500174"/>
            <a:ext cx="3643338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Рассказывают, что великий геометр, открыв НЕСОИЗМЕРИМОСТЬ сторон квадрата и его диагонали, увидел в том божественный знак, - и поспешил принести в жертву олимпийцам сотню быков. 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Пифагора легко понять - ведь он воочию узрел Бесконечность.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78C98-4967-4505-AC74-DF3D3E25B181}" type="slidenum">
              <a:rPr lang="ru-RU" smtClean="0"/>
              <a:pPr/>
              <a:t>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1142976" y="785794"/>
            <a:ext cx="292900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 Antiqua" pitchFamily="18" charset="0"/>
              </a:rPr>
              <a:t>Легенда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4786322"/>
            <a:ext cx="4591050" cy="1600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3000372"/>
            <a:ext cx="4867275" cy="148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71538" y="1643050"/>
            <a:ext cx="302895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6" cstate="print">
            <a:grayscl/>
          </a:blip>
          <a:srcRect/>
          <a:stretch>
            <a:fillRect/>
          </a:stretch>
        </p:blipFill>
        <p:spPr bwMode="auto">
          <a:xfrm>
            <a:off x="5934075" y="1714488"/>
            <a:ext cx="3209925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78C98-4967-4505-AC74-DF3D3E25B181}" type="slidenum">
              <a:rPr lang="ru-RU" smtClean="0"/>
              <a:pPr/>
              <a:t>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2571737" y="0"/>
            <a:ext cx="4714908" cy="193899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 Antiqua" pitchFamily="18" charset="0"/>
              </a:rPr>
              <a:t>Представления чисел пифагорейцами</a:t>
            </a:r>
            <a:endParaRPr lang="ru-RU" sz="40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2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7" dur="2000"/>
                                        <p:tgtEl>
                                          <p:spTgt spid="133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142976" y="1285860"/>
            <a:ext cx="5715040" cy="2286016"/>
          </a:xfrm>
        </p:spPr>
        <p:txBody>
          <a:bodyPr>
            <a:normAutofit fontScale="77500" lnSpcReduction="20000"/>
          </a:bodyPr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Главным открытием Пифагора был </a:t>
            </a:r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прямоугольный равнобедренный треугольник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, возникающий в квадрате, где проведена диагональ.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 descr="древние греки_Пифагор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57158" y="2857496"/>
            <a:ext cx="8358246" cy="3875539"/>
          </a:xfrm>
          <a:prstGeom prst="rect">
            <a:avLst/>
          </a:prstGeom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78C98-4967-4505-AC74-DF3D3E25B181}" type="slidenum">
              <a:rPr lang="ru-RU" smtClean="0"/>
              <a:pPr/>
              <a:t>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7000892" y="285728"/>
            <a:ext cx="1857388" cy="1857388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rot="16200000" flipH="1">
            <a:off x="7000892" y="285728"/>
            <a:ext cx="1857388" cy="18573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Равнобедренный треугольник 15"/>
          <p:cNvSpPr/>
          <p:nvPr/>
        </p:nvSpPr>
        <p:spPr>
          <a:xfrm rot="2661298">
            <a:off x="7073665" y="92929"/>
            <a:ext cx="2626577" cy="1278877"/>
          </a:xfrm>
          <a:prstGeom prst="triangle">
            <a:avLst>
              <a:gd name="adj" fmla="val 5190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00201"/>
            <a:ext cx="8258204" cy="2686056"/>
          </a:xfrm>
        </p:spPr>
        <p:txBody>
          <a:bodyPr>
            <a:normAutofit fontScale="92500" lnSpcReduction="10000"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Нетрудно сказать: какую бы часть стороны квадрата мы ни взяли - половину, четверть, треть и т.п. - ни одна из этих мер не уложится на диагонали целое число раз, всегда будет «остаток». </a:t>
            </a:r>
          </a:p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Так в математике появились иррациональные числа, в десятичной системе мы выражаем их в виде бесконечных дробей.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pic>
        <p:nvPicPr>
          <p:cNvPr id="1026" name="Рисунок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596" y="4143380"/>
            <a:ext cx="4286280" cy="2290456"/>
          </a:xfrm>
          <a:prstGeom prst="rect">
            <a:avLst/>
          </a:prstGeom>
          <a:noFill/>
          <a:ln w="28575">
            <a:solidFill>
              <a:schemeClr val="accent1">
                <a:lumMod val="75000"/>
              </a:schemeClr>
            </a:solidFill>
            <a:miter lim="800000"/>
            <a:headEnd/>
            <a:tailEnd/>
          </a:ln>
        </p:spPr>
      </p:pic>
      <p:grpSp>
        <p:nvGrpSpPr>
          <p:cNvPr id="12" name="Группа 11"/>
          <p:cNvGrpSpPr/>
          <p:nvPr/>
        </p:nvGrpSpPr>
        <p:grpSpPr>
          <a:xfrm>
            <a:off x="5357818" y="4062248"/>
            <a:ext cx="3211616" cy="709783"/>
            <a:chOff x="5357818" y="4062248"/>
            <a:chExt cx="3211616" cy="709783"/>
          </a:xfrm>
        </p:grpSpPr>
        <p:pic>
          <p:nvPicPr>
            <p:cNvPr id="5" name="Рисунок 4" descr="3.bmp"/>
            <p:cNvPicPr>
              <a:picLocks noChangeAspect="1"/>
            </p:cNvPicPr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215074" y="4143380"/>
              <a:ext cx="2354360" cy="628651"/>
            </a:xfrm>
            <a:prstGeom prst="rect">
              <a:avLst/>
            </a:prstGeom>
          </p:spPr>
        </p:pic>
        <p:graphicFrame>
          <p:nvGraphicFramePr>
            <p:cNvPr id="9" name="Объект 8"/>
            <p:cNvGraphicFramePr>
              <a:graphicFrameLocks noChangeAspect="1"/>
            </p:cNvGraphicFramePr>
            <p:nvPr/>
          </p:nvGraphicFramePr>
          <p:xfrm>
            <a:off x="5357818" y="4062248"/>
            <a:ext cx="571504" cy="511346"/>
          </p:xfrm>
          <a:graphic>
            <a:graphicData uri="http://schemas.openxmlformats.org/presentationml/2006/ole">
              <p:oleObj spid="_x0000_s1027" name="Формула" r:id="rId6" imgW="241200" imgH="215640" progId="Equation.3">
                <p:embed/>
              </p:oleObj>
            </a:graphicData>
          </a:graphic>
        </p:graphicFrame>
      </p:grpSp>
      <p:grpSp>
        <p:nvGrpSpPr>
          <p:cNvPr id="13" name="Группа 12"/>
          <p:cNvGrpSpPr/>
          <p:nvPr/>
        </p:nvGrpSpPr>
        <p:grpSpPr>
          <a:xfrm>
            <a:off x="5429256" y="4915659"/>
            <a:ext cx="3214710" cy="656481"/>
            <a:chOff x="5429256" y="4915659"/>
            <a:chExt cx="3214710" cy="656481"/>
          </a:xfrm>
        </p:grpSpPr>
        <p:pic>
          <p:nvPicPr>
            <p:cNvPr id="6" name="Рисунок 5" descr="4.bmp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6215074" y="4915659"/>
              <a:ext cx="2428892" cy="613615"/>
            </a:xfrm>
            <a:prstGeom prst="rect">
              <a:avLst/>
            </a:prstGeom>
            <a:ln>
              <a:solidFill>
                <a:schemeClr val="accent1">
                  <a:lumMod val="60000"/>
                  <a:lumOff val="40000"/>
                </a:schemeClr>
              </a:solidFill>
            </a:ln>
          </p:spPr>
        </p:pic>
        <p:graphicFrame>
          <p:nvGraphicFramePr>
            <p:cNvPr id="10" name="Объект 9"/>
            <p:cNvGraphicFramePr>
              <a:graphicFrameLocks noChangeAspect="1"/>
            </p:cNvGraphicFramePr>
            <p:nvPr/>
          </p:nvGraphicFramePr>
          <p:xfrm>
            <a:off x="5429256" y="5000636"/>
            <a:ext cx="571504" cy="571504"/>
          </p:xfrm>
          <a:graphic>
            <a:graphicData uri="http://schemas.openxmlformats.org/presentationml/2006/ole">
              <p:oleObj spid="_x0000_s1028" name="Формула" r:id="rId8" imgW="228600" imgH="228600" progId="Equation.3">
                <p:embed/>
              </p:oleObj>
            </a:graphicData>
          </a:graphic>
        </p:graphicFrame>
      </p:grpSp>
      <p:grpSp>
        <p:nvGrpSpPr>
          <p:cNvPr id="14" name="Группа 13"/>
          <p:cNvGrpSpPr/>
          <p:nvPr/>
        </p:nvGrpSpPr>
        <p:grpSpPr>
          <a:xfrm>
            <a:off x="5429256" y="5985990"/>
            <a:ext cx="3214710" cy="657720"/>
            <a:chOff x="5429256" y="5985990"/>
            <a:chExt cx="3214710" cy="657720"/>
          </a:xfrm>
        </p:grpSpPr>
        <p:pic>
          <p:nvPicPr>
            <p:cNvPr id="7" name="Рисунок 6" descr="5.bmp"/>
            <p:cNvPicPr>
              <a:picLocks noChangeAspect="1"/>
            </p:cNvPicPr>
            <p:nvPr/>
          </p:nvPicPr>
          <p:blipFill>
            <a:blip r:embed="rId9" cstate="print"/>
            <a:srcRect r="3018"/>
            <a:stretch>
              <a:fillRect/>
            </a:stretch>
          </p:blipFill>
          <p:spPr>
            <a:xfrm>
              <a:off x="6239681" y="5985990"/>
              <a:ext cx="2404285" cy="657720"/>
            </a:xfrm>
            <a:prstGeom prst="rect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</p:pic>
        <p:graphicFrame>
          <p:nvGraphicFramePr>
            <p:cNvPr id="11" name="Объект 10"/>
            <p:cNvGraphicFramePr>
              <a:graphicFrameLocks noChangeAspect="1"/>
            </p:cNvGraphicFramePr>
            <p:nvPr/>
          </p:nvGraphicFramePr>
          <p:xfrm>
            <a:off x="5429256" y="6072206"/>
            <a:ext cx="571504" cy="571504"/>
          </p:xfrm>
          <a:graphic>
            <a:graphicData uri="http://schemas.openxmlformats.org/presentationml/2006/ole">
              <p:oleObj spid="_x0000_s1029" name="Формула" r:id="rId10" imgW="228600" imgH="228600" progId="Equation.3">
                <p:embed/>
              </p:oleObj>
            </a:graphicData>
          </a:graphic>
        </p:graphicFrame>
      </p:grp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78C98-4967-4505-AC74-DF3D3E25B181}" type="slidenum">
              <a:rPr lang="ru-RU" smtClean="0"/>
              <a:pPr/>
              <a:t>6</a:t>
            </a:fld>
            <a:endParaRPr lang="ru-RU"/>
          </a:p>
        </p:txBody>
      </p:sp>
      <p:sp>
        <p:nvSpPr>
          <p:cNvPr id="16" name="Нижний колонтитул 1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1857356" y="285728"/>
            <a:ext cx="6909233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36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 Antiqua" pitchFamily="18" charset="0"/>
              </a:rPr>
              <a:t>Что такое НЕСОИЗМЕРИМОСТЬ? </a:t>
            </a:r>
            <a:endParaRPr lang="ru-RU" sz="36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Book Antiqua" pitchFamily="18" charset="0"/>
              </a:rPr>
              <a:t>Эти четыре фигуры, связанные между собой общим построением, обладают интересными свойствами</a:t>
            </a:r>
            <a:endParaRPr lang="ru-RU" sz="3200" b="1" dirty="0">
              <a:solidFill>
                <a:srgbClr val="FF0000"/>
              </a:solidFill>
              <a:latin typeface="Book Antiqua" pitchFamily="18" charset="0"/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43362" cy="1685923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 smtClean="0">
                <a:solidFill>
                  <a:srgbClr val="7030A0"/>
                </a:solidFill>
              </a:rPr>
              <a:t>Первая фигура </a:t>
            </a:r>
            <a:r>
              <a:rPr lang="ru-RU" b="1" dirty="0" smtClean="0"/>
              <a:t>— квадрат — одна из простейших фигур, имеющая</a:t>
            </a:r>
          </a:p>
          <a:p>
            <a:r>
              <a:rPr lang="ru-RU" b="1" dirty="0" smtClean="0"/>
              <a:t>равные стороны. Она является основной формой </a:t>
            </a:r>
            <a:r>
              <a:rPr lang="ru-RU" b="1" dirty="0" smtClean="0">
                <a:hlinkClick r:id="rId2" action="ppaction://hlinksldjump"/>
              </a:rPr>
              <a:t>в ранней архитектуре Древнего Египта</a:t>
            </a:r>
            <a:endParaRPr lang="ru-RU" b="1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67204" cy="1614485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 smtClean="0">
                <a:solidFill>
                  <a:srgbClr val="7030A0"/>
                </a:solidFill>
              </a:rPr>
              <a:t>Вторая фигура </a:t>
            </a:r>
            <a:r>
              <a:rPr lang="ru-RU" dirty="0" smtClean="0"/>
              <a:t>— </a:t>
            </a:r>
            <a:r>
              <a:rPr lang="ru-RU" b="1" dirty="0" smtClean="0"/>
              <a:t>прямоугольник с отношением сторон, равным отношению стороны квадрата к его диагонали. </a:t>
            </a:r>
            <a:endParaRPr lang="ru-RU" b="1" dirty="0"/>
          </a:p>
        </p:txBody>
      </p:sp>
      <p:pic>
        <p:nvPicPr>
          <p:cNvPr id="2050" name="Рисунок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29256" y="3500438"/>
            <a:ext cx="3126526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8" name="Picture 2" descr="F:\Кружок_2009\Портфолио_1september\Федулов Дима_доделать\первая фигура.jpg"/>
          <p:cNvPicPr>
            <a:picLocks noChangeAspect="1" noChangeArrowheads="1"/>
          </p:cNvPicPr>
          <p:nvPr/>
        </p:nvPicPr>
        <p:blipFill>
          <a:blip r:embed="rId4"/>
          <a:srcRect r="23728"/>
          <a:stretch>
            <a:fillRect/>
          </a:stretch>
        </p:blipFill>
        <p:spPr bwMode="auto">
          <a:xfrm>
            <a:off x="428596" y="3214686"/>
            <a:ext cx="3515326" cy="2909888"/>
          </a:xfrm>
          <a:prstGeom prst="rect">
            <a:avLst/>
          </a:prstGeom>
          <a:noFill/>
        </p:spPr>
      </p:pic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78C98-4967-4505-AC74-DF3D3E25B181}" type="slidenum">
              <a:rPr lang="ru-RU" smtClean="0"/>
              <a:pPr/>
              <a:t>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-11141212" y="1714488"/>
            <a:ext cx="7426404" cy="64633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Эти четыре фигуры, связанные между собой общим построением, обладают интересными свойствами</a:t>
            </a:r>
            <a:endParaRPr lang="ru-RU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3362" cy="1822449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b="100000"/>
            </a:path>
            <a:tileRect t="-100000" r="-100000"/>
          </a:gradFill>
        </p:spPr>
        <p:txBody>
          <a:bodyPr>
            <a:normAutofit/>
          </a:bodyPr>
          <a:lstStyle/>
          <a:p>
            <a:r>
              <a:rPr lang="ru-RU" sz="2800" dirty="0" smtClean="0">
                <a:solidFill>
                  <a:srgbClr val="C00000"/>
                </a:solidFill>
              </a:rPr>
              <a:t>Третья фигура – </a:t>
            </a:r>
            <a:r>
              <a:rPr lang="ru-RU" dirty="0" smtClean="0"/>
              <a:t>прямоугольник с длинами сторон </a:t>
            </a:r>
            <a:r>
              <a:rPr lang="ru-RU" i="1" dirty="0" smtClean="0"/>
              <a:t>а </a:t>
            </a:r>
            <a:r>
              <a:rPr lang="ru-RU" dirty="0" smtClean="0"/>
              <a:t>и </a:t>
            </a:r>
            <a:r>
              <a:rPr lang="ru-RU" dirty="0" err="1" smtClean="0"/>
              <a:t>√</a:t>
            </a:r>
            <a:r>
              <a:rPr lang="en-US" dirty="0" smtClean="0"/>
              <a:t>3∙a</a:t>
            </a:r>
            <a:endParaRPr lang="ru-RU" dirty="0"/>
          </a:p>
        </p:txBody>
      </p:sp>
      <p:pic>
        <p:nvPicPr>
          <p:cNvPr id="20482" name="Picture 2" descr="F:\Кружок_2009\Портфолио_1september\Федулов Дима_доделать\третья фигура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 bwMode="auto">
          <a:xfrm>
            <a:off x="4786314" y="3500438"/>
            <a:ext cx="4040188" cy="1915305"/>
          </a:xfrm>
          <a:prstGeom prst="rect">
            <a:avLst/>
          </a:prstGeom>
          <a:noFill/>
        </p:spPr>
      </p:pic>
      <p:sp>
        <p:nvSpPr>
          <p:cNvPr id="7" name="Текст 6"/>
          <p:cNvSpPr>
            <a:spLocks noGrp="1"/>
          </p:cNvSpPr>
          <p:nvPr>
            <p:ph type="body" sz="quarter" idx="3"/>
          </p:nvPr>
        </p:nvSpPr>
        <p:spPr>
          <a:xfrm>
            <a:off x="4714876" y="1571612"/>
            <a:ext cx="4286280" cy="1785950"/>
          </a:xfr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50000">
                <a:schemeClr val="accent1">
                  <a:tint val="44500"/>
                  <a:satMod val="160000"/>
                </a:schemeClr>
              </a:gs>
              <a:gs pos="100000">
                <a:schemeClr val="accent1">
                  <a:tint val="23500"/>
                  <a:satMod val="160000"/>
                </a:schemeClr>
              </a:gs>
            </a:gsLst>
            <a:path path="circle">
              <a:fillToRect l="100000" t="100000"/>
            </a:path>
            <a:tileRect r="-100000" b="-100000"/>
          </a:gradFill>
        </p:spPr>
        <p:txBody>
          <a:bodyPr>
            <a:normAutofit fontScale="92500" lnSpcReduction="10000"/>
          </a:bodyPr>
          <a:lstStyle/>
          <a:p>
            <a:r>
              <a:rPr lang="ru-RU" sz="2800" dirty="0" smtClean="0">
                <a:solidFill>
                  <a:srgbClr val="C00000"/>
                </a:solidFill>
              </a:rPr>
              <a:t>Четвёртая фигура </a:t>
            </a:r>
            <a:r>
              <a:rPr lang="ru-RU" dirty="0" smtClean="0"/>
              <a:t>представляет собой прямоугольник, составленный из двух квадратов, длина сторон которого </a:t>
            </a:r>
            <a:r>
              <a:rPr lang="ru-RU" i="1" dirty="0" smtClean="0"/>
              <a:t>а</a:t>
            </a:r>
            <a:r>
              <a:rPr lang="ru-RU" dirty="0" smtClean="0"/>
              <a:t> и </a:t>
            </a:r>
            <a:r>
              <a:rPr lang="ru-RU" i="1" dirty="0" smtClean="0"/>
              <a:t>2а</a:t>
            </a:r>
            <a:endParaRPr lang="ru-RU" dirty="0"/>
          </a:p>
        </p:txBody>
      </p:sp>
      <p:pic>
        <p:nvPicPr>
          <p:cNvPr id="20484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8596" y="4000504"/>
            <a:ext cx="3600450" cy="177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11" name="Группа 10"/>
          <p:cNvGrpSpPr/>
          <p:nvPr/>
        </p:nvGrpSpPr>
        <p:grpSpPr>
          <a:xfrm>
            <a:off x="5429256" y="5572140"/>
            <a:ext cx="3214710" cy="657720"/>
            <a:chOff x="5429256" y="5985990"/>
            <a:chExt cx="3214710" cy="657720"/>
          </a:xfrm>
        </p:grpSpPr>
        <p:pic>
          <p:nvPicPr>
            <p:cNvPr id="12" name="Рисунок 11" descr="5.bmp"/>
            <p:cNvPicPr>
              <a:picLocks noChangeAspect="1"/>
            </p:cNvPicPr>
            <p:nvPr/>
          </p:nvPicPr>
          <p:blipFill>
            <a:blip r:embed="rId5" cstate="print"/>
            <a:srcRect r="3018"/>
            <a:stretch>
              <a:fillRect/>
            </a:stretch>
          </p:blipFill>
          <p:spPr>
            <a:xfrm>
              <a:off x="6239681" y="5985990"/>
              <a:ext cx="2404285" cy="657720"/>
            </a:xfrm>
            <a:prstGeom prst="rect">
              <a:avLst/>
            </a:prstGeom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</p:pic>
        <p:graphicFrame>
          <p:nvGraphicFramePr>
            <p:cNvPr id="13" name="Объект 12"/>
            <p:cNvGraphicFramePr>
              <a:graphicFrameLocks noChangeAspect="1"/>
            </p:cNvGraphicFramePr>
            <p:nvPr/>
          </p:nvGraphicFramePr>
          <p:xfrm>
            <a:off x="5429256" y="6072206"/>
            <a:ext cx="571504" cy="571504"/>
          </p:xfrm>
          <a:graphic>
            <a:graphicData uri="http://schemas.openxmlformats.org/presentationml/2006/ole">
              <p:oleObj spid="_x0000_s20485" name="Формула" r:id="rId6" imgW="228600" imgH="228600" progId="Equation.3">
                <p:embed/>
              </p:oleObj>
            </a:graphicData>
          </a:graphic>
        </p:graphicFrame>
      </p:grpSp>
      <p:sp>
        <p:nvSpPr>
          <p:cNvPr id="14" name="Номер слайда 1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78C98-4967-4505-AC74-DF3D3E25B181}" type="slidenum">
              <a:rPr lang="ru-RU" smtClean="0"/>
              <a:pPr/>
              <a:t>8</a:t>
            </a:fld>
            <a:endParaRPr lang="ru-RU" dirty="0"/>
          </a:p>
        </p:txBody>
      </p:sp>
      <p:sp>
        <p:nvSpPr>
          <p:cNvPr id="15" name="Нижний колонтитул 1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7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Book Antiqua" pitchFamily="18" charset="0"/>
              </a:rPr>
              <a:t>Эти четыре фигуры, связанные между собой общим построением, обладают интересными свойствами</a:t>
            </a:r>
            <a:endParaRPr lang="ru-RU" sz="3200" b="1" dirty="0">
              <a:solidFill>
                <a:srgbClr val="FF0000"/>
              </a:solidFill>
              <a:latin typeface="Book Antiqua" pitchFamily="18" charset="0"/>
            </a:endParaRPr>
          </a:p>
        </p:txBody>
      </p:sp>
      <p:graphicFrame>
        <p:nvGraphicFramePr>
          <p:cNvPr id="18" name="Объект 17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p:oleObj spid="_x0000_s20486" name="Формула" r:id="rId7" imgW="114120" imgH="21564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10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1000"/>
                                        <p:tgtEl>
                                          <p:spTgt spid="7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6" dur="1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1000"/>
                                        <p:tgtEl>
                                          <p:spTgt spid="204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6" presetClass="entr" presetSubtype="2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 animBg="1"/>
      <p:bldP spid="7" grpId="0" build="p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F:\Кружок_2009\Портфолио_1september\Федулов Дима_доделать\второй способ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 bwMode="auto">
          <a:xfrm>
            <a:off x="889384" y="1600200"/>
            <a:ext cx="7365232" cy="4525963"/>
          </a:xfrm>
          <a:prstGeom prst="rect">
            <a:avLst/>
          </a:prstGeom>
          <a:noFill/>
        </p:spPr>
      </p:pic>
      <p:sp>
        <p:nvSpPr>
          <p:cNvPr id="7" name="Нижний колонтитул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D78C98-4967-4505-AC74-DF3D3E25B181}" type="slidenum">
              <a:rPr lang="ru-RU" smtClean="0"/>
              <a:pPr/>
              <a:t>9</a:t>
            </a:fld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2714612" y="500042"/>
            <a:ext cx="505298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Book Antiqua" pitchFamily="18" charset="0"/>
              </a:rPr>
              <a:t>Второй способ</a:t>
            </a:r>
            <a:endParaRPr lang="ru-RU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 sz="1200" dirty="0" smtClean="0"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243</TotalTime>
  <Words>373</Words>
  <Application>Microsoft Office PowerPoint</Application>
  <PresentationFormat>Экран (4:3)</PresentationFormat>
  <Paragraphs>49</Paragraphs>
  <Slides>12</Slides>
  <Notes>3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4" baseType="lpstr">
      <vt:lpstr>Тема Office</vt:lpstr>
      <vt:lpstr>Формула</vt:lpstr>
      <vt:lpstr>Слайд 1</vt:lpstr>
      <vt:lpstr>Слайд 2</vt:lpstr>
      <vt:lpstr>Слайд 3</vt:lpstr>
      <vt:lpstr>Слайд 4</vt:lpstr>
      <vt:lpstr>Слайд 5</vt:lpstr>
      <vt:lpstr>Слайд 6</vt:lpstr>
      <vt:lpstr>Эти четыре фигуры, связанные между собой общим построением, обладают интересными свойствами</vt:lpstr>
      <vt:lpstr>Эти четыре фигуры, связанные между собой общим построением, обладают интересными свойствами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Приключение Алгебры в стране Геометрия</dc:title>
  <dc:creator>Sparrow7489</dc:creator>
  <cp:lastModifiedBy>SamLab.ws</cp:lastModifiedBy>
  <cp:revision>26</cp:revision>
  <dcterms:created xsi:type="dcterms:W3CDTF">2009-12-15T18:13:39Z</dcterms:created>
  <dcterms:modified xsi:type="dcterms:W3CDTF">2010-01-24T17:39:16Z</dcterms:modified>
</cp:coreProperties>
</file>