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0" r:id="rId2"/>
    <p:sldId id="257" r:id="rId3"/>
    <p:sldId id="259" r:id="rId4"/>
    <p:sldId id="258" r:id="rId5"/>
    <p:sldId id="260" r:id="rId6"/>
    <p:sldId id="271" r:id="rId7"/>
    <p:sldId id="269" r:id="rId8"/>
    <p:sldId id="265" r:id="rId9"/>
    <p:sldId id="263" r:id="rId10"/>
    <p:sldId id="262" r:id="rId11"/>
    <p:sldId id="26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8ECA9-04DC-481E-8FFC-ADD7A955D218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BC118-AB57-4A79-90AC-3901499FF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6DF09-1F5D-4468-84A6-8A5DDED2ADB7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B08EA-E566-466B-9354-D0C78029A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CD832-E112-4611-A881-08882C888C90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9D59A-877C-4231-9BE6-7A6E29C0E6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899E8-E3EB-4848-B3A4-54CE33C414CA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80D2E-5FCC-4EE6-A4F4-1A9EFBB15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98898-834F-4556-9DDD-C49338B91C9E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F6BED-D140-47BF-91F0-A7B789313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8B0D9-77A8-4DDD-BCCA-1DDFC9085DEC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9D885-77EF-4095-92CA-ECE5783B4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CB324-9353-468C-B1AB-96D2732BD25E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E8DB2-AA99-4A88-B49E-E64BF48ABA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F2CE2-8591-4626-8726-C7A11D567537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90B1A-9A8A-478C-A810-F59BD5C943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F9D23-61A6-4EF5-904D-035F95642831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5B938-C3EC-44F8-8B55-E51727A33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F3460-9398-4C8A-8D3F-CA19854E4012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4DCD4-F6EF-44CC-ADAD-08F000D734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553EE-CBE0-459E-9800-DFEE2F269A63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37450-A15A-4EB8-B2B6-492BFEF43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3C056A-113A-48F0-9FB6-262824445528}" type="datetimeFigureOut">
              <a:rPr lang="ru-RU"/>
              <a:pPr>
                <a:defRPr/>
              </a:pPr>
              <a:t>19.02.2011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A6D15F-BED9-434D-8012-58EA4C96E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86" r:id="rId9"/>
    <p:sldLayoutId id="2147483677" r:id="rId10"/>
    <p:sldLayoutId id="214748367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1214446"/>
          </a:xfrm>
        </p:spPr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Тема урока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071688"/>
            <a:ext cx="7854950" cy="4357687"/>
          </a:xfrm>
        </p:spPr>
        <p:txBody>
          <a:bodyPr>
            <a:normAutofit/>
          </a:bodyPr>
          <a:lstStyle/>
          <a:p>
            <a:pPr marR="0">
              <a:lnSpc>
                <a:spcPct val="90000"/>
              </a:lnSpc>
            </a:pPr>
            <a:r>
              <a:rPr lang="ru-RU" sz="3000" smtClean="0">
                <a:solidFill>
                  <a:srgbClr val="FFFF00"/>
                </a:solidFill>
              </a:rPr>
              <a:t>"Круговорот углерода в природе и последствия его нарушения«</a:t>
            </a:r>
          </a:p>
          <a:p>
            <a:pPr marR="0">
              <a:lnSpc>
                <a:spcPct val="90000"/>
              </a:lnSpc>
            </a:pPr>
            <a:endParaRPr lang="ru-RU" sz="3000" smtClean="0">
              <a:solidFill>
                <a:srgbClr val="FFFF00"/>
              </a:solidFill>
            </a:endParaRPr>
          </a:p>
          <a:p>
            <a:pPr marR="0" algn="l">
              <a:lnSpc>
                <a:spcPct val="90000"/>
              </a:lnSpc>
            </a:pPr>
            <a:r>
              <a:rPr lang="ru-RU" sz="3000" smtClean="0">
                <a:solidFill>
                  <a:srgbClr val="FFFF00"/>
                </a:solidFill>
              </a:rPr>
              <a:t>Учитель биологии</a:t>
            </a:r>
          </a:p>
          <a:p>
            <a:pPr marR="0" algn="l">
              <a:lnSpc>
                <a:spcPct val="90000"/>
              </a:lnSpc>
            </a:pPr>
            <a:r>
              <a:rPr lang="ru-RU" sz="3000" smtClean="0">
                <a:solidFill>
                  <a:srgbClr val="FFFF00"/>
                </a:solidFill>
              </a:rPr>
              <a:t>Рабаданова Светлана Ивановна</a:t>
            </a:r>
          </a:p>
          <a:p>
            <a:pPr marR="0" algn="l">
              <a:lnSpc>
                <a:spcPct val="90000"/>
              </a:lnSpc>
            </a:pPr>
            <a:r>
              <a:rPr lang="ru-RU" sz="3000" smtClean="0">
                <a:solidFill>
                  <a:srgbClr val="FFFF00"/>
                </a:solidFill>
              </a:rPr>
              <a:t>МОУ Лицей №6 г. Невинномысск.</a:t>
            </a:r>
          </a:p>
          <a:p>
            <a:pPr marR="0">
              <a:lnSpc>
                <a:spcPct val="90000"/>
              </a:lnSpc>
            </a:pPr>
            <a:r>
              <a:rPr lang="ru-RU" sz="3000" smtClean="0">
                <a:solidFill>
                  <a:srgbClr val="FFFF00"/>
                </a:solidFill>
              </a:rPr>
              <a:t>Ставропольский край.</a:t>
            </a:r>
            <a:r>
              <a:rPr lang="ru-RU" sz="3000" smtClean="0"/>
              <a:t> .                 </a:t>
            </a:r>
            <a:r>
              <a:rPr lang="ru-RU" sz="3000" b="1" u="sng" smtClean="0"/>
              <a:t>Идентификатор- 207-551-965.</a:t>
            </a:r>
            <a:endParaRPr lang="ru-RU" sz="3000" smtClean="0"/>
          </a:p>
          <a:p>
            <a:pPr marR="0">
              <a:lnSpc>
                <a:spcPct val="90000"/>
              </a:lnSpc>
            </a:pPr>
            <a:r>
              <a:rPr lang="ru-RU" sz="3000" smtClean="0"/>
              <a:t> </a:t>
            </a:r>
          </a:p>
          <a:p>
            <a:pPr marR="0" algn="l">
              <a:lnSpc>
                <a:spcPct val="90000"/>
              </a:lnSpc>
            </a:pPr>
            <a:endParaRPr lang="ru-RU" sz="30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задание.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smtClean="0"/>
              <a:t>повторить §23-24. По содержанию данных параграфов я вам предлагаю составить проблемные вопросы.</a:t>
            </a:r>
            <a:endParaRPr lang="ru-RU" smtClean="0"/>
          </a:p>
          <a:p>
            <a:r>
              <a:rPr lang="ru-RU" b="1" i="1" smtClean="0"/>
              <a:t>выполнить задание на стр. 255-265 из сборника  тематических тестовых заданий «ЕГЭ: шаг за шагом» В.Н. Фросин. Изд.  Дрофа 2011г.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1"/>
          <p:cNvSpPr>
            <a:spLocks noChangeArrowheads="1"/>
          </p:cNvSpPr>
          <p:nvPr/>
        </p:nvSpPr>
        <p:spPr bwMode="auto">
          <a:xfrm>
            <a:off x="1428750" y="1049338"/>
            <a:ext cx="564356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altLang="ja-JP" sz="280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Кого заинтересовала данная тема,  предлагаю продолжить ей изучение, выполнив творческий проект на тему «Плюсы и минусы парникового эффекта».</a:t>
            </a:r>
            <a:endParaRPr lang="ru-RU" altLang="ja-JP" sz="2800"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1643063" y="3286125"/>
          <a:ext cx="5848350" cy="3357563"/>
        </p:xfrm>
        <a:graphic>
          <a:graphicData uri="http://schemas.openxmlformats.org/presentationml/2006/ole">
            <p:oleObj spid="_x0000_s3076" name="Слайд" r:id="rId3" imgW="3131805" imgH="234995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цели урока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smtClean="0"/>
              <a:t>- Выяснить,  какие организмы участвуют в круговороте углерода</a:t>
            </a:r>
          </a:p>
          <a:p>
            <a:r>
              <a:rPr lang="ru-RU" i="1" smtClean="0"/>
              <a:t> -  Составить схему процесса  круговорота углерода.</a:t>
            </a:r>
          </a:p>
          <a:p>
            <a:r>
              <a:rPr lang="ru-RU" i="1" smtClean="0"/>
              <a:t> - Проследить и уточнить влияние круговорота углерода на окружающую среду.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Задание№1</a:t>
            </a:r>
            <a:r>
              <a:rPr lang="ru-RU" sz="4000" dirty="0" smtClean="0"/>
              <a:t>.  </a:t>
            </a:r>
            <a:r>
              <a:rPr lang="ru-RU" sz="3600" dirty="0" smtClean="0"/>
              <a:t>Программированное  графическое.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1. Круговорот веществ- циклические процессы превращения и перемещения веществ в природе.</a:t>
            </a:r>
            <a:endParaRPr lang="ru-RU" dirty="0" smtClean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2. На Земле различают два типа круговорота веществ.</a:t>
            </a:r>
            <a:endParaRPr lang="ru-RU" dirty="0" smtClean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3. Геологический и биологический  круговороты взаимосвязаны.</a:t>
            </a:r>
            <a:endParaRPr lang="ru-RU" dirty="0" smtClean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4.Связь между биосистемой и окружающей средой осуществляется в виде трех звеньев.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5.Продуценты- это автотрофы, обладающие уникальной способностью создавать из неорганических соединений сложные органические соединения и запасать в их химических связях энергию.</a:t>
            </a:r>
            <a:endParaRPr lang="ru-RU" dirty="0" smtClean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6.Сера усваивается растениями только не в окисленной форме, в виде иона </a:t>
            </a:r>
            <a:r>
              <a:rPr lang="en-US" b="1" dirty="0" smtClean="0"/>
              <a:t>SO</a:t>
            </a:r>
            <a:r>
              <a:rPr lang="ru-RU" b="1" baseline="-25000" dirty="0" smtClean="0"/>
              <a:t>4</a:t>
            </a:r>
            <a:r>
              <a:rPr lang="ru-RU" b="1" dirty="0" smtClean="0"/>
              <a:t>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7.На Земле различают три типа круговорота веществ.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8.Продуценты- это гетеротрофы, потребляющие органические вещества.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9.Все составные компоненты биосферы – живое вещество</a:t>
            </a:r>
            <a:endParaRPr lang="ru-RU" dirty="0" smtClean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10.Все составные компоненты биосферы – костное вещество.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/>
              <a:t>Ответ:       1           2            3           5                                                    9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                                                   4              6              7                8                       10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643063" y="5429250"/>
            <a:ext cx="5000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357438" y="5429250"/>
            <a:ext cx="571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2821781" y="5536407"/>
            <a:ext cx="500063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3250406" y="5536407"/>
            <a:ext cx="500063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3571875" y="5500688"/>
            <a:ext cx="500063" cy="357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214813" y="5929313"/>
            <a:ext cx="6429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143500" y="5929313"/>
            <a:ext cx="7143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6000750" y="5429250"/>
            <a:ext cx="428625" cy="4286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572250" y="5429250"/>
            <a:ext cx="571500" cy="500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Задание №2</a:t>
            </a:r>
            <a:r>
              <a:rPr lang="ru-RU" sz="3600" smtClean="0"/>
              <a:t>. </a:t>
            </a:r>
            <a:r>
              <a:rPr lang="ru-RU" sz="2800" smtClean="0"/>
              <a:t>Схема геологического круговорота углерода. </a:t>
            </a:r>
            <a:endParaRPr lang="ru-RU" sz="2800" i="1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457200" y="1714500"/>
            <a:ext cx="8229600" cy="46101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4" name="Овал 3"/>
          <p:cNvSpPr/>
          <p:nvPr/>
        </p:nvSpPr>
        <p:spPr>
          <a:xfrm>
            <a:off x="3500438" y="3429000"/>
            <a:ext cx="2071687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Углерод.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57750" y="2428875"/>
            <a:ext cx="2928938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Диоксид СО2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750" y="2000250"/>
            <a:ext cx="1500188" cy="214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Атмосфера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14750" y="2000250"/>
            <a:ext cx="1500188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Гидросфера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86500" y="3071813"/>
            <a:ext cx="171450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Растения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86500" y="4000500"/>
            <a:ext cx="1714500" cy="285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Животные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14500" y="2500313"/>
            <a:ext cx="1571625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Свободный углерод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1500" y="1857375"/>
            <a:ext cx="18573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Графит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" y="3286125"/>
            <a:ext cx="928688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Алмаз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14438" y="4000500"/>
            <a:ext cx="1357312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Земная кора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38" y="4786313"/>
            <a:ext cx="1500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Природные карбонаты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357438" y="4786313"/>
            <a:ext cx="1500187" cy="500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Горючие ископаемые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0063" y="5786438"/>
            <a:ext cx="171450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Известняк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428875" y="5786438"/>
            <a:ext cx="1571625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Доломиты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000625" y="5000625"/>
            <a:ext cx="2857500" cy="1285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Антрацит, бурые угли, каменные угли, горючие сланцы, нефть, природный газ, битумы и д.р.</a:t>
            </a:r>
            <a:endParaRPr lang="ru-RU" dirty="0"/>
          </a:p>
        </p:txBody>
      </p:sp>
      <p:cxnSp>
        <p:nvCxnSpPr>
          <p:cNvPr id="24" name="Прямая со стрелкой 23"/>
          <p:cNvCxnSpPr/>
          <p:nvPr/>
        </p:nvCxnSpPr>
        <p:spPr>
          <a:xfrm rot="5400000" flipH="1" flipV="1">
            <a:off x="5250657" y="2750343"/>
            <a:ext cx="857250" cy="7858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endCxn id="7" idx="3"/>
          </p:cNvCxnSpPr>
          <p:nvPr/>
        </p:nvCxnSpPr>
        <p:spPr>
          <a:xfrm rot="10800000">
            <a:off x="5214938" y="2106613"/>
            <a:ext cx="642937" cy="3222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 flipH="1" flipV="1">
            <a:off x="7393782" y="2250281"/>
            <a:ext cx="214312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V="1">
            <a:off x="5500688" y="3286125"/>
            <a:ext cx="714375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5400000">
            <a:off x="6572250" y="3643313"/>
            <a:ext cx="57308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10800000">
            <a:off x="1143000" y="2143125"/>
            <a:ext cx="500063" cy="3921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10" idx="1"/>
          </p:cNvCxnSpPr>
          <p:nvPr/>
        </p:nvCxnSpPr>
        <p:spPr>
          <a:xfrm rot="10800000" flipV="1">
            <a:off x="1000125" y="2749550"/>
            <a:ext cx="714375" cy="465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5400000" flipH="1" flipV="1">
            <a:off x="1320801" y="5537200"/>
            <a:ext cx="500062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17" idx="0"/>
          </p:cNvCxnSpPr>
          <p:nvPr/>
        </p:nvCxnSpPr>
        <p:spPr>
          <a:xfrm rot="16200000" flipV="1">
            <a:off x="2357438" y="4929188"/>
            <a:ext cx="428625" cy="1285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>
            <a:off x="1321595" y="4536281"/>
            <a:ext cx="214312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2286000" y="4500563"/>
            <a:ext cx="285750" cy="214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10800000">
            <a:off x="3857625" y="5000625"/>
            <a:ext cx="1143000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stCxn id="4" idx="2"/>
            <a:endCxn id="13" idx="3"/>
          </p:cNvCxnSpPr>
          <p:nvPr/>
        </p:nvCxnSpPr>
        <p:spPr>
          <a:xfrm rot="10800000" flipV="1">
            <a:off x="2571750" y="4071938"/>
            <a:ext cx="928688" cy="1793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Двойная стрелка влево/вправо 66"/>
          <p:cNvSpPr/>
          <p:nvPr/>
        </p:nvSpPr>
        <p:spPr>
          <a:xfrm rot="8081155" flipH="1">
            <a:off x="2443957" y="3039268"/>
            <a:ext cx="2425700" cy="25241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-500063"/>
            <a:ext cx="8229600" cy="3500438"/>
          </a:xfrm>
        </p:spPr>
        <p:txBody>
          <a:bodyPr/>
          <a:lstStyle/>
          <a:p>
            <a:r>
              <a:rPr lang="ru-RU" sz="2700" smtClean="0"/>
              <a:t>Задание №3. </a:t>
            </a:r>
            <a:r>
              <a:rPr lang="ru-RU" sz="2400" smtClean="0"/>
              <a:t>Схема  биологического круговорота углерода. </a:t>
            </a:r>
            <a:r>
              <a:rPr lang="ru-RU" sz="2700" smtClean="0"/>
              <a:t/>
            </a:r>
            <a:br>
              <a:rPr lang="ru-RU" sz="2700" smtClean="0"/>
            </a:br>
            <a:r>
              <a:rPr lang="ru-RU" sz="2700" smtClean="0"/>
              <a:t>Схема биологического круговорота углерода.</a:t>
            </a:r>
            <a:r>
              <a:rPr lang="ru-RU" sz="2700" i="1" smtClean="0"/>
              <a:t/>
            </a:r>
            <a:br>
              <a:rPr lang="ru-RU" sz="2700" i="1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7410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214438"/>
            <a:ext cx="8286750" cy="5429250"/>
          </a:xfrm>
        </p:spPr>
      </p:pic>
      <p:cxnSp>
        <p:nvCxnSpPr>
          <p:cNvPr id="6" name="Прямая со стрелкой 5"/>
          <p:cNvCxnSpPr/>
          <p:nvPr/>
        </p:nvCxnSpPr>
        <p:spPr>
          <a:xfrm rot="10800000" flipV="1">
            <a:off x="3929063" y="1571625"/>
            <a:ext cx="357187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3821906" y="3607595"/>
            <a:ext cx="714375" cy="500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4500563" y="5286375"/>
            <a:ext cx="1357312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3750469" y="2107407"/>
            <a:ext cx="1428750" cy="500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3571876" y="2857500"/>
            <a:ext cx="2500312" cy="71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2571750" y="4714876"/>
            <a:ext cx="2643187" cy="214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5214938" y="6000750"/>
            <a:ext cx="1428750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6072187" y="4071938"/>
            <a:ext cx="357346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2857500" y="1928813"/>
            <a:ext cx="1428750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Фотосинтез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214813" y="3143250"/>
            <a:ext cx="1643062" cy="357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Дыхания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357938" y="5500688"/>
            <a:ext cx="1714500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Разложение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285750" y="704850"/>
            <a:ext cx="8401050" cy="1143000"/>
          </a:xfrm>
        </p:spPr>
        <p:txBody>
          <a:bodyPr/>
          <a:lstStyle/>
          <a:p>
            <a:r>
              <a:rPr lang="ru-RU" sz="3600" smtClean="0"/>
              <a:t>Задание №4     </a:t>
            </a:r>
            <a:r>
              <a:rPr lang="ru-RU" sz="3200" smtClean="0"/>
              <a:t>Задача –диллема .      </a:t>
            </a:r>
            <a:r>
              <a:rPr lang="ru-RU" sz="4800" smtClean="0"/>
              <a:t>                                 </a:t>
            </a:r>
            <a:endParaRPr lang="ru-RU" sz="28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Проанализируйте приведенную ниже ситуацию и примите оптимальное решение по защите природы и здоровья людей проживающих в </a:t>
            </a:r>
            <a:r>
              <a:rPr lang="ru-RU" b="1" dirty="0" smtClean="0"/>
              <a:t>г. Невинномысске. </a:t>
            </a:r>
            <a:r>
              <a:rPr lang="ru-RU" dirty="0" smtClean="0"/>
              <a:t>При выборе решения прочтите пункт «1» инструктивной карточки и следующий за ним пункт, обозначенный знаком «0». Выберите утверждение, с которым вы согласны, и переходите к следующей ступени, номер которой указан после данного утверждения.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Вы – владелец небольшой автозаправочной станции  (АЗС, расположенной в черте г Невинномысска). Комитет по экологии доказательно известил вас о том, что работа вашего предприятия наносит ощутимый вред здоровью горожан. Как руководитель вы незамедлительно принимаете решение по преодолению ситуации:</a:t>
            </a: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285750" y="214313"/>
            <a:ext cx="8572500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Constantia" pitchFamily="18" charset="0"/>
              </a:rPr>
              <a:t>1. </a:t>
            </a:r>
            <a:r>
              <a:rPr lang="ru-RU" sz="1200">
                <a:latin typeface="Constantia" pitchFamily="18" charset="0"/>
              </a:rPr>
              <a:t>Берете в банке кредит …………………………………………….........................2</a:t>
            </a:r>
          </a:p>
          <a:p>
            <a:r>
              <a:rPr lang="ru-RU" sz="1200" b="1">
                <a:latin typeface="Constantia" pitchFamily="18" charset="0"/>
              </a:rPr>
              <a:t>0. </a:t>
            </a:r>
            <a:r>
              <a:rPr lang="ru-RU" sz="1200">
                <a:latin typeface="Constantia" pitchFamily="18" charset="0"/>
              </a:rPr>
              <a:t>Обращаетесь к городским  властям………………………………………………...5</a:t>
            </a:r>
          </a:p>
          <a:p>
            <a:r>
              <a:rPr lang="ru-RU" sz="1200" b="1">
                <a:latin typeface="Constantia" pitchFamily="18" charset="0"/>
              </a:rPr>
              <a:t>2. </a:t>
            </a:r>
            <a:r>
              <a:rPr lang="ru-RU" sz="1200">
                <a:latin typeface="Constantia" pitchFamily="18" charset="0"/>
              </a:rPr>
              <a:t>Делаете заказ на разработку плана по переносу АЗС за городскую черту…………………………………………………………………….……………4</a:t>
            </a:r>
          </a:p>
          <a:p>
            <a:r>
              <a:rPr lang="ru-RU" sz="1200" b="1">
                <a:latin typeface="Constantia" pitchFamily="18" charset="0"/>
              </a:rPr>
              <a:t>0. </a:t>
            </a:r>
            <a:r>
              <a:rPr lang="ru-RU" sz="1200">
                <a:latin typeface="Constantia" pitchFamily="18" charset="0"/>
              </a:rPr>
              <a:t>Решаете сделать некоторые реконструкции …………………………………..….3</a:t>
            </a:r>
          </a:p>
          <a:p>
            <a:r>
              <a:rPr lang="ru-RU" sz="1200" b="1">
                <a:latin typeface="Constantia" pitchFamily="18" charset="0"/>
              </a:rPr>
              <a:t>3. </a:t>
            </a:r>
            <a:r>
              <a:rPr lang="ru-RU" sz="1200">
                <a:latin typeface="Constantia" pitchFamily="18" charset="0"/>
              </a:rPr>
              <a:t>Организуете переговоры с владельцами загородных АЗС. (</a:t>
            </a:r>
            <a:r>
              <a:rPr lang="ru-RU" sz="1200" i="1">
                <a:latin typeface="Constantia" pitchFamily="18" charset="0"/>
              </a:rPr>
              <a:t>Решение не оправданно, так как укрупнение АЗС грозит простоем мощностей и повлечет незапланированные при проекте воздействия на окружающую природу</a:t>
            </a:r>
            <a:r>
              <a:rPr lang="ru-RU" sz="1200">
                <a:latin typeface="Constantia" pitchFamily="18" charset="0"/>
              </a:rPr>
              <a:t>).</a:t>
            </a:r>
          </a:p>
          <a:p>
            <a:r>
              <a:rPr lang="ru-RU" sz="1200" b="1">
                <a:latin typeface="Constantia" pitchFamily="18" charset="0"/>
              </a:rPr>
              <a:t>0. </a:t>
            </a:r>
            <a:r>
              <a:rPr lang="ru-RU" sz="1200">
                <a:latin typeface="Constantia" pitchFamily="18" charset="0"/>
              </a:rPr>
              <a:t>Закупаете малотоксичные бензины (при этом снижается загрязненность воздуха, увеличивается срок службы автодвигателей. сокращается расход топлива),измерители веществ в выхлопных газах и др………………………….8</a:t>
            </a:r>
          </a:p>
          <a:p>
            <a:r>
              <a:rPr lang="ru-RU" sz="1200" b="1">
                <a:latin typeface="Constantia" pitchFamily="18" charset="0"/>
              </a:rPr>
              <a:t>4. </a:t>
            </a:r>
            <a:r>
              <a:rPr lang="ru-RU" sz="1200">
                <a:latin typeface="Constantia" pitchFamily="18" charset="0"/>
              </a:rPr>
              <a:t>Вы получаете предупреждение о закрытии, так как процесс загрязнения атмосферы и почв за городом не прекратится……………………………………6</a:t>
            </a:r>
          </a:p>
          <a:p>
            <a:r>
              <a:rPr lang="ru-RU" sz="1200" b="1">
                <a:latin typeface="Constantia" pitchFamily="18" charset="0"/>
              </a:rPr>
              <a:t>0. </a:t>
            </a:r>
            <a:r>
              <a:rPr lang="ru-RU" sz="1200">
                <a:latin typeface="Constantia" pitchFamily="18" charset="0"/>
              </a:rPr>
              <a:t>Ходатайствуете перед ГИБДД и Комитетом по экологии об усилении повседневного контроля за автомашинами в масштабах города………………..8</a:t>
            </a:r>
          </a:p>
          <a:p>
            <a:r>
              <a:rPr lang="ru-RU" sz="1200" b="1">
                <a:latin typeface="Constantia" pitchFamily="18" charset="0"/>
              </a:rPr>
              <a:t>5. </a:t>
            </a:r>
            <a:r>
              <a:rPr lang="ru-RU" sz="1200">
                <a:latin typeface="Constantia" pitchFamily="18" charset="0"/>
              </a:rPr>
              <a:t>Вам грозит прямое закрытие АЗС.</a:t>
            </a:r>
          </a:p>
          <a:p>
            <a:r>
              <a:rPr lang="ru-RU" sz="1200" b="1">
                <a:latin typeface="Constantia" pitchFamily="18" charset="0"/>
              </a:rPr>
              <a:t>6. </a:t>
            </a:r>
            <a:r>
              <a:rPr lang="ru-RU" sz="1200">
                <a:latin typeface="Constantia" pitchFamily="18" charset="0"/>
              </a:rPr>
              <a:t>Вкладываете средства в реализацию плана по переносу АЗС за город, так как уверены в своем решении………………………………………………………….7</a:t>
            </a:r>
          </a:p>
          <a:p>
            <a:r>
              <a:rPr lang="ru-RU" sz="1200" b="1">
                <a:latin typeface="Constantia" pitchFamily="18" charset="0"/>
              </a:rPr>
              <a:t>0. </a:t>
            </a:r>
            <a:r>
              <a:rPr lang="ru-RU" sz="1200">
                <a:latin typeface="Constantia" pitchFamily="18" charset="0"/>
              </a:rPr>
              <a:t>Вы вынуждены пойти на закрытие АЗС.</a:t>
            </a:r>
          </a:p>
          <a:p>
            <a:r>
              <a:rPr lang="ru-RU" sz="1200" b="1">
                <a:latin typeface="Constantia" pitchFamily="18" charset="0"/>
              </a:rPr>
              <a:t>7. </a:t>
            </a:r>
            <a:r>
              <a:rPr lang="ru-RU" sz="1200">
                <a:latin typeface="Constantia" pitchFamily="18" charset="0"/>
              </a:rPr>
              <a:t>Через 1,5 месяца работы АЗС обнаруживается , что при принятии решения не учтена роза ветров. Загрязнение окружающей среды продолжается.</a:t>
            </a:r>
          </a:p>
          <a:p>
            <a:r>
              <a:rPr lang="ru-RU" sz="1200">
                <a:latin typeface="Constantia" pitchFamily="18" charset="0"/>
              </a:rPr>
              <a:t>(</a:t>
            </a:r>
            <a:r>
              <a:rPr lang="ru-RU" sz="1200" i="1">
                <a:latin typeface="Constantia" pitchFamily="18" charset="0"/>
              </a:rPr>
              <a:t>комитет по экологии совместно с городскими властями выносят решение о закрытии АЗС</a:t>
            </a:r>
            <a:r>
              <a:rPr lang="ru-RU" sz="1200">
                <a:latin typeface="Constantia" pitchFamily="18" charset="0"/>
              </a:rPr>
              <a:t>).</a:t>
            </a:r>
          </a:p>
          <a:p>
            <a:r>
              <a:rPr lang="ru-RU" sz="1200" b="1">
                <a:latin typeface="Constantia" pitchFamily="18" charset="0"/>
              </a:rPr>
              <a:t>8. </a:t>
            </a:r>
            <a:r>
              <a:rPr lang="ru-RU" sz="1200">
                <a:latin typeface="Constantia" pitchFamily="18" charset="0"/>
              </a:rPr>
              <a:t>Реконструируете прилегающую к АЗС территорию6 озеленяете, устанавливаете рекламные и информационные щиты для водителей автотранспорта………….9</a:t>
            </a:r>
          </a:p>
          <a:p>
            <a:r>
              <a:rPr lang="ru-RU" sz="1200" b="1">
                <a:latin typeface="Constantia" pitchFamily="18" charset="0"/>
              </a:rPr>
              <a:t>9. </a:t>
            </a:r>
            <a:r>
              <a:rPr lang="ru-RU" sz="1200">
                <a:latin typeface="Constantia" pitchFamily="18" charset="0"/>
              </a:rPr>
              <a:t>Высаживаете лесопосадки из тополя черного, так как это растение по поглощению вредных веществ может заменить три липы, четыре сосны или семь елей……………………………………………………………………………10</a:t>
            </a:r>
          </a:p>
          <a:p>
            <a:r>
              <a:rPr lang="ru-RU" sz="1200" b="1">
                <a:latin typeface="Constantia" pitchFamily="18" charset="0"/>
              </a:rPr>
              <a:t>0. </a:t>
            </a:r>
            <a:r>
              <a:rPr lang="ru-RU" sz="1200">
                <a:latin typeface="Constantia" pitchFamily="18" charset="0"/>
              </a:rPr>
              <a:t>Подбираете смешанные саженцы – из относительно устойчивых к выхлопным газам растений: клен серебристый, вяз шершавый………………………………11</a:t>
            </a:r>
          </a:p>
          <a:p>
            <a:r>
              <a:rPr lang="ru-RU" sz="1200" b="1">
                <a:latin typeface="Constantia" pitchFamily="18" charset="0"/>
              </a:rPr>
              <a:t>10</a:t>
            </a:r>
            <a:r>
              <a:rPr lang="ru-RU" sz="1200">
                <a:latin typeface="Constantia" pitchFamily="18" charset="0"/>
              </a:rPr>
              <a:t>. Тополь озонирует воздух эфирными маслами, способен вызывать  аллергическую реакцию у людей.</a:t>
            </a:r>
          </a:p>
          <a:p>
            <a:r>
              <a:rPr lang="ru-RU" sz="1200" b="1">
                <a:latin typeface="Constantia" pitchFamily="18" charset="0"/>
              </a:rPr>
              <a:t>11</a:t>
            </a:r>
            <a:r>
              <a:rPr lang="ru-RU" sz="1200">
                <a:latin typeface="Constantia" pitchFamily="18" charset="0"/>
              </a:rPr>
              <a:t>. Вы действовали правильно.                   </a:t>
            </a:r>
          </a:p>
          <a:p>
            <a:r>
              <a:rPr lang="ru-RU" sz="1200" b="1">
                <a:latin typeface="Constantia" pitchFamily="18" charset="0"/>
              </a:rPr>
              <a:t>Ответ:</a:t>
            </a:r>
            <a:r>
              <a:rPr lang="ru-RU" sz="1200">
                <a:latin typeface="Constantia" pitchFamily="18" charset="0"/>
              </a:rPr>
              <a:t> последовательность ваших действий    запишите цифрами -</a:t>
            </a:r>
            <a:r>
              <a:rPr lang="ru-RU" sz="3600" b="1">
                <a:solidFill>
                  <a:srgbClr val="FF0000"/>
                </a:solidFill>
                <a:latin typeface="Constantia" pitchFamily="18" charset="0"/>
              </a:rPr>
              <a:t>1.2.4.8.9.11.</a:t>
            </a:r>
            <a:endParaRPr lang="ru-RU" sz="3600">
              <a:solidFill>
                <a:srgbClr val="FF0000"/>
              </a:solidFill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Работа по КИМам.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Задание на установление </a:t>
            </a:r>
            <a:r>
              <a:rPr lang="ru-RU" dirty="0" smtClean="0"/>
              <a:t>последовательности процессов и объектов.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Укажите последовательность стадий биогенного круговорота углерода, начиная с углекислого газа атмосферы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А) потребление растительной пищи консументами первого порядка.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Б) выделение углекислого газа в атмосферу при дыхании консументов второго порядка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В) поглощение углекислого газа при фотосинтезе.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Г) углекислый газ атмосферы.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Д) образование органических веществ в растениях на темновых стадиях фотосинтеза.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Е) потребление животной пищи консументами второго порядка.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Ответ: </a:t>
            </a:r>
            <a:r>
              <a:rPr lang="ru-RU" sz="3600" b="1" dirty="0" smtClean="0">
                <a:solidFill>
                  <a:srgbClr val="FF0000"/>
                </a:solidFill>
              </a:rPr>
              <a:t>Г.В.Д.А.Е.Б.</a:t>
            </a:r>
            <a:endParaRPr lang="ru-RU" sz="3600" dirty="0" smtClean="0">
              <a:solidFill>
                <a:srgbClr val="FF0000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Цели урока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smtClean="0"/>
              <a:t>- Выяснить,  какие организмы участвуют в круговороте углерода.</a:t>
            </a:r>
          </a:p>
          <a:p>
            <a:r>
              <a:rPr lang="ru-RU" i="1" smtClean="0"/>
              <a:t> -  Составить схему процесса  круговорота углерода.</a:t>
            </a:r>
          </a:p>
          <a:p>
            <a:r>
              <a:rPr lang="ru-RU" i="1" smtClean="0"/>
              <a:t> - Проследить и уточнить влияние круговорота углерода на окружающую среду.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231</TotalTime>
  <Words>697</Words>
  <Application>Microsoft Office PowerPoint</Application>
  <PresentationFormat>Экран (4:3)</PresentationFormat>
  <Paragraphs>85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Constantia</vt:lpstr>
      <vt:lpstr>Arial</vt:lpstr>
      <vt:lpstr>Calibri</vt:lpstr>
      <vt:lpstr>Wingdings 2</vt:lpstr>
      <vt:lpstr>Times New Roman</vt:lpstr>
      <vt:lpstr>MS Mincho</vt:lpstr>
      <vt:lpstr>Поток</vt:lpstr>
      <vt:lpstr>Поток</vt:lpstr>
      <vt:lpstr>Поток</vt:lpstr>
      <vt:lpstr>Поток</vt:lpstr>
      <vt:lpstr>Слайд</vt:lpstr>
      <vt:lpstr>Слайд 1</vt:lpstr>
      <vt:lpstr>цели урока</vt:lpstr>
      <vt:lpstr>Задание№1.  Программированное  графическое.</vt:lpstr>
      <vt:lpstr>Задание №2. Схема геологического круговорота углерода. </vt:lpstr>
      <vt:lpstr>Задание №3. Схема  биологического круговорота углерода.  Схема биологического круговорота углерода.  </vt:lpstr>
      <vt:lpstr>Задание №4     Задача –диллема .                                       </vt:lpstr>
      <vt:lpstr>Слайд 7</vt:lpstr>
      <vt:lpstr>Работа по КИМам. </vt:lpstr>
      <vt:lpstr>Цели урока</vt:lpstr>
      <vt:lpstr>Домашнее задание.</vt:lpstr>
      <vt:lpstr>Слайд 11</vt:lpstr>
    </vt:vector>
  </TitlesOfParts>
  <Company>МОУ лицей №6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"Круговорот углерода в природе и последствия его нарушения"</dc:title>
  <dc:creator>rabadanova</dc:creator>
  <cp:lastModifiedBy>www.PHILka.RU</cp:lastModifiedBy>
  <cp:revision>28</cp:revision>
  <dcterms:created xsi:type="dcterms:W3CDTF">2010-11-13T12:42:09Z</dcterms:created>
  <dcterms:modified xsi:type="dcterms:W3CDTF">2011-02-18T22:20:52Z</dcterms:modified>
</cp:coreProperties>
</file>