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6" r:id="rId3"/>
    <p:sldId id="256" r:id="rId4"/>
    <p:sldId id="272" r:id="rId5"/>
    <p:sldId id="274" r:id="rId6"/>
    <p:sldId id="267" r:id="rId7"/>
    <p:sldId id="259" r:id="rId8"/>
    <p:sldId id="257" r:id="rId9"/>
    <p:sldId id="264" r:id="rId10"/>
    <p:sldId id="265" r:id="rId11"/>
    <p:sldId id="275" r:id="rId12"/>
    <p:sldId id="271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C9EC-947D-4DE9-87EA-4F3E0DD3D8C2}" type="datetimeFigureOut">
              <a:rPr lang="ru-RU" smtClean="0"/>
              <a:pPr/>
              <a:t>10.01.2009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564DD-04F6-4A02-BCFE-FE28F19E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C9EC-947D-4DE9-87EA-4F3E0DD3D8C2}" type="datetimeFigureOut">
              <a:rPr lang="ru-RU" smtClean="0"/>
              <a:pPr/>
              <a:t>10.01.2009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564DD-04F6-4A02-BCFE-FE28F19E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C9EC-947D-4DE9-87EA-4F3E0DD3D8C2}" type="datetimeFigureOut">
              <a:rPr lang="ru-RU" smtClean="0"/>
              <a:pPr/>
              <a:t>10.01.2009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564DD-04F6-4A02-BCFE-FE28F19E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C9EC-947D-4DE9-87EA-4F3E0DD3D8C2}" type="datetimeFigureOut">
              <a:rPr lang="ru-RU" smtClean="0"/>
              <a:pPr/>
              <a:t>10.01.2009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564DD-04F6-4A02-BCFE-FE28F19E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C9EC-947D-4DE9-87EA-4F3E0DD3D8C2}" type="datetimeFigureOut">
              <a:rPr lang="ru-RU" smtClean="0"/>
              <a:pPr/>
              <a:t>10.01.2009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564DD-04F6-4A02-BCFE-FE28F19E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C9EC-947D-4DE9-87EA-4F3E0DD3D8C2}" type="datetimeFigureOut">
              <a:rPr lang="ru-RU" smtClean="0"/>
              <a:pPr/>
              <a:t>10.01.2009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564DD-04F6-4A02-BCFE-FE28F19E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C9EC-947D-4DE9-87EA-4F3E0DD3D8C2}" type="datetimeFigureOut">
              <a:rPr lang="ru-RU" smtClean="0"/>
              <a:pPr/>
              <a:t>10.01.2009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564DD-04F6-4A02-BCFE-FE28F19E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C9EC-947D-4DE9-87EA-4F3E0DD3D8C2}" type="datetimeFigureOut">
              <a:rPr lang="ru-RU" smtClean="0"/>
              <a:pPr/>
              <a:t>10.01.2009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564DD-04F6-4A02-BCFE-FE28F19E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C9EC-947D-4DE9-87EA-4F3E0DD3D8C2}" type="datetimeFigureOut">
              <a:rPr lang="ru-RU" smtClean="0"/>
              <a:pPr/>
              <a:t>10.01.2009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564DD-04F6-4A02-BCFE-FE28F19E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C9EC-947D-4DE9-87EA-4F3E0DD3D8C2}" type="datetimeFigureOut">
              <a:rPr lang="ru-RU" smtClean="0"/>
              <a:pPr/>
              <a:t>10.01.2009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564DD-04F6-4A02-BCFE-FE28F19E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C9EC-947D-4DE9-87EA-4F3E0DD3D8C2}" type="datetimeFigureOut">
              <a:rPr lang="ru-RU" smtClean="0"/>
              <a:pPr/>
              <a:t>10.01.2009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564DD-04F6-4A02-BCFE-FE28F19E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1C9EC-947D-4DE9-87EA-4F3E0DD3D8C2}" type="datetimeFigureOut">
              <a:rPr lang="ru-RU" smtClean="0"/>
              <a:pPr/>
              <a:t>10.01.2009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564DD-04F6-4A02-BCFE-FE28F19ED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1571612"/>
            <a:ext cx="8229600" cy="1143000"/>
          </a:xfrm>
          <a:noFill/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Применение ацетилена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967335"/>
            <a:ext cx="85011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Химические реакции, </a:t>
            </a:r>
            <a:b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лежащие в основе применения </a:t>
            </a:r>
            <a:b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ацетилена.</a:t>
            </a: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Выполнила ученица 10 «а» класса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Ткаченко Катя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000528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Окна из </a:t>
            </a:r>
            <a:r>
              <a:rPr lang="ru-RU" sz="3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пвх</a:t>
            </a:r>
            <a:endParaRPr lang="ru-RU" sz="3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окна из пвх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928670"/>
            <a:ext cx="3272495" cy="4357718"/>
          </a:xfrm>
        </p:spPr>
      </p:pic>
      <p:sp>
        <p:nvSpPr>
          <p:cNvPr id="5" name="Прямоугольник 4"/>
          <p:cNvSpPr/>
          <p:nvPr/>
        </p:nvSpPr>
        <p:spPr>
          <a:xfrm>
            <a:off x="4714876" y="1928802"/>
            <a:ext cx="41673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Виниловый </a:t>
            </a:r>
            <a:r>
              <a:rPr lang="ru-RU" sz="3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сайдинг</a:t>
            </a:r>
            <a:endParaRPr lang="ru-RU" sz="3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3" descr="виниловый сайдинг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1198" y="2571744"/>
            <a:ext cx="5337175" cy="4000528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Синтетический каучук</a:t>
            </a:r>
            <a:endParaRPr lang="ru-RU" sz="4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348" y="1214422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→ CH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═CH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винилацетилен</a:t>
            </a: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═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HCl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═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═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│                                                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хлоропрен (2-хлорбутадиен-1,3) 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═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═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→ (-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═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2800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│                                    │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Cl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хлоропреновый каучук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Хлоропреновый каучук</a:t>
            </a:r>
            <a:endParaRPr lang="ru-RU" sz="4000" dirty="0">
              <a:solidFill>
                <a:srgbClr val="0000CC"/>
              </a:solidFill>
            </a:endParaRPr>
          </a:p>
        </p:txBody>
      </p:sp>
      <p:pic>
        <p:nvPicPr>
          <p:cNvPr id="4" name="Содержимое 3" descr="хлорпреновый каучу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428736"/>
            <a:ext cx="2027130" cy="1428760"/>
          </a:xfrm>
          <a:ln>
            <a:solidFill>
              <a:schemeClr val="tx1"/>
            </a:solidFill>
          </a:ln>
        </p:spPr>
      </p:pic>
      <p:pic>
        <p:nvPicPr>
          <p:cNvPr id="5" name="Рисунок 4" descr="хлорпреновый каучук.jpg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1500174"/>
            <a:ext cx="2915969" cy="13364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Содержимое 3" descr="хлорпреновый каучук.jpg11.jpg"/>
          <p:cNvPicPr>
            <a:picLocks noChangeAspect="1"/>
          </p:cNvPicPr>
          <p:nvPr/>
        </p:nvPicPr>
        <p:blipFill>
          <a:blip r:embed="rId4"/>
          <a:srcRect l="67844" r="1078"/>
          <a:stretch>
            <a:fillRect/>
          </a:stretch>
        </p:blipFill>
        <p:spPr>
          <a:xfrm>
            <a:off x="5447115" y="3857628"/>
            <a:ext cx="3482603" cy="2857520"/>
          </a:xfrm>
          <a:prstGeom prst="rect">
            <a:avLst/>
          </a:prstGeom>
        </p:spPr>
      </p:pic>
      <p:pic>
        <p:nvPicPr>
          <p:cNvPr id="9" name="Содержимое 3" descr="хлорпреновый каучук.jpg11.jpg"/>
          <p:cNvPicPr>
            <a:picLocks noChangeAspect="1"/>
          </p:cNvPicPr>
          <p:nvPr/>
        </p:nvPicPr>
        <p:blipFill>
          <a:blip r:embed="rId4"/>
          <a:srcRect l="42628" r="33250"/>
          <a:stretch>
            <a:fillRect/>
          </a:stretch>
        </p:blipFill>
        <p:spPr>
          <a:xfrm>
            <a:off x="142844" y="3786190"/>
            <a:ext cx="2714644" cy="286976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Содержимое 3" descr="хлорпреновый каучук.jpg11.jpg"/>
          <p:cNvPicPr>
            <a:picLocks noChangeAspect="1"/>
          </p:cNvPicPr>
          <p:nvPr/>
        </p:nvPicPr>
        <p:blipFill>
          <a:blip r:embed="rId4"/>
          <a:srcRect l="1645" r="58871"/>
          <a:stretch>
            <a:fillRect/>
          </a:stretch>
        </p:blipFill>
        <p:spPr>
          <a:xfrm>
            <a:off x="2428860" y="2357430"/>
            <a:ext cx="3429024" cy="2214578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214290"/>
            <a:ext cx="8229600" cy="4525962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COOH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 CH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CH═CH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винилацетат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nCH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═CH               →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)n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│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│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O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поливинилацетат</a:t>
            </a:r>
          </a:p>
          <a:p>
            <a:endParaRPr lang="ru-RU" dirty="0"/>
          </a:p>
        </p:txBody>
      </p:sp>
      <p:pic>
        <p:nvPicPr>
          <p:cNvPr id="4" name="Рисунок 3" descr="клей пва.jpg"/>
          <p:cNvPicPr>
            <a:picLocks noChangeAspect="1"/>
          </p:cNvPicPr>
          <p:nvPr/>
        </p:nvPicPr>
        <p:blipFill>
          <a:blip r:embed="rId2"/>
          <a:srcRect l="23077" t="7326" r="15384" b="7692"/>
          <a:stretch>
            <a:fillRect/>
          </a:stretch>
        </p:blipFill>
        <p:spPr>
          <a:xfrm>
            <a:off x="714348" y="3214686"/>
            <a:ext cx="3357586" cy="3477500"/>
          </a:xfrm>
          <a:prstGeom prst="rect">
            <a:avLst/>
          </a:prstGeom>
        </p:spPr>
      </p:pic>
      <p:pic>
        <p:nvPicPr>
          <p:cNvPr id="5" name="Содержимое 3" descr="клей пва.jpg11.jpg"/>
          <p:cNvPicPr>
            <a:picLocks noChangeAspect="1"/>
          </p:cNvPicPr>
          <p:nvPr/>
        </p:nvPicPr>
        <p:blipFill>
          <a:blip r:embed="rId3"/>
          <a:srcRect l="9677" r="12903"/>
          <a:stretch>
            <a:fillRect/>
          </a:stretch>
        </p:blipFill>
        <p:spPr>
          <a:xfrm>
            <a:off x="5643570" y="4071942"/>
            <a:ext cx="1928826" cy="24914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Химические реакции, </a:t>
            </a:r>
            <a:b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лежащие в основе применения </a:t>
            </a:r>
            <a:b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ацетилена</a:t>
            </a:r>
            <a:endParaRPr lang="ru-RU" sz="32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2500306"/>
            <a:ext cx="8229600" cy="3643338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Реакции получения и горения ацетилена</a:t>
            </a: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CaC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+ 2H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 → Ca(OH)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+ C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2C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+ 5O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→ 4CO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+2H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 +2600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кДж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Ацетиленокислородная сварка</a:t>
            </a:r>
            <a:endParaRPr lang="ru-RU" sz="3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ацетиленовая свар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29256" y="3929066"/>
            <a:ext cx="3200400" cy="2438400"/>
          </a:xfrm>
        </p:spPr>
      </p:pic>
      <p:pic>
        <p:nvPicPr>
          <p:cNvPr id="7" name="Рисунок 6" descr="ацетиленовая сварка.jpg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1357298"/>
            <a:ext cx="2238375" cy="2238375"/>
          </a:xfrm>
          <a:prstGeom prst="rect">
            <a:avLst/>
          </a:prstGeom>
        </p:spPr>
      </p:pic>
      <p:pic>
        <p:nvPicPr>
          <p:cNvPr id="8" name="Рисунок 7" descr="резка и сварка металлов.bmp"/>
          <p:cNvPicPr>
            <a:picLocks noChangeAspect="1"/>
          </p:cNvPicPr>
          <p:nvPr/>
        </p:nvPicPr>
        <p:blipFill>
          <a:blip r:embed="rId4"/>
          <a:srcRect l="14469" t="26041" r="24338"/>
          <a:stretch>
            <a:fillRect/>
          </a:stretch>
        </p:blipFill>
        <p:spPr>
          <a:xfrm>
            <a:off x="285720" y="1214422"/>
            <a:ext cx="4429156" cy="507207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715272" cy="178595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Химические реакции, </a:t>
            </a:r>
            <a:b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лежащие в основе применения </a:t>
            </a:r>
            <a:b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ацетилена</a:t>
            </a:r>
            <a:b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Реакции присоединения:</a:t>
            </a:r>
            <a: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2880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CHCl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═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CHCl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CHCl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═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CHCl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baseline="-2500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CHCl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−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CHCl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1,1,2,2-тетрахлорэтан</a:t>
            </a:r>
          </a:p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(</a:t>
            </a: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получение органических</a:t>
            </a:r>
          </a:p>
          <a:p>
            <a:pPr>
              <a:buNone/>
            </a:pP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растворителей)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растворители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164179"/>
            <a:ext cx="4000528" cy="3693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Гидратация (присоединение воды)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≡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−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═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           │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     уксусный альдегид</a:t>
            </a: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−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COOH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уксусная кислота</a:t>
            </a:r>
          </a:p>
          <a:p>
            <a:endParaRPr lang="ru-RU" dirty="0"/>
          </a:p>
        </p:txBody>
      </p:sp>
      <p:pic>
        <p:nvPicPr>
          <p:cNvPr id="4" name="Рисунок 3" descr="уксусная кислота.jpg"/>
          <p:cNvPicPr>
            <a:picLocks noChangeAspect="1"/>
          </p:cNvPicPr>
          <p:nvPr/>
        </p:nvPicPr>
        <p:blipFill>
          <a:blip r:embed="rId2"/>
          <a:srcRect l="17284" r="16049"/>
          <a:stretch>
            <a:fillRect/>
          </a:stretch>
        </p:blipFill>
        <p:spPr>
          <a:xfrm>
            <a:off x="7215206" y="4214818"/>
            <a:ext cx="1643074" cy="2464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Химические реакции, </a:t>
            </a:r>
            <a:b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лежащие в основе применения </a:t>
            </a:r>
            <a:b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ацетилена</a:t>
            </a:r>
            <a:endParaRPr lang="ru-RU" sz="3600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472518" cy="4525963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Реакции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гидрогалогенирования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полимеризации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HCl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═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CHCl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винилхлорид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═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═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−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−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│                  │                               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поливинилхлорид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пвх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ластиковые трубы из поливинилхлорида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214282" y="714356"/>
            <a:ext cx="2643206" cy="3304008"/>
          </a:xfrm>
        </p:spPr>
      </p:pic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285720" y="0"/>
            <a:ext cx="4040188" cy="63976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Трубы из </a:t>
            </a:r>
            <a:r>
              <a:rPr lang="ru-RU" sz="3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пвх</a:t>
            </a:r>
            <a:endParaRPr lang="ru-RU" sz="3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4000504"/>
            <a:ext cx="5367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Изоляция проводов из </a:t>
            </a:r>
            <a:r>
              <a:rPr lang="ru-RU" sz="3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пвх</a:t>
            </a:r>
            <a:endParaRPr lang="ru-RU" sz="3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изоляция из пвх.jpg"/>
          <p:cNvPicPr>
            <a:picLocks noChangeAspect="1"/>
          </p:cNvPicPr>
          <p:nvPr/>
        </p:nvPicPr>
        <p:blipFill>
          <a:blip r:embed="rId3"/>
          <a:srcRect b="57812"/>
          <a:stretch>
            <a:fillRect/>
          </a:stretch>
        </p:blipFill>
        <p:spPr>
          <a:xfrm>
            <a:off x="1285852" y="4643446"/>
            <a:ext cx="6286544" cy="198911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643570" y="214290"/>
            <a:ext cx="21567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Линолеум</a:t>
            </a:r>
            <a:endParaRPr lang="ru-RU" sz="3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Содержимое 3" descr="линолеум из пвх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6" y="928670"/>
            <a:ext cx="4500594" cy="2997396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Искусственная кожа</a:t>
            </a:r>
            <a:endParaRPr lang="ru-RU" sz="3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интетическая кожа из поливинилхлорид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214422"/>
            <a:ext cx="3429000" cy="3429000"/>
          </a:xfr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5" name="Рисунок 4" descr="пвх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2643182"/>
            <a:ext cx="5334000" cy="402336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Изделия из </a:t>
            </a:r>
            <a:r>
              <a:rPr lang="ru-RU" sz="4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пвх</a:t>
            </a:r>
            <a:endParaRPr lang="ru-RU" sz="4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539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5984" y="3357562"/>
            <a:ext cx="4476781" cy="3357586"/>
          </a:xfrm>
        </p:spPr>
      </p:pic>
      <p:pic>
        <p:nvPicPr>
          <p:cNvPr id="5" name="Рисунок 4" descr="сплавленные карт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214422"/>
            <a:ext cx="3568773" cy="2372215"/>
          </a:xfrm>
          <a:prstGeom prst="rect">
            <a:avLst/>
          </a:prstGeom>
        </p:spPr>
      </p:pic>
      <p:pic>
        <p:nvPicPr>
          <p:cNvPr id="6" name="Рисунок 5" descr="пвх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1285860"/>
            <a:ext cx="3222993" cy="2357454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303</Words>
  <Application>Microsoft Office PowerPoint</Application>
  <PresentationFormat>Экран (4:3)</PresentationFormat>
  <Paragraphs>58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Применение ацетилена</vt:lpstr>
      <vt:lpstr>Химические реакции,  лежащие в основе применения  ацетилена</vt:lpstr>
      <vt:lpstr>Ацетиленокислородная сварка</vt:lpstr>
      <vt:lpstr>Химические реакции,  лежащие в основе применения  ацетилена Реакции присоединения: </vt:lpstr>
      <vt:lpstr>Гидратация (присоединение воды)</vt:lpstr>
      <vt:lpstr>Химические реакции,  лежащие в основе применения  ацетилена</vt:lpstr>
      <vt:lpstr>Слайд 7</vt:lpstr>
      <vt:lpstr>Искусственная кожа</vt:lpstr>
      <vt:lpstr>Изделия из пвх</vt:lpstr>
      <vt:lpstr>Окна из пвх</vt:lpstr>
      <vt:lpstr>Синтетический каучук</vt:lpstr>
      <vt:lpstr>Хлоропреновый каучук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ацетилена</dc:title>
  <dc:creator>user</dc:creator>
  <cp:lastModifiedBy>Лена</cp:lastModifiedBy>
  <cp:revision>49</cp:revision>
  <dcterms:created xsi:type="dcterms:W3CDTF">2008-10-29T07:11:45Z</dcterms:created>
  <dcterms:modified xsi:type="dcterms:W3CDTF">2009-01-10T13:54:48Z</dcterms:modified>
</cp:coreProperties>
</file>