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notesMasterIdLst>
    <p:notesMasterId r:id="rId10"/>
  </p:notesMasterIdLst>
  <p:sldIdLst>
    <p:sldId id="256" r:id="rId2"/>
    <p:sldId id="259" r:id="rId3"/>
    <p:sldId id="262" r:id="rId4"/>
    <p:sldId id="269" r:id="rId5"/>
    <p:sldId id="272" r:id="rId6"/>
    <p:sldId id="295" r:id="rId7"/>
    <p:sldId id="284" r:id="rId8"/>
    <p:sldId id="29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20BBE"/>
    <a:srgbClr val="FFFFFF"/>
    <a:srgbClr val="00FFCC"/>
    <a:srgbClr val="EFF50B"/>
    <a:srgbClr val="B998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33" autoAdjust="0"/>
    <p:restoredTop sz="94713" autoAdjust="0"/>
  </p:normalViewPr>
  <p:slideViewPr>
    <p:cSldViewPr>
      <p:cViewPr>
        <p:scale>
          <a:sx n="85" d="100"/>
          <a:sy n="85" d="100"/>
        </p:scale>
        <p:origin x="870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666F7-619D-4D7C-BB1C-EB178D3F1581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10C3F-3129-4970-9BAF-099EA53782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10C3F-3129-4970-9BAF-099EA53782E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ED1385-3D10-4BD6-998E-E037DCBC6D5B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4C1004-39C9-48E8-982C-D98502ADF80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 advTm="5000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3;&#1088;&#1086;&#1079;&#1072;,%20&#1075;&#1088;&#1086;&#1084;%20&#1080;%20&#1084;&#1086;&#1083;&#1085;&#1080;&#1103;\&#1042;&#1080;&#1074;&#1072;&#1083;&#1100;&#1076;&#1080;,%20&#1042;&#1088;&#1077;&#1084;&#1077;&#1085;&#1072;%20&#1075;&#1086;&#1076;&#1072;,%20&#1051;&#1077;&#1090;&#1086;,%20Presto%20(mp3ostrov.com)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3;&#1088;&#1086;&#1079;&#1072;,%20&#1075;&#1088;&#1086;&#1084;%20&#1080;%20&#1084;&#1086;&#1083;&#1085;&#1080;&#1103;\Zvuk_-_Raskatx_groma__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Физические явления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212976"/>
            <a:ext cx="7854696" cy="1752600"/>
          </a:xfrm>
        </p:spPr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Гроза, гром и молния</a:t>
            </a:r>
            <a:endParaRPr lang="ru-RU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i="1" dirty="0">
              <a:solidFill>
                <a:srgbClr val="00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4293096"/>
            <a:ext cx="302433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Авторы работы</a:t>
            </a:r>
            <a:r>
              <a:rPr lang="ru-RU" sz="20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Ученицы 7 «А» ГОУ гимназии №1590</a:t>
            </a:r>
          </a:p>
          <a:p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Юдицкая Настя,</a:t>
            </a:r>
          </a:p>
          <a:p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Пирогова Настя </a:t>
            </a:r>
          </a:p>
          <a:p>
            <a:r>
              <a:rPr lang="ru-RU" sz="2000" i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0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Учитель физики, музыки</a:t>
            </a:r>
          </a:p>
          <a:p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Пругло Марина Борисовна</a:t>
            </a:r>
          </a:p>
        </p:txBody>
      </p:sp>
      <p:pic>
        <p:nvPicPr>
          <p:cNvPr id="5" name="Вивальди, Времена года, Лето, Presto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7504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3000" numSld="9"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Lightnings_sequence_2_anima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011358" cy="30243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3600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 — атмосферное явление, при котором внутри облаков или между облаком и земной поверхностью возникают электрические разряды — молнии, сопровождаемые громом. </a:t>
            </a:r>
            <a:endParaRPr lang="ru-RU" sz="2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548680"/>
            <a:ext cx="4248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Гром</a:t>
            </a:r>
            <a:r>
              <a:rPr lang="ru-RU" sz="28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 — звуковое явление в атмосфере, сопровождающее разряд молнии.</a:t>
            </a:r>
            <a:endParaRPr lang="ru-RU" sz="28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Zvuk_-_Raskatx_groma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27984" y="260648"/>
            <a:ext cx="304800" cy="304800"/>
          </a:xfrm>
          <a:prstGeom prst="rect">
            <a:avLst/>
          </a:prstGeom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501008"/>
            <a:ext cx="684076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27584" y="3501008"/>
            <a:ext cx="6912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Молния</a:t>
            </a:r>
            <a:r>
              <a:rPr lang="ru-RU" sz="3200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 — гигантский электрический искровой разряд в атмосфере, обычно происходит во время грозы, проявляющийся яркой вспышкой света и сопровождающим её громом</a:t>
            </a:r>
            <a:r>
              <a:rPr lang="ru-RU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9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900"/>
                            </p:stCondLst>
                            <p:childTnLst>
                              <p:par>
                                <p:cTn id="1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5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482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482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0"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1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836712"/>
            <a:ext cx="3131840" cy="602128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" name="Picture 6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836712"/>
            <a:ext cx="3026866" cy="602128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" name="Picture 5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836712"/>
            <a:ext cx="2915816" cy="602128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0"/>
            <a:ext cx="576064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МОЛНИЙ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836712"/>
            <a:ext cx="2200275" cy="5842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ПЛОСКАЯ</a:t>
            </a: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  <a:hlinkClick r:id="" action="ppaction://noaction"/>
            </a:endParaRP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3131840" y="836712"/>
            <a:ext cx="2592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ЛИНЕЙНАЯ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6372200" y="836712"/>
            <a:ext cx="22395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ШАРОВАЯ</a:t>
            </a: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1520" y="1484784"/>
            <a:ext cx="273630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30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000" b="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редставляет </a:t>
            </a:r>
            <a:r>
              <a:rPr lang="ru-RU" sz="3000" b="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собой электрический разряд на поверхности облака, не имеет линейного характера.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1484784"/>
            <a:ext cx="288032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Представляет собой искру длиной 1-10 км с разветвлениями, диаметром несколько сантиметров. Вспышка длится 0,01-0,1 с, температура превышает 25000°C. Часто происходит несколько повторных разрядов по одному и тому же каналу, при этом общая продолжительность вспышки может достигать    1 с и более.</a:t>
            </a:r>
            <a:endParaRPr lang="ru-RU" sz="20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84168" y="1340768"/>
            <a:ext cx="305983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2800" b="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Имеет </a:t>
            </a:r>
            <a:r>
              <a:rPr lang="ru-RU" sz="2800" b="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сферическую форму,  диаметр 10-50 см, движется медленно, может существовать 1-2 минуты, после чего исчезает со взрывом или без взрыва. Встречается  редко.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4355976" cy="3933056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4000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Молния</a:t>
            </a:r>
            <a:r>
              <a:rPr lang="ru-RU" sz="4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– это свет, т.е. электромагнитная волна. </a:t>
            </a:r>
          </a:p>
          <a:p>
            <a:pPr algn="ctr">
              <a:buFontTx/>
              <a:buNone/>
            </a:pPr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Её скорость – 300000000 м</a:t>
            </a:r>
            <a:r>
              <a:rPr lang="en-US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>
              <a:buFontTx/>
              <a:buNone/>
            </a:pPr>
            <a:endParaRPr lang="ru-RU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ru-RU" sz="4000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Гром</a:t>
            </a:r>
            <a:r>
              <a:rPr lang="ru-RU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это звуковая волна. </a:t>
            </a:r>
          </a:p>
          <a:p>
            <a:pPr algn="ctr">
              <a:buFontTx/>
              <a:buNone/>
            </a:pPr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Её скорость – 330 м</a:t>
            </a:r>
            <a:r>
              <a:rPr lang="en-US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с.</a:t>
            </a:r>
          </a:p>
          <a:p>
            <a:pPr>
              <a:buFontTx/>
              <a:buNone/>
            </a:pPr>
            <a:endParaRPr lang="ru-RU" dirty="0"/>
          </a:p>
          <a:p>
            <a:pPr algn="ctr">
              <a:buFontTx/>
              <a:buNone/>
            </a:pPr>
            <a:endParaRPr lang="ru-RU" dirty="0">
              <a:solidFill>
                <a:schemeClr val="accent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23528" y="3861048"/>
            <a:ext cx="3888432" cy="2304256"/>
            <a:chOff x="323528" y="4077072"/>
            <a:chExt cx="4680520" cy="2088232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323528" y="4077072"/>
              <a:ext cx="4680520" cy="2088232"/>
            </a:xfrm>
            <a:prstGeom prst="roundRect">
              <a:avLst/>
            </a:prstGeom>
            <a:noFill/>
            <a:ln w="127000">
              <a:solidFill>
                <a:srgbClr val="020BB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3568" y="4221088"/>
              <a:ext cx="3744416" cy="1803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74320" lvl="0" indent="-274320" algn="ctr">
                <a:spcBef>
                  <a:spcPct val="20000"/>
                </a:spcBef>
                <a:buClr>
                  <a:srgbClr val="0BD0D9"/>
                </a:buClr>
                <a:buSzPct val="95000"/>
              </a:pPr>
              <a:r>
                <a:rPr lang="ru-RU" sz="5400" dirty="0" smtClean="0">
                  <a:solidFill>
                    <a:srgbClr val="0F6FC6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ЗНАЧИТ:</a:t>
              </a:r>
              <a:r>
                <a:rPr lang="ru-RU" sz="2600" dirty="0" smtClean="0">
                  <a:solidFill>
                    <a:srgbClr val="0F6FC6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marL="274320" lvl="0" indent="-274320" algn="ctr">
                <a:spcBef>
                  <a:spcPct val="20000"/>
                </a:spcBef>
                <a:buClr>
                  <a:srgbClr val="0BD0D9"/>
                </a:buClr>
                <a:buSzPct val="95000"/>
              </a:pPr>
              <a:r>
                <a:rPr lang="ru-RU" sz="2600" dirty="0" smtClean="0">
                  <a:solidFill>
                    <a:srgbClr val="009DD9"/>
                  </a:solidFill>
                  <a:latin typeface="Times New Roman" pitchFamily="18" charset="0"/>
                  <a:cs typeface="Times New Roman" pitchFamily="18" charset="0"/>
                </a:rPr>
                <a:t>молния появляется раньше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8316416" y="609329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 </a:t>
            </a:r>
            <a:endParaRPr lang="ru-RU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355976" y="0"/>
            <a:ext cx="4464496" cy="652534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Гроза всегда сопровождается молнией, а, следовательно, и громом.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ru-RU" sz="4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Без них это просто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ДОЖДЬ</a:t>
            </a: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2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3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74 -0.03172 C -0.01996 -0.07639 -0.02152 -0.12153 -0.01875 -0.16621 C -0.01944 -0.22084 -0.02066 -0.27408 -0.02378 -0.32824 C -0.0243 -0.36505 -0.02604 -0.40023 -0.02864 -0.43681 C -0.0309 -0.46783 -0.02812 -0.45625 -0.03159 -0.46945 C -0.03402 -0.49144 -0.03316 -0.48079 -0.03455 -0.50093 C -0.03507 -0.51968 -0.03507 -0.53982 -0.04132 -0.55718 C -0.04218 -0.56297 -0.04288 -0.56667 -0.04531 -0.57153 C -0.04583 -0.57408 -0.046 -0.57801 -0.04826 -0.5794 C -0.05034 -0.58079 -0.05503 -0.58195 -0.05503 -0.58195 C -0.06944 -0.58102 -0.08159 -0.58079 -0.09531 -0.57547 C -0.09896 -0.57199 -0.09982 -0.56806 -0.10312 -0.56366 C -0.10399 -0.54977 -0.1085 -0.51435 -0.09427 -0.5088 C -0.09218 -0.50672 -0.09062 -0.50394 -0.08836 -0.50232 C -0.08646 -0.50116 -0.08246 -0.49954 -0.08246 -0.49954 C -0.06632 -0.5007 -0.05243 -0.50185 -0.0375 -0.5088 C -0.03229 -0.51528 -0.02569 -0.52361 -0.01875 -0.5257 C -0.01527 -0.53519 -0.00885 -0.5382 -0.00208 -0.54144 C 0.00087 -0.54051 0.00382 -0.54051 0.0066 -0.53889 C 0.01042 -0.53681 0.01389 -0.52963 0.0165 -0.5257 C 0.02257 -0.51621 0.02535 -0.50764 0.02726 -0.4956 C 0.02587 -0.47824 0.02587 -0.4706 0.0125 -0.4669 C -0.00816 -0.44908 -0.01232 -0.46945 -0.02569 -0.47338 C -0.03455 -0.48634 -0.04809 -0.49445 -0.06093 -0.49699 C -0.06614 -0.49653 -0.07257 -0.49861 -0.07673 -0.49445 C -0.07864 -0.49259 -0.08003 -0.49005 -0.08159 -0.48773 C -0.08264 -0.48634 -0.08455 -0.4838 -0.08455 -0.4838 C -0.08559 -0.4794 -0.08628 -0.475 -0.0875 -0.47084 C -0.08611 -0.45023 -0.0842 -0.4382 -0.06875 -0.43287 C -0.06684 -0.43334 -0.06041 -0.43426 -0.05798 -0.43565 C -0.05694 -0.43634 -0.0559 -0.43727 -0.05503 -0.4382 C -0.05364 -0.43935 -0.0526 -0.44121 -0.05121 -0.44213 C -0.04965 -0.44306 -0.04791 -0.44259 -0.04635 -0.44329 C -0.03628 -0.44699 -0.04392 -0.44445 -0.0375 -0.44861 C -0.0342 -0.4507 -0.03021 -0.45139 -0.02673 -0.45255 C -0.01979 -0.45209 -0.01284 -0.45232 -0.00607 -0.45116 C 0.00087 -0.45 0.00625 -0.44074 0.01164 -0.43565 C 0.01389 -0.4294 0.01476 -0.42269 0.0165 -0.41597 C 0.01424 -0.40162 0.01598 -0.40255 0.00573 -0.39884 C -0.00017 -0.39931 -0.00625 -0.39861 -0.01198 -0.40023 C -0.0158 -0.40116 -0.01892 -0.40533 -0.02274 -0.40672 C -0.02968 -0.41297 -0.03229 -0.41528 -0.04045 -0.41713 C -0.05573 -0.41621 -0.06302 -0.42107 -0.06788 -0.40278 C -0.06753 -0.39722 -0.06788 -0.39144 -0.06684 -0.38588 C -0.06423 -0.37107 -0.06458 -0.37917 -0.06093 -0.37269 C -0.05364 -0.35926 -0.05225 -0.3588 -0.03941 -0.35718 C -0.02031 -0.3581 -0.00677 -0.35949 0.01059 -0.36621 C 0.02327 -0.3632 0.02188 -0.36482 0.02917 -0.3544 C 0.03681 -0.32547 0.00278 -0.32107 -0.01007 -0.3206 C -0.02448 -0.31991 -0.03871 -0.31968 -0.05312 -0.31922 C -0.06128 -0.31783 -0.06336 -0.31829 -0.06788 -0.30996 C -0.07066 -0.29398 -0.06979 -0.28935 -0.06093 -0.27871 C -0.05225 -0.26806 -0.05764 -0.27084 -0.05121 -0.26829 C -0.04583 -0.2632 -0.04861 -0.26482 -0.03836 -0.26435 C -0.02205 -0.26366 -0.00573 -0.26343 0.01059 -0.26297 C 0.01771 -0.26204 0.02275 -0.26204 0.02917 -0.25903 C 0.03073 -0.25718 0.03282 -0.25602 0.0342 -0.25394 C 0.03542 -0.25232 0.03577 -0.25023 0.03698 -0.24861 C 0.03976 -0.24491 0.04323 -0.24329 0.04584 -0.23935 C 0.04861 -0.22986 0.05313 -0.21829 0.04497 -0.21065 C 0.0415 -0.20417 0.03889 -0.20278 0.03316 -0.20023 C 0.01302 -0.18033 -0.01597 -0.18241 -0.03941 -0.18056 C -0.04288 -0.17871 -0.0467 -0.17847 -0.05017 -0.17662 C -0.05225 -0.17547 -0.05607 -0.17153 -0.05607 -0.17153 C -0.05746 -0.1632 -0.05833 -0.13658 -0.05312 -0.12963 C -0.05121 -0.12709 -0.04843 -0.1257 -0.04635 -0.12315 C -0.03732 -0.11134 -0.02968 -0.10903 -0.01684 -0.10741 C -0.00972 -0.10417 -0.00156 -0.10417 0.00573 -0.10347 C 0.00677 -0.10255 0.00764 -0.10139 0.00868 -0.10093 C 0.01025 -0.10023 0.01216 -0.1007 0.01354 -0.09954 C 0.01528 -0.09815 0.01598 -0.09514 0.01754 -0.09306 C 0.02535 -0.08264 0.02986 -0.0713 0.0342 -0.05787 C 0.03802 -0.02801 0.03802 -0.00185 0.02032 0.01551 C 0.0165 0.02338 0.01858 0.02153 0.0066 0.01805 C 0.00261 0.0169 -0.00503 0.01273 -0.00503 0.01273 C -0.01423 0.00254 -0.02552 -0.00278 -0.03455 -0.01204 C -0.03854 -0.01621 -0.04201 -0.0213 -0.04635 -0.025 C -0.04722 -0.02685 -0.04791 -0.02871 -0.04913 -0.03033 C -0.05034 -0.03195 -0.05208 -0.03241 -0.05312 -0.03426 C -0.05937 -0.0456 -0.04861 -0.03403 -0.05711 -0.04213 C -0.0585 -0.04838 -0.06146 -0.05093 -0.06389 -0.05648 C -0.0684 -0.06667 -0.07031 -0.07917 -0.07274 -0.09051 C -0.07725 -0.13727 -0.08402 -0.19514 -0.05416 -0.22778 C -0.04409 -0.24977 -0.02586 -0.25857 -0.01493 -0.27871 C -0.01319 -0.28195 -0.01267 -0.28588 -0.01093 -0.28912 C -0.00347 -0.30301 -0.00625 -0.29051 -0.00017 -0.30602 C 0.00469 -0.31829 0.00851 -0.34676 0.01059 -0.36111 C 0.01233 -0.43472 0.01962 -0.51227 0.00365 -0.58334 C 0.00261 -0.59861 0.00052 -0.61528 -0.00607 -0.62778 C -0.00816 -0.64028 -0.00607 -0.63264 -0.0158 -0.64861 C -0.02396 -0.66227 -0.02257 -0.66459 -0.03541 -0.6669 C -0.04062 -0.66621 -0.04652 -0.66736 -0.05121 -0.66435 C -0.05451 -0.66227 -0.05764 -0.65672 -0.06093 -0.65394 C -0.06493 -0.64653 -0.06857 -0.63889 -0.07274 -0.63172 C -0.07552 -0.61667 -0.07569 -0.61806 -0.07569 -0.59769 C -0.07569 -0.53519 -0.0743 -0.49792 -0.05798 -0.44329 C -0.05 -0.41644 -0.0585 -0.43496 -0.05017 -0.41852 C -0.04583 -0.40047 -0.04791 -0.40787 -0.04427 -0.3963 C -0.0434 -0.38889 -0.04236 -0.38148 -0.04132 -0.37408 C -0.04218 -0.33449 -0.03836 -0.3206 -0.05711 -0.2956 C -0.05955 -0.28727 -0.06302 -0.28565 -0.06788 -0.28009 C -0.07343 -0.27361 -0.07864 -0.26621 -0.08455 -0.26042 C -0.08889 -0.25625 -0.09218 -0.25486 -0.09531 -0.24861 C -0.08767 -0.22732 -0.05486 -0.22917 -0.03941 -0.22778 C -0.02274 -0.22222 -0.00538 -0.2206 0.01164 -0.21713 C 0.0132 -0.21621 0.01493 -0.21528 0.0165 -0.21459 C 0.01754 -0.21412 0.01893 -0.21459 0.01945 -0.21343 C 0.02101 -0.20949 0.01372 -0.20301 0.0125 -0.20162 C 0.0066 -0.19491 0.00087 -0.19074 -0.00416 -0.18195 C -0.01093 -0.17014 -0.00781 -0.17454 -0.01302 -0.16759 C -0.01423 -0.16412 -0.01562 -0.16065 -0.01684 -0.15718 C -0.01753 -0.15533 -0.01875 -0.15185 -0.01875 -0.15185 C -0.01996 -0.14213 -0.021 -0.13912 -0.01788 -0.12824 C -0.01597 -0.1213 -0.00625 -0.11389 -0.00208 -0.11134 C 0.0099 -0.10394 0.0224 -0.09815 0.0342 -0.09051 C 0.03664 -0.08565 0.03976 -0.0838 0.03698 -0.07732 C 0.03455 -0.07153 0.02952 -0.06968 0.02535 -0.0669 C 0.01841 -0.06227 0.01164 -0.05718 0.00469 -0.05255 C -0.00208 -0.04815 -0.00468 -0.04097 -0.01198 -0.0382 C -0.01562 -0.03148 -0.02048 -0.02153 -0.02465 -0.01597 C -0.0276 -0.00486 -0.03541 0.00092 -0.0434 0.0037 C -0.05503 0.01366 -0.03559 -0.00371 -0.04913 0.01157 C -0.05104 0.01366 -0.05382 0.01389 -0.05607 0.01551 C -0.07413 0.0294 -0.09461 0.02731 -0.11493 0.02847 C -0.10434 0.01805 -0.08802 0.01458 -0.07569 0.00879 C -0.07239 0.00717 -0.06753 0.00416 -0.06493 0.00116 C -0.06284 -0.00139 -0.05902 -0.00672 -0.05902 -0.00672 C -0.06423 -0.02778 -0.06076 -0.04977 -0.0658 -0.07084 C -0.06805 -0.09283 -0.07274 -0.11412 -0.07569 -0.13611 C -0.07673 -0.16713 -0.0776 -0.19977 -0.08159 -0.23033 C -0.08507 -0.30347 -0.08003 -0.37917 -0.07864 -0.45255 C -0.07899 -0.47292 -0.07882 -0.49352 -0.07968 -0.51389 C -0.08055 -0.53449 -0.09305 -0.54722 -0.10121 -0.56227 C -0.10885 -0.57616 -0.11302 -0.58472 -0.12274 -0.59491 C -0.125 -0.60139 -0.12812 -0.60417 -0.13246 -0.6081 C -0.13698 -0.62269 -0.13559 -0.61644 -0.1375 -0.62639 C -0.13715 -0.6382 -0.14027 -0.65185 -0.13541 -0.66158 C -0.13159 -0.66922 -0.11718 -0.6882 -0.11198 -0.69445 C -0.10538 -0.70232 -0.09913 -0.7081 -0.09132 -0.71273 C -0.08802 -0.71459 -0.08159 -0.71922 -0.08159 -0.71922 C -0.07725 -0.72824 -0.06823 -0.72732 -0.06093 -0.72824 C -0.04236 -0.73357 -0.02448 -0.72894 -0.00607 -0.73611 C -0.00156 -0.74051 0.00226 -0.74584 0.0066 -0.75047 C 0.00868 -0.75718 0.01077 -0.76111 0.01459 -0.76621 C 0.01719 -0.77801 0.01927 -0.78935 0.02032 -0.80162 C 0.01945 -0.8331 0.02032 -0.85718 0.00087 -0.87732 C -0.00069 -0.88334 -0.00573 -0.88449 -0.01007 -0.88658 C -0.0151 -0.88426 -0.01406 -0.8794 -0.01493 -0.87222 C -0.01406 -0.84931 -0.01389 -0.8294 -0.00312 -0.81065 C -0.00034 -0.80579 0.00243 -0.8007 0.00573 -0.7963 C 0.00799 -0.79329 0.01354 -0.78843 0.01354 -0.78843 C 0.01493 -0.78334 0.01684 -0.77917 0.01841 -0.77408 C 0.01875 -0.73889 0.01893 -0.70347 0.01945 -0.66829 C 0.01979 -0.65162 0.01858 -0.65625 0.02327 -0.64607 C 0.02518 -0.63634 0.03004 -0.62847 0.03507 -0.62107 C 0.03698 -0.62199 0.03924 -0.62222 0.04098 -0.62384 C 0.04514 -0.62801 0.04341 -0.63866 0.04497 -0.64468 C 0.04601 -0.68357 0.04653 -0.6831 0.04497 -0.72824 C 0.04445 -0.7419 0.04011 -0.75672 0.03802 -0.77014 C 0.03733 -0.78287 0.03629 -0.79537 0.03507 -0.8081 C 0.03542 -0.81019 0.03438 -0.81459 0.03611 -0.81459 C 0.03768 -0.81459 0.03664 -0.81019 0.03698 -0.8081 C 0.03802 -0.80093 0.03959 -0.79491 0.04202 -0.78843 C 0.04323 -0.77801 0.04358 -0.76759 0.04497 -0.75718 C 0.04566 -0.69306 0.04514 -0.62917 0.04688 -0.56505 C 0.04705 -0.55648 0.05018 -0.54861 0.05087 -0.54005 C 0.05243 -0.52176 0.04983 -0.50278 0.05365 -0.48519 C 0.0599 -0.45625 0.06702 -0.42732 0.07431 -0.39884 C 0.07622 -0.37084 0.08473 -0.31574 0.06841 -0.29954 C 0.06615 -0.29491 0.06059 -0.28959 0.0566 -0.28773 C 0.05104 -0.29144 0.05087 -0.29028 0.04792 -0.29699 C 0.04601 -0.30116 0.04289 -0.30996 0.04289 -0.30996 C 0.04028 -0.32616 0.03577 -0.34097 0.03316 -0.35718 C 0.02691 -0.39746 0.02414 -0.4382 0.01945 -0.47871 C 0.0165 -0.54283 0.01615 -0.60672 0.0125 -0.67084 C 0.01285 -0.75023 0.01354 -0.8294 0.01354 -0.9088 C 0.01354 -0.91713 0.01615 -0.94306 0.00764 -0.95047 C 0.00348 -0.94954 -0.00086 -0.94931 -0.00503 -0.94792 C -0.01007 -0.94607 -0.01302 -0.93681 -0.0158 -0.93218 C -0.01753 -0.92917 -0.02048 -0.92801 -0.02274 -0.92547 C -0.02708 -0.9169 -0.03177 -0.9081 -0.03646 -0.89954 C -0.03767 -0.89329 -0.03941 -0.88912 -0.04236 -0.8838 C -0.04687 -0.86597 -0.04878 -0.8419 -0.03541 -0.83033 C -0.03229 -0.82384 -0.02934 -0.82384 -0.02378 -0.82246 C -0.00139 -0.82361 0.00365 -0.82037 0.01841 -0.83565 C 0.01927 -0.83982 0.02223 -0.84306 0.0224 -0.84722 C 0.02275 -0.85556 0.02292 -0.86505 0.01945 -0.87222 C 0.01094 -0.88959 -0.00816 -0.89306 -0.0217 -0.89445 C -0.0401 -0.89329 -0.06771 -0.90209 -0.08246 -0.88125 C -0.08211 -0.87685 -0.08264 -0.87246 -0.08159 -0.86829 C -0.07899 -0.8581 -0.06475 -0.85209 -0.05798 -0.85 C -0.05347 -0.84861 -0.04427 -0.84722 -0.04427 -0.84722 C -0.03211 -0.84769 -0.01979 -0.85162 -0.00798 -0.84861 C -0.00538 -0.84792 -0.00902 -0.84167 -0.00902 -0.8382 C -0.00902 -0.83334 -0.00902 -0.82847 -0.00798 -0.82384 C -0.00538 -0.81297 0.00539 -0.8007 0.01059 -0.79375 C 0.01875 -0.78287 0.02639 -0.77847 0.03507 -0.77014 C 0.03733 -0.76806 0.03872 -0.76459 0.04098 -0.76227 C 0.04271 -0.76042 0.04514 -0.76019 0.04688 -0.75834 C 0.04983 -0.75533 0.05469 -0.74792 0.05469 -0.74792 C 0.05868 -0.72871 0.04132 -0.71227 0.03212 -0.70093 C 0.01979 -0.68565 0.0092 -0.66343 0.00174 -0.64329 C -0.00034 -0.6294 -0.00208 -0.61574 -0.00312 -0.60162 C -0.00434 -0.56621 -0.00486 -0.55093 0.00573 -0.51922 C 0.00938 -0.50834 0.01476 -0.50324 0.02136 -0.49445 C 0.02795 -0.48565 0.03368 -0.47107 0.03611 -0.45903 C 0.03108 -0.42732 0.01059 -0.40463 -0.00208 -0.37801 C -0.00798 -0.36551 -0.01041 -0.34954 -0.01493 -0.33611 C -0.0158 -0.32176 -0.01666 -0.30741 -0.01788 -0.29306 C -0.01753 -0.25347 -0.02361 -0.21204 -0.01493 -0.17408 C -0.01128 -0.15764 0.00868 -0.11366 0.01059 -0.10741 C 0.0217 -0.06968 0.01268 -0.09746 0.02622 -0.06297 C 0.03716 -0.03519 0.04861 -0.00533 0.05573 0.02453 C 0.05851 0.03657 0.0625 0.06111 0.0625 0.06111 C 0.06372 0.08449 0.0658 0.10717 0.0665 0.13055 C 0.06615 0.15139 0.06598 0.17245 0.06545 0.19328 C 0.06528 0.19676 0.0658 0.20069 0.06459 0.2037 C 0.06389 0.20532 0.06424 0.2 0.06354 0.19838 C 0.06285 0.19653 0.06164 0.19491 0.06059 0.19328 C 0.05799 0.17708 0.04827 0.15995 0.04393 0.14352 C 0.03507 0.11018 0.02657 0.07662 0.01841 0.04282 C 0.01719 0.03171 0.01632 0.01203 0.00955 0.0037 C 0.00851 -0.00278 0.00782 -0.00533 0.00469 -0.01065 C 0.00295 -0.01713 0.00052 -0.02292 -0.00312 -0.02778 C -0.00434 -0.03357 -0.00694 -0.03797 -0.00902 -0.04329 " pathEditMode="relative" ptsTypes="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50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500"/>
                            </p:stCondLst>
                            <p:childTnLst>
                              <p:par>
                                <p:cTn id="4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-99392"/>
            <a:ext cx="504056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Виды разрядов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620688"/>
            <a:ext cx="2070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Дуговой</a:t>
            </a:r>
            <a:endParaRPr lang="ru-RU" sz="32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620688"/>
            <a:ext cx="230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Тлеющий</a:t>
            </a:r>
            <a:endParaRPr lang="ru-RU" sz="32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620688"/>
            <a:ext cx="23126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Коронный</a:t>
            </a:r>
            <a:endParaRPr lang="ru-RU" sz="32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268760"/>
            <a:ext cx="25202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Дуговой   разряд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, один из типов стационарного электрического разряда в газах. Впервые наблюдался между двумя угольными электродами в воздухе в 1802 В. В. Петровым - русский физик-экспериментатор, и независимо в 1808—09 Г. Дэви 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английский физик и химик. 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1268760"/>
            <a:ext cx="30963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Коронный разряд 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− это характерная форма самостоятельного газового разряда, возникающего в резко неоднородных полях. Главной особенностью этого разряда является то, что ионизационные процессы электронами происходят не по всей длине промежутка, а только в небольшой его части вблизи электрода с малым радиусом кривизны. Эта зона характеризуется значительно более высокими значениями напряженности поля по сравнению со средними значениями для всего промежутка.</a:t>
            </a:r>
            <a:endParaRPr lang="ru-RU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68144" y="1340768"/>
            <a:ext cx="32758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Тлеющий разряд </a:t>
            </a:r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— один из видов стационарного самостоятельного электрического разряда в газах. Формируется, как правило, при низком давлении газа и малом токе. При увеличении проходящего тока превращается в дуговой разряд.</a:t>
            </a:r>
            <a:endParaRPr lang="ru-RU" sz="24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http://s1.e-monsite.com/2009/01/10/12/4049296416-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60432" cy="3717032"/>
          </a:xfrm>
          <a:prstGeom prst="rect">
            <a:avLst/>
          </a:prstGeom>
          <a:noFill/>
        </p:spPr>
      </p:pic>
      <p:pic>
        <p:nvPicPr>
          <p:cNvPr id="48130" name="Picture 2" descr="http://ru.all.biz/img/ru/catalog/16088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32656"/>
            <a:ext cx="3124200" cy="37170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4221088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Электрофорная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машина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— демонстрационный вспомогательный прибор по теме «электричество». Использует явление электростатической индукции, при этом на полюсах машины (лейденских банках) накапливаются электрические заряды, разность потенциалов на разрядниках достигает нескольких сотен тысяч вольт.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3094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3682752" cy="969866"/>
          </a:xfrm>
        </p:spPr>
        <p:txBody>
          <a:bodyPr>
            <a:normAutofit/>
          </a:bodyPr>
          <a:lstStyle/>
          <a:p>
            <a:pPr algn="ctr"/>
            <a:r>
              <a:rPr lang="ru-RU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Весенняя гроза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Ф.И. Тютчев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980728"/>
            <a:ext cx="4211960" cy="423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Люблю грозу в начале мая,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Когда весенний, первый гром,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 бы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резвяся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 играя,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Грохочет в небе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голубом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Гремят раскаты молодые,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Вот дождик брызнул, пыль летит,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Повисли перлы дождевые,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солнце нити золотит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 горы бежит поток проворный,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лесу не молкнет птичий гам,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гам лесной и шум нагорный-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Все вторит весело громам.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 скажешь: ветреная Геба,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Кормя </a:t>
            </a:r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Зевесова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орла,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Громокипящий кубок с неба,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Смеясь, на землю пролила.</a:t>
            </a:r>
          </a:p>
        </p:txBody>
      </p:sp>
      <p:pic>
        <p:nvPicPr>
          <p:cNvPr id="7" name="Picture 3" descr="G:\O6631i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1999" cy="68579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716016" y="476672"/>
            <a:ext cx="44279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cap="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Times New Roman" pitchFamily="18" charset="0"/>
              </a:rPr>
              <a:t>А.А. </a:t>
            </a:r>
            <a:r>
              <a:rPr lang="ru-RU" sz="2000" cap="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Times New Roman" pitchFamily="18" charset="0"/>
              </a:rPr>
              <a:t>Блок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cap="all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cap="all" dirty="0" smtClean="0">
                <a:solidFill>
                  <a:srgbClr val="020BBE"/>
                </a:solidFill>
                <a:uFill>
                  <a:solidFill>
                    <a:schemeClr val="accent3">
                      <a:lumMod val="60000"/>
                      <a:lumOff val="40000"/>
                    </a:schemeClr>
                  </a:solidFill>
                </a:uFill>
                <a:latin typeface="Times New Roman" pitchFamily="18" charset="0"/>
                <a:ea typeface="Times New Roman" pitchFamily="18" charset="0"/>
              </a:rPr>
              <a:t>Гроза </a:t>
            </a:r>
            <a:r>
              <a:rPr lang="ru-RU" sz="2000" cap="all" dirty="0" smtClean="0">
                <a:solidFill>
                  <a:srgbClr val="020BBE"/>
                </a:solidFill>
                <a:uFill>
                  <a:solidFill>
                    <a:schemeClr val="accent3">
                      <a:lumMod val="60000"/>
                      <a:lumOff val="40000"/>
                    </a:schemeClr>
                  </a:solidFill>
                </a:uFill>
                <a:latin typeface="Times New Roman" pitchFamily="18" charset="0"/>
                <a:ea typeface="Times New Roman" pitchFamily="18" charset="0"/>
              </a:rPr>
              <a:t>прошла,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cap="all" dirty="0" smtClean="0">
                <a:solidFill>
                  <a:srgbClr val="020BBE"/>
                </a:solidFill>
                <a:uFill>
                  <a:solidFill>
                    <a:schemeClr val="accent3">
                      <a:lumMod val="60000"/>
                      <a:lumOff val="40000"/>
                    </a:schemeClr>
                  </a:solidFill>
                </a:uFill>
                <a:latin typeface="Times New Roman" pitchFamily="18" charset="0"/>
                <a:ea typeface="Times New Roman" pitchFamily="18" charset="0"/>
              </a:rPr>
              <a:t>и ветка белых роз</a:t>
            </a:r>
            <a:endParaRPr lang="ru-RU" sz="2000" cap="all" dirty="0" smtClean="0">
              <a:solidFill>
                <a:srgbClr val="020BBE"/>
              </a:solidFill>
              <a:uFill>
                <a:solidFill>
                  <a:schemeClr val="accent3">
                    <a:lumMod val="60000"/>
                    <a:lumOff val="40000"/>
                  </a:schemeClr>
                </a:solidFill>
              </a:uFill>
              <a:latin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cap="all" dirty="0" smtClean="0">
                <a:solidFill>
                  <a:srgbClr val="020BBE"/>
                </a:solidFill>
                <a:uFill>
                  <a:solidFill>
                    <a:schemeClr val="accent3">
                      <a:lumMod val="60000"/>
                      <a:lumOff val="40000"/>
                    </a:schemeClr>
                  </a:solidFill>
                </a:uFill>
                <a:latin typeface="Times New Roman" pitchFamily="18" charset="0"/>
                <a:ea typeface="Times New Roman" pitchFamily="18" charset="0"/>
              </a:rPr>
              <a:t>В окно мне дышит ароматом …</a:t>
            </a:r>
            <a:endParaRPr lang="ru-RU" sz="2000" cap="all" dirty="0" smtClean="0">
              <a:solidFill>
                <a:srgbClr val="020BBE"/>
              </a:solidFill>
              <a:uFill>
                <a:solidFill>
                  <a:schemeClr val="accent3">
                    <a:lumMod val="60000"/>
                    <a:lumOff val="40000"/>
                  </a:schemeClr>
                </a:solidFill>
              </a:uFill>
              <a:latin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cap="all" dirty="0" smtClean="0">
                <a:solidFill>
                  <a:srgbClr val="020BBE"/>
                </a:solidFill>
                <a:uFill>
                  <a:solidFill>
                    <a:schemeClr val="accent3">
                      <a:lumMod val="60000"/>
                      <a:lumOff val="40000"/>
                    </a:schemeClr>
                  </a:solidFill>
                </a:uFill>
                <a:latin typeface="Times New Roman" pitchFamily="18" charset="0"/>
                <a:ea typeface="Times New Roman" pitchFamily="18" charset="0"/>
              </a:rPr>
              <a:t>Еще трава полна прозрачных слез,</a:t>
            </a:r>
            <a:endParaRPr lang="ru-RU" sz="2000" cap="all" dirty="0" smtClean="0">
              <a:solidFill>
                <a:srgbClr val="020BBE"/>
              </a:solidFill>
              <a:uFill>
                <a:solidFill>
                  <a:schemeClr val="accent3">
                    <a:lumMod val="60000"/>
                    <a:lumOff val="40000"/>
                  </a:schemeClr>
                </a:solidFill>
              </a:uFill>
              <a:latin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cap="all" dirty="0" smtClean="0">
                <a:solidFill>
                  <a:srgbClr val="020BBE"/>
                </a:solidFill>
                <a:uFill>
                  <a:solidFill>
                    <a:schemeClr val="accent3">
                      <a:lumMod val="60000"/>
                      <a:lumOff val="40000"/>
                    </a:schemeClr>
                  </a:solidFill>
                </a:uFill>
                <a:latin typeface="Times New Roman" pitchFamily="18" charset="0"/>
                <a:ea typeface="Times New Roman" pitchFamily="18" charset="0"/>
              </a:rPr>
              <a:t>И гром вдали гремит </a:t>
            </a:r>
            <a:r>
              <a:rPr lang="ru-RU" sz="2000" cap="all" dirty="0" smtClean="0">
                <a:solidFill>
                  <a:srgbClr val="020BBE"/>
                </a:solidFill>
                <a:uFill>
                  <a:solidFill>
                    <a:schemeClr val="accent3">
                      <a:lumMod val="60000"/>
                      <a:lumOff val="40000"/>
                    </a:schemeClr>
                  </a:solidFill>
                </a:uFill>
                <a:latin typeface="Times New Roman" pitchFamily="18" charset="0"/>
                <a:ea typeface="Times New Roman" pitchFamily="18" charset="0"/>
              </a:rPr>
              <a:t>раскатом</a:t>
            </a:r>
            <a:r>
              <a:rPr lang="ru-RU" sz="2000" b="1" i="1" cap="all" dirty="0" smtClean="0">
                <a:solidFill>
                  <a:srgbClr val="020BBE"/>
                </a:solidFill>
                <a:uFill>
                  <a:solidFill>
                    <a:schemeClr val="accent3">
                      <a:lumMod val="60000"/>
                      <a:lumOff val="40000"/>
                    </a:schemeClr>
                  </a:solidFill>
                </a:uFill>
                <a:latin typeface="Times New Roman" pitchFamily="18" charset="0"/>
                <a:ea typeface="Times New Roman" pitchFamily="18" charset="0"/>
              </a:rPr>
              <a:t>.</a:t>
            </a:r>
            <a:endParaRPr lang="ru-RU" sz="2000" b="1" i="1" cap="all" dirty="0" smtClean="0">
              <a:solidFill>
                <a:srgbClr val="00FFCC"/>
              </a:solidFill>
              <a:uFill>
                <a:solidFill>
                  <a:schemeClr val="accent3">
                    <a:lumMod val="60000"/>
                    <a:lumOff val="40000"/>
                  </a:schemeClr>
                </a:solidFill>
              </a:uFill>
              <a:latin typeface="Times New Roman" pitchFamily="18" charset="0"/>
              <a:ea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9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6000"/>
                            </p:stCondLst>
                            <p:childTnLst>
                              <p:par>
                                <p:cTn id="9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50658"/>
            <a:ext cx="2887588" cy="360948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51920" y="404664"/>
            <a:ext cx="489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/>
              <a:t>Антонио Лучо Вивальди</a:t>
            </a:r>
            <a:r>
              <a:rPr lang="vi-VN" sz="2400" dirty="0" smtClean="0"/>
              <a:t> </a:t>
            </a:r>
            <a:r>
              <a:rPr lang="en-US" sz="2400" dirty="0" smtClean="0"/>
              <a:t> 4 </a:t>
            </a:r>
            <a:r>
              <a:rPr lang="vi-VN" sz="2400" dirty="0" smtClean="0"/>
              <a:t>марта 1678</a:t>
            </a:r>
            <a:r>
              <a:rPr lang="ru-RU" sz="2400" dirty="0" smtClean="0"/>
              <a:t> - 28 </a:t>
            </a:r>
            <a:r>
              <a:rPr lang="vi-VN" sz="2400" dirty="0" smtClean="0"/>
              <a:t>июля 1741</a:t>
            </a:r>
            <a:r>
              <a:rPr lang="ru-RU" sz="2400" dirty="0" smtClean="0"/>
              <a:t>- </a:t>
            </a:r>
            <a:r>
              <a:rPr lang="vi-VN" sz="2400" dirty="0" smtClean="0"/>
              <a:t>венецианский композитор</a:t>
            </a:r>
            <a:r>
              <a:rPr lang="ru-RU" sz="2400" dirty="0" smtClean="0"/>
              <a:t>,</a:t>
            </a:r>
            <a:r>
              <a:rPr lang="vi-VN" sz="2400" dirty="0" smtClean="0"/>
              <a:t>скрипач, педагог, дирижёр, католический священни</a:t>
            </a:r>
            <a:r>
              <a:rPr lang="ru-RU" sz="2400" dirty="0" smtClean="0"/>
              <a:t>к.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3429000"/>
            <a:ext cx="54902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Концерты для скрипки с оркестром «Времена года»</a:t>
            </a:r>
          </a:p>
          <a:p>
            <a:pPr algn="ctr"/>
            <a:r>
              <a:rPr lang="ru-RU" sz="2400" i="1" dirty="0" smtClean="0"/>
              <a:t>Концерт соль минор «Лето» соч. 8 №2 , </a:t>
            </a:r>
            <a:r>
              <a:rPr lang="en-US" sz="2400" i="1" dirty="0" smtClean="0"/>
              <a:t>RV</a:t>
            </a:r>
            <a:r>
              <a:rPr lang="ru-RU" sz="2400" i="1" dirty="0" smtClean="0"/>
              <a:t> 315</a:t>
            </a:r>
          </a:p>
          <a:p>
            <a:pPr marL="342900" indent="-342900">
              <a:buAutoNum type="arabicPeriod"/>
            </a:pPr>
            <a:r>
              <a:rPr lang="en-US" sz="2400" dirty="0" smtClean="0"/>
              <a:t>Allegro non molto</a:t>
            </a:r>
          </a:p>
          <a:p>
            <a:pPr marL="342900" indent="-342900">
              <a:buAutoNum type="arabicPeriod"/>
            </a:pPr>
            <a:r>
              <a:rPr lang="en-US" sz="2400" dirty="0" smtClean="0"/>
              <a:t>Adagio. Presto. Adagio</a:t>
            </a:r>
          </a:p>
          <a:p>
            <a:pPr marL="342900" indent="-342900">
              <a:buAutoNum type="arabicPeriod"/>
            </a:pPr>
            <a:r>
              <a:rPr lang="en-US" sz="2400" u="sng" dirty="0" smtClean="0"/>
              <a:t>Presto</a:t>
            </a:r>
            <a:r>
              <a:rPr lang="ru-RU" sz="2400" u="sng" dirty="0" smtClean="0"/>
              <a:t> </a:t>
            </a:r>
            <a:r>
              <a:rPr lang="en-US" sz="2400" dirty="0" smtClean="0"/>
              <a:t>(</a:t>
            </a:r>
            <a:r>
              <a:rPr lang="ru-RU" sz="2400" dirty="0" smtClean="0"/>
              <a:t>летняя гроза)</a:t>
            </a:r>
            <a:endParaRPr lang="en-US" sz="2400" dirty="0" smtClean="0"/>
          </a:p>
        </p:txBody>
      </p:sp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3">
      <a:dk1>
        <a:srgbClr val="0F6FC6"/>
      </a:dk1>
      <a:lt1>
        <a:srgbClr val="DBF5F9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59A9F2"/>
      </a:hlink>
      <a:folHlink>
        <a:srgbClr val="1B89ED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960</TotalTime>
  <Words>450</Words>
  <Application>Microsoft Office PowerPoint</Application>
  <PresentationFormat>Экран (4:3)</PresentationFormat>
  <Paragraphs>70</Paragraphs>
  <Slides>8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Физические явления</vt:lpstr>
      <vt:lpstr>Слайд 2</vt:lpstr>
      <vt:lpstr>ВИДЫ МОЛНИЙ</vt:lpstr>
      <vt:lpstr>Слайд 4</vt:lpstr>
      <vt:lpstr>Виды разрядов</vt:lpstr>
      <vt:lpstr>Слайд 6</vt:lpstr>
      <vt:lpstr>Весенняя гроза Ф.И. Тютчев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Явление природы</dc:title>
  <dc:creator>N</dc:creator>
  <cp:lastModifiedBy>Боброва Е Н</cp:lastModifiedBy>
  <cp:revision>100</cp:revision>
  <dcterms:created xsi:type="dcterms:W3CDTF">2011-11-19T16:08:15Z</dcterms:created>
  <dcterms:modified xsi:type="dcterms:W3CDTF">2012-01-31T13:53:30Z</dcterms:modified>
</cp:coreProperties>
</file>