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4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4" autoAdjust="0"/>
    <p:restoredTop sz="94622" autoAdjust="0"/>
  </p:normalViewPr>
  <p:slideViewPr>
    <p:cSldViewPr>
      <p:cViewPr varScale="1">
        <p:scale>
          <a:sx n="98" d="100"/>
          <a:sy n="98" d="100"/>
        </p:scale>
        <p:origin x="762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3EF78D-F1F4-4443-B048-A1E735751A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B098A2-F116-4EC7-822D-B547C29F8C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0A01D9-CA77-4023-B12E-0E8DFBDA77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981200"/>
            <a:ext cx="8229600" cy="4114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6ECF80-2A79-4FC2-AA8A-2422B1AE04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50E6CF-CF56-49B4-9A9C-65FE75FC27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27A4D9-F1A4-4F54-B0E1-8D5E354990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A4F88-2701-4D02-96C9-B10B9587FC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E4F73-161B-479C-81EA-E4A18A5C09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D0DE55-B38B-48E0-8B9A-CBA33B3DA5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EB6FEA-63CE-4C8B-8E8C-E8368AA673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213E5-D109-43E0-9ABD-413C919327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430BC5-02FC-4CD9-A954-20CC385936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758C4DEF-B700-46C5-A6FC-FD147646EF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1000108"/>
            <a:ext cx="7772400" cy="1828800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latin typeface="Times New Roman" pitchFamily="18" charset="0"/>
              </a:rPr>
              <a:t>«А в попугаях я всё-таки длиннее»</a:t>
            </a:r>
            <a:br>
              <a:rPr lang="ru-RU" b="1" dirty="0" smtClean="0">
                <a:latin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</a:rPr>
              <a:t>С чего начались измерения…</a:t>
            </a:r>
            <a:br>
              <a:rPr lang="ru-RU" b="1" dirty="0" smtClean="0">
                <a:latin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</a:rPr>
            </a:br>
            <a:endParaRPr lang="ru-RU" b="1" dirty="0" smtClean="0">
              <a:latin typeface="Times New Roman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0" y="3860800"/>
            <a:ext cx="4032250" cy="1752600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  <a:defRPr/>
            </a:pPr>
            <a:r>
              <a:rPr lang="ru-RU" sz="2000" b="1" dirty="0" smtClean="0">
                <a:latin typeface="Times New Roman" pitchFamily="18" charset="0"/>
              </a:rPr>
              <a:t>Авторы:</a:t>
            </a:r>
            <a:r>
              <a:rPr lang="ru-RU" sz="2000" dirty="0" smtClean="0">
                <a:latin typeface="Times New Roman" pitchFamily="18" charset="0"/>
              </a:rPr>
              <a:t> </a:t>
            </a:r>
          </a:p>
          <a:p>
            <a:pPr algn="l" eaLnBrk="1" hangingPunct="1">
              <a:lnSpc>
                <a:spcPct val="90000"/>
              </a:lnSpc>
              <a:defRPr/>
            </a:pPr>
            <a:r>
              <a:rPr lang="ru-RU" sz="2000" dirty="0" smtClean="0">
                <a:latin typeface="Times New Roman" pitchFamily="18" charset="0"/>
              </a:rPr>
              <a:t>Уч-ся 8 </a:t>
            </a:r>
            <a:r>
              <a:rPr lang="ru-RU" sz="2000" dirty="0" smtClean="0">
                <a:latin typeface="Times New Roman" pitchFamily="18" charset="0"/>
              </a:rPr>
              <a:t>класса</a:t>
            </a:r>
          </a:p>
          <a:p>
            <a:pPr algn="l" eaLnBrk="1" hangingPunct="1">
              <a:lnSpc>
                <a:spcPct val="90000"/>
              </a:lnSpc>
              <a:defRPr/>
            </a:pPr>
            <a:r>
              <a:rPr lang="ru-RU" sz="2000" dirty="0" err="1" smtClean="0">
                <a:latin typeface="Times New Roman" pitchFamily="18" charset="0"/>
              </a:rPr>
              <a:t>Камышинский</a:t>
            </a:r>
            <a:r>
              <a:rPr lang="ru-RU" sz="2000" dirty="0" smtClean="0">
                <a:latin typeface="Times New Roman" pitchFamily="18" charset="0"/>
              </a:rPr>
              <a:t> район</a:t>
            </a:r>
          </a:p>
          <a:p>
            <a:pPr algn="l" eaLnBrk="1" hangingPunct="1">
              <a:lnSpc>
                <a:spcPct val="90000"/>
              </a:lnSpc>
              <a:defRPr/>
            </a:pPr>
            <a:r>
              <a:rPr lang="ru-RU" sz="2000" smtClean="0">
                <a:latin typeface="Times New Roman" pitchFamily="18" charset="0"/>
              </a:rPr>
              <a:t>Волгоградской области</a:t>
            </a:r>
            <a:endParaRPr lang="ru-RU" sz="2000" dirty="0" smtClean="0">
              <a:latin typeface="Times New Roman" pitchFamily="18" charset="0"/>
            </a:endParaRPr>
          </a:p>
          <a:p>
            <a:pPr algn="l" eaLnBrk="1" hangingPunct="1">
              <a:lnSpc>
                <a:spcPct val="90000"/>
              </a:lnSpc>
              <a:defRPr/>
            </a:pPr>
            <a:r>
              <a:rPr lang="ru-RU" sz="2000" dirty="0" smtClean="0">
                <a:latin typeface="Times New Roman" pitchFamily="18" charset="0"/>
              </a:rPr>
              <a:t>МБОУ </a:t>
            </a:r>
            <a:r>
              <a:rPr lang="ru-RU" sz="2000" dirty="0" err="1" smtClean="0">
                <a:latin typeface="Times New Roman" pitchFamily="18" charset="0"/>
              </a:rPr>
              <a:t>Воднобуерачная</a:t>
            </a:r>
            <a:r>
              <a:rPr lang="ru-RU" sz="2000" dirty="0" smtClean="0">
                <a:latin typeface="Times New Roman" pitchFamily="18" charset="0"/>
              </a:rPr>
              <a:t> СОШ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ПЯДЬ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57338"/>
            <a:ext cx="8229600" cy="2879725"/>
          </a:xfrm>
        </p:spPr>
        <p:txBody>
          <a:bodyPr/>
          <a:lstStyle/>
          <a:p>
            <a:pPr marL="0" indent="355600" eaLnBrk="1" hangingPunct="1">
              <a:lnSpc>
                <a:spcPct val="90000"/>
              </a:lnSpc>
              <a:defRPr/>
            </a:pPr>
            <a:r>
              <a:rPr lang="ru-RU" sz="2400" u="sng" smtClean="0"/>
              <a:t>Малая пядь</a:t>
            </a:r>
            <a:r>
              <a:rPr lang="ru-RU" sz="2400" smtClean="0"/>
              <a:t> - расстоянием между концами растянутых большого и указательного пальцев, примерно 19 см. </a:t>
            </a:r>
          </a:p>
          <a:p>
            <a:pPr marL="0" indent="355600" eaLnBrk="1" hangingPunct="1">
              <a:lnSpc>
                <a:spcPct val="90000"/>
              </a:lnSpc>
              <a:defRPr/>
            </a:pPr>
            <a:r>
              <a:rPr lang="ru-RU" sz="2400" u="sng" smtClean="0"/>
              <a:t>Великая пядь</a:t>
            </a:r>
            <a:r>
              <a:rPr lang="ru-RU" sz="2400" smtClean="0"/>
              <a:t> - расстоянию между концами большого пальца и мизинца, примерно 23 см. </a:t>
            </a:r>
          </a:p>
          <a:p>
            <a:pPr marL="0" indent="355600" eaLnBrk="1" hangingPunct="1">
              <a:lnSpc>
                <a:spcPct val="90000"/>
              </a:lnSpc>
              <a:defRPr/>
            </a:pPr>
            <a:r>
              <a:rPr lang="ru-RU" sz="2400" u="sng" smtClean="0"/>
              <a:t>Пядь с кувырком</a:t>
            </a:r>
            <a:r>
              <a:rPr lang="ru-RU" sz="2400" smtClean="0"/>
              <a:t> - малая пядь и две длины сустава указательного (по некоторым источникам – среднего) пальца, примерно 27 см.</a:t>
            </a:r>
          </a:p>
        </p:txBody>
      </p:sp>
      <p:grpSp>
        <p:nvGrpSpPr>
          <p:cNvPr id="11268" name="Group 4"/>
          <p:cNvGrpSpPr>
            <a:grpSpLocks/>
          </p:cNvGrpSpPr>
          <p:nvPr/>
        </p:nvGrpSpPr>
        <p:grpSpPr bwMode="auto">
          <a:xfrm>
            <a:off x="1547813" y="4724400"/>
            <a:ext cx="6335712" cy="1511300"/>
            <a:chOff x="2601" y="7074"/>
            <a:chExt cx="8321" cy="1937"/>
          </a:xfrm>
        </p:grpSpPr>
        <p:pic>
          <p:nvPicPr>
            <p:cNvPr id="11269" name="Picture 5"/>
            <p:cNvPicPr>
              <a:picLocks noChangeAspect="1" noChangeArrowheads="1"/>
            </p:cNvPicPr>
            <p:nvPr/>
          </p:nvPicPr>
          <p:blipFill>
            <a:blip r:embed="rId2">
              <a:lum bright="-24000" contrast="60000"/>
            </a:blip>
            <a:srcRect/>
            <a:stretch>
              <a:fillRect/>
            </a:stretch>
          </p:blipFill>
          <p:spPr bwMode="auto">
            <a:xfrm>
              <a:off x="2601" y="7074"/>
              <a:ext cx="1988" cy="18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0" name="Picture 6"/>
            <p:cNvPicPr>
              <a:picLocks noChangeAspect="1" noChangeArrowheads="1"/>
            </p:cNvPicPr>
            <p:nvPr/>
          </p:nvPicPr>
          <p:blipFill>
            <a:blip r:embed="rId3">
              <a:lum bright="-30000" contrast="66000"/>
            </a:blip>
            <a:srcRect/>
            <a:stretch>
              <a:fillRect/>
            </a:stretch>
          </p:blipFill>
          <p:spPr bwMode="auto">
            <a:xfrm>
              <a:off x="5301" y="7074"/>
              <a:ext cx="2008" cy="18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1" name="Picture 7"/>
            <p:cNvPicPr>
              <a:picLocks noChangeAspect="1" noChangeArrowheads="1"/>
            </p:cNvPicPr>
            <p:nvPr/>
          </p:nvPicPr>
          <p:blipFill>
            <a:blip r:embed="rId4">
              <a:lum bright="-30000" contrast="66000"/>
            </a:blip>
            <a:srcRect/>
            <a:stretch>
              <a:fillRect/>
            </a:stretch>
          </p:blipFill>
          <p:spPr bwMode="auto">
            <a:xfrm>
              <a:off x="8001" y="7074"/>
              <a:ext cx="2921" cy="19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29600" cy="106045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ЛОКОТЬ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484313"/>
            <a:ext cx="8208963" cy="2952750"/>
          </a:xfrm>
        </p:spPr>
        <p:txBody>
          <a:bodyPr/>
          <a:lstStyle/>
          <a:p>
            <a:pPr marL="0" indent="355600" algn="just" eaLnBrk="1" hangingPunct="1">
              <a:lnSpc>
                <a:spcPct val="90000"/>
              </a:lnSpc>
              <a:defRPr/>
            </a:pPr>
            <a:r>
              <a:rPr lang="ru-RU" sz="2800" smtClean="0"/>
              <a:t> расстояние от локтевого сгиба до конца вытянутого среднего пальца или сжатой в кулак кисти руки, что составляло примерно     46 см и 38 см соответственно.</a:t>
            </a:r>
          </a:p>
          <a:p>
            <a:pPr marL="0" indent="355600" algn="just" eaLnBrk="1" hangingPunct="1">
              <a:lnSpc>
                <a:spcPct val="90000"/>
              </a:lnSpc>
              <a:defRPr/>
            </a:pPr>
            <a:r>
              <a:rPr lang="ru-RU" sz="2800" smtClean="0"/>
              <a:t> </a:t>
            </a:r>
            <a:r>
              <a:rPr lang="ru-RU" sz="2800" u="sng" smtClean="0"/>
              <a:t>большой локоть</a:t>
            </a:r>
            <a:r>
              <a:rPr lang="ru-RU" sz="2800" smtClean="0"/>
              <a:t>, равен длине руки от основания плеча до большого пальца, а это приблизительно 54 см 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lum bright="-30000" contrast="78000"/>
          </a:blip>
          <a:srcRect/>
          <a:stretch>
            <a:fillRect/>
          </a:stretch>
        </p:blipFill>
        <p:spPr bwMode="auto">
          <a:xfrm>
            <a:off x="539750" y="4652963"/>
            <a:ext cx="5184775" cy="162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>
            <a:lum bright="-30000" contrast="72000"/>
          </a:blip>
          <a:srcRect/>
          <a:stretch>
            <a:fillRect/>
          </a:stretch>
        </p:blipFill>
        <p:spPr bwMode="auto">
          <a:xfrm>
            <a:off x="5940425" y="4652963"/>
            <a:ext cx="28797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1103313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АРШИН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773238"/>
            <a:ext cx="8229600" cy="1735137"/>
          </a:xfrm>
        </p:spPr>
        <p:txBody>
          <a:bodyPr/>
          <a:lstStyle/>
          <a:p>
            <a:pPr marL="0" indent="0" algn="just" eaLnBrk="1" hangingPunct="1">
              <a:buFont typeface="Wingdings" pitchFamily="2" charset="2"/>
              <a:buNone/>
              <a:defRPr/>
            </a:pPr>
            <a:r>
              <a:rPr lang="ru-RU" smtClean="0"/>
              <a:t>Равен длине руки – от основания плеча до кончика вытянутого среднего пальца, примерно 72см </a:t>
            </a: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lum bright="-36000" contrast="78000"/>
          </a:blip>
          <a:srcRect/>
          <a:stretch>
            <a:fillRect/>
          </a:stretch>
        </p:blipFill>
        <p:spPr bwMode="auto">
          <a:xfrm>
            <a:off x="2411413" y="3716338"/>
            <a:ext cx="4537075" cy="168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29600" cy="527050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smtClean="0">
                <a:latin typeface="Times New Roman" pitchFamily="18" charset="0"/>
              </a:rPr>
              <a:t>Установление длины старинных русских мер опытным путем</a:t>
            </a:r>
            <a:r>
              <a:rPr lang="ru-RU" sz="4000" smtClean="0"/>
              <a:t> </a:t>
            </a:r>
          </a:p>
        </p:txBody>
      </p:sp>
      <p:graphicFrame>
        <p:nvGraphicFramePr>
          <p:cNvPr id="37916" name="Group 1052"/>
          <p:cNvGraphicFramePr>
            <a:graphicFrameLocks noGrp="1"/>
          </p:cNvGraphicFramePr>
          <p:nvPr>
            <p:ph idx="1"/>
          </p:nvPr>
        </p:nvGraphicFramePr>
        <p:xfrm>
          <a:off x="250825" y="836613"/>
          <a:ext cx="8640763" cy="2642553"/>
        </p:xfrm>
        <a:graphic>
          <a:graphicData uri="http://schemas.openxmlformats.org/drawingml/2006/table">
            <a:tbl>
              <a:tblPr/>
              <a:tblGrid>
                <a:gridCol w="1296988"/>
                <a:gridCol w="1008062"/>
                <a:gridCol w="1079500"/>
                <a:gridCol w="865188"/>
                <a:gridCol w="935037"/>
                <a:gridCol w="865188"/>
                <a:gridCol w="857250"/>
                <a:gridCol w="923925"/>
                <a:gridCol w="809625"/>
              </a:tblGrid>
              <a:tr h="785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Измеряемый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Вершок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Малая пядь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Великая пядь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Пядь с кувырком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Локоть с кулаком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Локоть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Большой локоть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Аршин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Настя П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15см 5мм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17см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35см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42см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51см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64см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575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Витя 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5см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25см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40см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44см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53см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64см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Толя 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5см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18см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21см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24см 1мм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36см 5мм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43см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52см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65см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0988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Сергей 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4см 5 мм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17см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19см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18см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35см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40см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51см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63см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Настя 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17см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20см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24см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36см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41см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52см</a:t>
                      </a:r>
                      <a:endParaRPr kumimoji="0" lang="ru-RU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64см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dirty="0" smtClean="0"/>
              <a:t>Стихи о длине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None/>
              <a:defRPr/>
            </a:pPr>
            <a:r>
              <a:rPr lang="ru-RU" dirty="0" smtClean="0"/>
              <a:t>Запомни, расчёт очень важен:</a:t>
            </a:r>
          </a:p>
          <a:p>
            <a:pPr eaLnBrk="1" hangingPunct="1">
              <a:buNone/>
              <a:defRPr/>
            </a:pPr>
            <a:r>
              <a:rPr lang="ru-RU" dirty="0" smtClean="0"/>
              <a:t>Два метра - приблизительно сажень.</a:t>
            </a:r>
          </a:p>
          <a:p>
            <a:pPr eaLnBrk="1" hangingPunct="1">
              <a:buNone/>
              <a:defRPr/>
            </a:pPr>
            <a:r>
              <a:rPr lang="ru-RU" dirty="0" smtClean="0"/>
              <a:t>Рисуем, чтоб каждый запомнить мог,</a:t>
            </a:r>
          </a:p>
          <a:p>
            <a:pPr eaLnBrk="1" hangingPunct="1">
              <a:buNone/>
              <a:defRPr/>
            </a:pPr>
            <a:r>
              <a:rPr lang="ru-RU" dirty="0" smtClean="0"/>
              <a:t>Четыре сантиметра – один вершок.</a:t>
            </a:r>
          </a:p>
          <a:p>
            <a:pPr eaLnBrk="1" hangingPunct="1">
              <a:buNone/>
              <a:defRPr/>
            </a:pPr>
            <a:r>
              <a:rPr lang="ru-RU" dirty="0" smtClean="0"/>
              <a:t>Запомни: эта работа не тяжка:</a:t>
            </a:r>
          </a:p>
          <a:p>
            <a:pPr eaLnBrk="1" hangingPunct="1">
              <a:buNone/>
              <a:defRPr/>
            </a:pPr>
            <a:r>
              <a:rPr lang="ru-RU" dirty="0" smtClean="0"/>
              <a:t>Один сантиметр – четверть вершка.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266" name="Group 306"/>
          <p:cNvGraphicFramePr>
            <a:graphicFrameLocks noGrp="1"/>
          </p:cNvGraphicFramePr>
          <p:nvPr/>
        </p:nvGraphicFramePr>
        <p:xfrm>
          <a:off x="250825" y="1341438"/>
          <a:ext cx="8642350" cy="2255838"/>
        </p:xfrm>
        <a:graphic>
          <a:graphicData uri="http://schemas.openxmlformats.org/drawingml/2006/table">
            <a:tbl>
              <a:tblPr/>
              <a:tblGrid>
                <a:gridCol w="1584325"/>
                <a:gridCol w="882650"/>
                <a:gridCol w="817563"/>
                <a:gridCol w="900112"/>
                <a:gridCol w="987425"/>
                <a:gridCol w="903288"/>
                <a:gridCol w="849312"/>
                <a:gridCol w="931863"/>
                <a:gridCol w="785812"/>
              </a:tblGrid>
              <a:tr h="11287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Характеристика 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Вершок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Малая пядь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Великая пядь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Пядь с кувырком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Локоть с кулаком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Локоть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Большой локоть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Аршин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7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Приблизительное значение величины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4см 5мм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19см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23 см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27см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38см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46см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54см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72см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448" name="Text Box 307"/>
          <p:cNvSpPr txBox="1">
            <a:spLocks noChangeArrowheads="1"/>
          </p:cNvSpPr>
          <p:nvPr/>
        </p:nvSpPr>
        <p:spPr bwMode="auto">
          <a:xfrm>
            <a:off x="323850" y="260350"/>
            <a:ext cx="8820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>
                <a:latin typeface="Times New Roman" pitchFamily="18" charset="0"/>
              </a:rPr>
              <a:t>Результаты измерений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Пословицы и поговорки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Про кого говорят: «У него семь пядей во лбу»?</a:t>
            </a:r>
          </a:p>
          <a:p>
            <a:pPr>
              <a:buNone/>
            </a:pPr>
            <a:r>
              <a:rPr lang="ru-RU" dirty="0" smtClean="0"/>
              <a:t>Про кого говорят: «В плечах косая сажень»?</a:t>
            </a:r>
          </a:p>
          <a:p>
            <a:pPr>
              <a:buNone/>
            </a:pPr>
            <a:r>
              <a:rPr lang="ru-RU" dirty="0" smtClean="0"/>
              <a:t>Про кого говорят: «Как аршин проглотил»?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60438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Заключение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467225"/>
          </a:xfrm>
        </p:spPr>
        <p:txBody>
          <a:bodyPr/>
          <a:lstStyle/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smtClean="0"/>
              <a:t>«Наука начинается с тех пор, как начинают измерять. Точная наука немыслима без меры»</a:t>
            </a:r>
          </a:p>
          <a:p>
            <a:pPr marL="0" indent="0" algn="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smtClean="0"/>
              <a:t> Д.И. Менделеев</a:t>
            </a:r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smtClean="0"/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smtClean="0"/>
              <a:t>В 1960 году на Генеральной конференции по мерам и весам представители 32 стран  приняли Международную систему единиц. </a:t>
            </a:r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800" smtClean="0"/>
          </a:p>
          <a:p>
            <a:pPr marL="0" indent="0"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smtClean="0"/>
              <a:t>С 1963 года этой системой пользуются во всех областях науки, техники и народного хозяйства.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2636838"/>
            <a:ext cx="8229600" cy="8001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ru-RU" sz="4800" smtClean="0"/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854075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Мы решили выяснить: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Как появились меры длины?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Как измеряли на Руси?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Где в настоящее время можно услышать упоминание о русских старинных мерах?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Пользуются ли в настоящее время старинными русскими мерами длины? Где и для чего?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854075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/>
              <a:t>Цель работы</a:t>
            </a:r>
            <a:r>
              <a:rPr lang="ru-RU" smtClean="0"/>
              <a:t>: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2017713"/>
            <a:ext cx="7991475" cy="4114800"/>
          </a:xfrm>
        </p:spPr>
        <p:txBody>
          <a:bodyPr/>
          <a:lstStyle/>
          <a:p>
            <a:pPr marL="0" indent="0" algn="just" eaLnBrk="1" hangingPunct="1">
              <a:buFont typeface="Wingdings" pitchFamily="2" charset="2"/>
              <a:buNone/>
              <a:defRPr/>
            </a:pPr>
            <a:r>
              <a:rPr lang="ru-RU" smtClean="0">
                <a:latin typeface="Times New Roman" pitchFamily="18" charset="0"/>
              </a:rPr>
              <a:t>на основе исследования происхождения русской системы мер длины, показать практическое ее применение на современном этапе, экспериментальным путем установить длину старинных русских мер, создать сборник математических задач с использованием старинных русских мер длины.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013" y="549275"/>
            <a:ext cx="7793037" cy="792163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>
                <a:latin typeface="Times New Roman" pitchFamily="18" charset="0"/>
              </a:rPr>
              <a:t>Человек – мера всех вещей</a:t>
            </a:r>
            <a:r>
              <a:rPr lang="ru-RU" smtClean="0"/>
              <a:t> 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467225"/>
          </a:xfrm>
        </p:spPr>
        <p:txBody>
          <a:bodyPr/>
          <a:lstStyle/>
          <a:p>
            <a:pPr marL="0" indent="0" algn="just" eaLnBrk="1" hangingPunct="1">
              <a:buFont typeface="Wingdings" pitchFamily="2" charset="2"/>
              <a:buNone/>
              <a:defRPr/>
            </a:pPr>
            <a:r>
              <a:rPr lang="ru-RU" smtClean="0">
                <a:latin typeface="Times New Roman" pitchFamily="18" charset="0"/>
              </a:rPr>
              <a:t>Наш предок располагал только собственным ростом, длиной рук и ног. </a:t>
            </a:r>
          </a:p>
          <a:p>
            <a:pPr marL="0" indent="0" algn="just" eaLnBrk="1" hangingPunct="1">
              <a:buFont typeface="Wingdings" pitchFamily="2" charset="2"/>
              <a:buNone/>
              <a:defRPr/>
            </a:pPr>
            <a:r>
              <a:rPr lang="ru-RU" smtClean="0">
                <a:latin typeface="Times New Roman" pitchFamily="18" charset="0"/>
              </a:rPr>
              <a:t>Если при счете человек пользовался пальцами рук и ног, то при измерении расстояний использовались руки и ноги. </a:t>
            </a:r>
          </a:p>
          <a:p>
            <a:pPr marL="0" indent="0" algn="just" eaLnBrk="1" hangingPunct="1">
              <a:buFont typeface="Wingdings" pitchFamily="2" charset="2"/>
              <a:buNone/>
              <a:defRPr/>
            </a:pPr>
            <a:r>
              <a:rPr lang="ru-RU" smtClean="0">
                <a:latin typeface="Times New Roman" pitchFamily="18" charset="0"/>
              </a:rPr>
              <a:t>Не было народа, который не избрал бы свои единицы измерения.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smtClean="0"/>
              <a:t>Любопытные способы измерений</a:t>
            </a:r>
            <a:r>
              <a:rPr lang="ru-RU" sz="4000" smtClean="0"/>
              <a:t> 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i="1" smtClean="0"/>
              <a:t>У славян</a:t>
            </a:r>
            <a:r>
              <a:rPr lang="ru-RU" smtClean="0"/>
              <a:t> была такая мера длины, как «вержение камня», «перестрел» , «бычачий рев» , «пушечный выстрел»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i="1" smtClean="0"/>
              <a:t>У эстонских моряков</a:t>
            </a:r>
            <a:r>
              <a:rPr lang="ru-RU" smtClean="0"/>
              <a:t> – «три трубки»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i="1" smtClean="0"/>
              <a:t>В Японии</a:t>
            </a:r>
            <a:r>
              <a:rPr lang="ru-RU" smtClean="0"/>
              <a:t> – «соломенный башмак»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i="1" smtClean="0"/>
              <a:t>В Испании</a:t>
            </a:r>
            <a:r>
              <a:rPr lang="ru-RU" smtClean="0"/>
              <a:t> – «сигара»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i="1" smtClean="0"/>
              <a:t>В Сибири</a:t>
            </a:r>
            <a:r>
              <a:rPr lang="ru-RU" smtClean="0"/>
              <a:t> – бука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i="1" smtClean="0"/>
              <a:t>У римлян</a:t>
            </a:r>
            <a:r>
              <a:rPr lang="ru-RU" smtClean="0"/>
              <a:t> - югер . 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Единицы измерения Древней Руси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Перст</a:t>
            </a:r>
          </a:p>
          <a:p>
            <a:pPr eaLnBrk="1" hangingPunct="1">
              <a:defRPr/>
            </a:pPr>
            <a:r>
              <a:rPr lang="ru-RU" smtClean="0"/>
              <a:t>Вершок </a:t>
            </a:r>
          </a:p>
          <a:p>
            <a:pPr eaLnBrk="1" hangingPunct="1">
              <a:defRPr/>
            </a:pPr>
            <a:r>
              <a:rPr lang="ru-RU" smtClean="0"/>
              <a:t>Дюйм</a:t>
            </a:r>
          </a:p>
          <a:p>
            <a:pPr eaLnBrk="1" hangingPunct="1">
              <a:defRPr/>
            </a:pPr>
            <a:r>
              <a:rPr lang="ru-RU" smtClean="0"/>
              <a:t>Пядь </a:t>
            </a:r>
          </a:p>
          <a:p>
            <a:pPr eaLnBrk="1" hangingPunct="1">
              <a:defRPr/>
            </a:pPr>
            <a:r>
              <a:rPr lang="ru-RU" smtClean="0"/>
              <a:t>Сажень </a:t>
            </a:r>
          </a:p>
          <a:p>
            <a:pPr eaLnBrk="1" hangingPunct="1">
              <a:defRPr/>
            </a:pPr>
            <a:r>
              <a:rPr lang="ru-RU" smtClean="0"/>
              <a:t>Локоть </a:t>
            </a:r>
          </a:p>
          <a:p>
            <a:pPr eaLnBrk="1" hangingPunct="1">
              <a:defRPr/>
            </a:pPr>
            <a:r>
              <a:rPr lang="ru-RU" smtClean="0"/>
              <a:t>Аршин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ПЕРСТ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708275"/>
            <a:ext cx="8229600" cy="1871663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mtClean="0"/>
              <a:t>Русский перст был равен ширине указательного пальца, что составляет примерно 2 см.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04813"/>
            <a:ext cx="8229600" cy="13716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ВЕРШОК</a:t>
            </a: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457200" y="1700213"/>
            <a:ext cx="8229600" cy="4395787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mtClean="0"/>
              <a:t>определялся длиной двух фаланг указательного пальца, а это приблизительно 4см 5 мм. </a:t>
            </a:r>
          </a:p>
        </p:txBody>
      </p:sp>
      <p:pic>
        <p:nvPicPr>
          <p:cNvPr id="9220" name="Picture 6"/>
          <p:cNvPicPr>
            <a:picLocks noChangeAspect="1" noChangeArrowheads="1"/>
          </p:cNvPicPr>
          <p:nvPr/>
        </p:nvPicPr>
        <p:blipFill>
          <a:blip r:embed="rId2">
            <a:lum bright="-42000" contrast="84000"/>
          </a:blip>
          <a:srcRect/>
          <a:stretch>
            <a:fillRect/>
          </a:stretch>
        </p:blipFill>
        <p:spPr bwMode="auto">
          <a:xfrm>
            <a:off x="3059113" y="3716338"/>
            <a:ext cx="3097212" cy="240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ДЮЙМ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229600" cy="4467225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ru-RU" smtClean="0"/>
              <a:t>мерка, первоначально равная длине фаланги большого пальца, что составляет примерно 2 см 5 мм. 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lum bright="-42000" contrast="84000"/>
          </a:blip>
          <a:srcRect/>
          <a:stretch>
            <a:fillRect/>
          </a:stretch>
        </p:blipFill>
        <p:spPr bwMode="auto">
          <a:xfrm>
            <a:off x="3492500" y="3429000"/>
            <a:ext cx="2376488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101</TotalTime>
  <Words>628</Words>
  <Application>Microsoft Office PowerPoint</Application>
  <PresentationFormat>Экран (4:3)</PresentationFormat>
  <Paragraphs>140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Tahoma</vt:lpstr>
      <vt:lpstr>Times New Roman</vt:lpstr>
      <vt:lpstr>Wingdings</vt:lpstr>
      <vt:lpstr>Текстура</vt:lpstr>
      <vt:lpstr>«А в попугаях я всё-таки длиннее» С чего начались измерения…  </vt:lpstr>
      <vt:lpstr>Мы решили выяснить:</vt:lpstr>
      <vt:lpstr>Цель работы:</vt:lpstr>
      <vt:lpstr>Человек – мера всех вещей </vt:lpstr>
      <vt:lpstr>Любопытные способы измерений </vt:lpstr>
      <vt:lpstr>Единицы измерения Древней Руси</vt:lpstr>
      <vt:lpstr>ПЕРСТ</vt:lpstr>
      <vt:lpstr>ВЕРШОК</vt:lpstr>
      <vt:lpstr>ДЮЙМ</vt:lpstr>
      <vt:lpstr>ПЯДЬ</vt:lpstr>
      <vt:lpstr>ЛОКОТЬ</vt:lpstr>
      <vt:lpstr>АРШИН</vt:lpstr>
      <vt:lpstr>Установление длины старинных русских мер опытным путем </vt:lpstr>
      <vt:lpstr>Стихи о длине</vt:lpstr>
      <vt:lpstr>Презентация PowerPoint</vt:lpstr>
      <vt:lpstr>Пословицы и поговорки</vt:lpstr>
      <vt:lpstr>Заключение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Старинные меры длины</dc:title>
  <dc:creator>User</dc:creator>
  <cp:lastModifiedBy>Pupil9</cp:lastModifiedBy>
  <cp:revision>17</cp:revision>
  <dcterms:created xsi:type="dcterms:W3CDTF">2011-12-26T22:04:17Z</dcterms:created>
  <dcterms:modified xsi:type="dcterms:W3CDTF">2008-12-31T22:56:42Z</dcterms:modified>
</cp:coreProperties>
</file>