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3" r:id="rId7"/>
    <p:sldId id="262" r:id="rId8"/>
    <p:sldId id="257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F74A3-9971-4C7A-81ED-C950D840700B}" type="datetimeFigureOut">
              <a:rPr lang="ru-RU" smtClean="0"/>
              <a:t>30.12.2011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F44CA4D-ABE7-4803-965E-C3F80CDE4266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F74A3-9971-4C7A-81ED-C950D840700B}" type="datetimeFigureOut">
              <a:rPr lang="ru-RU" smtClean="0"/>
              <a:t>30.12.2011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4CA4D-ABE7-4803-965E-C3F80CDE42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F74A3-9971-4C7A-81ED-C950D840700B}" type="datetimeFigureOut">
              <a:rPr lang="ru-RU" smtClean="0"/>
              <a:t>30.12.2011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4CA4D-ABE7-4803-965E-C3F80CDE42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24F74A3-9971-4C7A-81ED-C950D840700B}" type="datetimeFigureOut">
              <a:rPr lang="ru-RU" smtClean="0"/>
              <a:t>30.12.2011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2F44CA4D-ABE7-4803-965E-C3F80CDE4266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strips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F74A3-9971-4C7A-81ED-C950D840700B}" type="datetimeFigureOut">
              <a:rPr lang="ru-RU" smtClean="0"/>
              <a:t>30.12.2011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4CA4D-ABE7-4803-965E-C3F80CDE4266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strips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F74A3-9971-4C7A-81ED-C950D840700B}" type="datetimeFigureOut">
              <a:rPr lang="ru-RU" smtClean="0"/>
              <a:t>30.12.2011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4CA4D-ABE7-4803-965E-C3F80CDE4266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strips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4CA4D-ABE7-4803-965E-C3F80CDE426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F74A3-9971-4C7A-81ED-C950D840700B}" type="datetimeFigureOut">
              <a:rPr lang="ru-RU" smtClean="0"/>
              <a:t>30.12.2011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strips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F74A3-9971-4C7A-81ED-C950D840700B}" type="datetimeFigureOut">
              <a:rPr lang="ru-RU" smtClean="0"/>
              <a:t>30.12.2011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4CA4D-ABE7-4803-965E-C3F80CDE4266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strips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F74A3-9971-4C7A-81ED-C950D840700B}" type="datetimeFigureOut">
              <a:rPr lang="ru-RU" smtClean="0"/>
              <a:t>30.12.2011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4CA4D-ABE7-4803-965E-C3F80CDE42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24F74A3-9971-4C7A-81ED-C950D840700B}" type="datetimeFigureOut">
              <a:rPr lang="ru-RU" smtClean="0"/>
              <a:t>30.12.2011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F44CA4D-ABE7-4803-965E-C3F80CDE426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F74A3-9971-4C7A-81ED-C950D840700B}" type="datetimeFigureOut">
              <a:rPr lang="ru-RU" smtClean="0"/>
              <a:t>30.12.2011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F44CA4D-ABE7-4803-965E-C3F80CDE426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F24F74A3-9971-4C7A-81ED-C950D840700B}" type="datetimeFigureOut">
              <a:rPr lang="ru-RU" smtClean="0"/>
              <a:t>30.12.2011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2F44CA4D-ABE7-4803-965E-C3F80CDE4266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strips dir="ru"/>
  </p:transition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1071546"/>
            <a:ext cx="8305800" cy="2772014"/>
          </a:xfrm>
        </p:spPr>
        <p:txBody>
          <a:bodyPr/>
          <a:lstStyle/>
          <a:p>
            <a:r>
              <a:rPr lang="ru-RU" sz="5400" dirty="0" smtClean="0">
                <a:solidFill>
                  <a:schemeClr val="accent4">
                    <a:lumMod val="50000"/>
                  </a:schemeClr>
                </a:solidFill>
              </a:rPr>
              <a:t>Свободные электромагнитные колебания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3876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В реальном колебательном контуре свободные электромагнитные колебания будут затухающими из-за потерь энергии на нагревание проводов.</a:t>
            </a: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2928934"/>
            <a:ext cx="5253042" cy="3494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38768"/>
          </a:xfrm>
        </p:spPr>
        <p:txBody>
          <a:bodyPr/>
          <a:lstStyle/>
          <a:p>
            <a:pPr algn="r"/>
            <a:r>
              <a:rPr lang="ru-RU" b="1" i="1" dirty="0" smtClean="0"/>
              <a:t>                 </a:t>
            </a:r>
            <a:r>
              <a:rPr lang="ru-RU" sz="3200" b="1" i="1" dirty="0" smtClean="0"/>
              <a:t>Электромагнитные колебания </a:t>
            </a:r>
            <a:r>
              <a:rPr lang="ru-RU" sz="3200" dirty="0" smtClean="0"/>
              <a:t>— это колебания электрических и магнитных полей, которые сопровождаются периодическим изменением заряда, тока и напряжения. </a:t>
            </a:r>
            <a:endParaRPr lang="ru-RU" sz="3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3357562"/>
            <a:ext cx="3429024" cy="3025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1142984"/>
            <a:ext cx="5715040" cy="5500726"/>
          </a:xfrm>
        </p:spPr>
        <p:txBody>
          <a:bodyPr/>
          <a:lstStyle/>
          <a:p>
            <a:r>
              <a:rPr lang="ru-RU" sz="2400" dirty="0" smtClean="0"/>
              <a:t>Простейшей системой, где могут возникнуть и существовать электромагнитные колебания, является колебательный контур</a:t>
            </a:r>
            <a:r>
              <a:rPr lang="ru-RU" sz="2400" dirty="0" smtClean="0"/>
              <a:t>.</a:t>
            </a:r>
          </a:p>
          <a:p>
            <a:r>
              <a:rPr lang="ru-RU" sz="2400" b="1" dirty="0" smtClean="0"/>
              <a:t>Колебательный </a:t>
            </a:r>
            <a:r>
              <a:rPr lang="ru-RU" sz="2400" b="1" dirty="0" smtClean="0"/>
              <a:t>контур — цепь</a:t>
            </a:r>
            <a:r>
              <a:rPr lang="ru-RU" sz="2400" dirty="0" smtClean="0"/>
              <a:t>, состоящая из включенных последовательно катушки индуктивностью </a:t>
            </a:r>
            <a:r>
              <a:rPr lang="ru-RU" sz="2400" i="1" dirty="0" smtClean="0"/>
              <a:t>L</a:t>
            </a:r>
            <a:r>
              <a:rPr lang="ru-RU" sz="2400" dirty="0" smtClean="0"/>
              <a:t>, конденсатора емкостью </a:t>
            </a:r>
            <a:r>
              <a:rPr lang="ru-RU" sz="2400" i="1" dirty="0" smtClean="0"/>
              <a:t>С</a:t>
            </a:r>
            <a:r>
              <a:rPr lang="ru-RU" sz="2400" dirty="0" smtClean="0"/>
              <a:t> и резистора сопротивлением </a:t>
            </a:r>
            <a:r>
              <a:rPr lang="ru-RU" sz="2400" i="1" dirty="0" smtClean="0"/>
              <a:t>R</a:t>
            </a:r>
            <a:r>
              <a:rPr lang="ru-RU" sz="2400" dirty="0" smtClean="0"/>
              <a:t> (это может быть сопротивление провода катушки и проводов, соединяющих катушку с конденсатором)</a:t>
            </a:r>
            <a:endParaRPr lang="ru-RU" sz="2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483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Колебательный контур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1643050"/>
            <a:ext cx="3500462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Идеальный контур Томсона</a:t>
            </a:r>
            <a:r>
              <a:rPr lang="ru-RU" dirty="0" smtClean="0"/>
              <a:t> — колебательный контур без </a:t>
            </a:r>
            <a:r>
              <a:rPr lang="ru-RU" b="1" dirty="0" smtClean="0"/>
              <a:t>активного сопротивления</a:t>
            </a:r>
            <a:r>
              <a:rPr lang="ru-RU" dirty="0" smtClean="0"/>
              <a:t> (</a:t>
            </a:r>
            <a:r>
              <a:rPr lang="ru-RU" i="1" dirty="0" smtClean="0"/>
              <a:t>R</a:t>
            </a:r>
            <a:r>
              <a:rPr lang="ru-RU" dirty="0" smtClean="0"/>
              <a:t> = 0</a:t>
            </a:r>
            <a:r>
              <a:rPr lang="ru-RU" dirty="0" smtClean="0"/>
              <a:t>).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3000372"/>
            <a:ext cx="6715162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53082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Если конденсатор зарядить и замкнуть на катушку, то по катушке потечет </a:t>
            </a:r>
            <a:r>
              <a:rPr lang="ru-RU" sz="2800" dirty="0" smtClean="0"/>
              <a:t>ток. </a:t>
            </a:r>
            <a:r>
              <a:rPr lang="ru-RU" sz="2800" dirty="0" smtClean="0"/>
              <a:t>Когда конденсатор разрядится, ток в цепи не прекратится из-за самоиндукции в </a:t>
            </a:r>
            <a:r>
              <a:rPr lang="ru-RU" sz="2800" dirty="0" smtClean="0"/>
              <a:t>катушке. </a:t>
            </a:r>
            <a:endParaRPr lang="ru-RU" sz="2800" dirty="0"/>
          </a:p>
        </p:txBody>
      </p:sp>
      <p:pic>
        <p:nvPicPr>
          <p:cNvPr id="4100" name="Picture 4" descr="C:\Users\1\Desktop\Img_T-112-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214686"/>
            <a:ext cx="8178800" cy="23368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/>
              <a:t>Индукционный </a:t>
            </a:r>
            <a:r>
              <a:rPr lang="ru-RU" sz="2800" dirty="0" smtClean="0"/>
              <a:t>ток, в соответствии с правилом Ленца, будет течь в ту же сторону и перезарядит конденсатор</a:t>
            </a:r>
            <a:r>
              <a:rPr lang="ru-RU" sz="2800" dirty="0" smtClean="0"/>
              <a:t>.(рис Д )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1\Desktop\Img_T-112-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643314"/>
            <a:ext cx="8250091" cy="2286016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381644"/>
          </a:xfrm>
        </p:spPr>
        <p:txBody>
          <a:bodyPr/>
          <a:lstStyle/>
          <a:p>
            <a:r>
              <a:rPr lang="ru-RU" sz="2800" dirty="0" smtClean="0"/>
              <a:t>Ток в данном направлении прекратится, и процесс повторится в обратном </a:t>
            </a:r>
            <a:r>
              <a:rPr lang="ru-RU" sz="2800" dirty="0" smtClean="0"/>
              <a:t>направлении. </a:t>
            </a:r>
            <a:r>
              <a:rPr lang="ru-RU" sz="2800" dirty="0" smtClean="0"/>
              <a:t>Таким образом, в колебательном контуре будут происходить электромагнитные </a:t>
            </a:r>
            <a:r>
              <a:rPr lang="ru-RU" sz="2800" dirty="0" smtClean="0"/>
              <a:t>колебания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5124" name="Picture 4" descr="C:\Users\1\Desktop\Img_T-112-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357562"/>
            <a:ext cx="8715404" cy="250033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5308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    Происходят  </a:t>
            </a:r>
            <a:r>
              <a:rPr lang="ru-RU" sz="2800" dirty="0" smtClean="0"/>
              <a:t>превращения энергии электрического поля конденсатора в энергию магнитного поля катушки с током , и </a:t>
            </a:r>
            <a:r>
              <a:rPr lang="ru-RU" sz="2800" dirty="0" smtClean="0"/>
              <a:t>наоборот.</a:t>
            </a:r>
          </a:p>
          <a:p>
            <a:pPr>
              <a:buNone/>
            </a:pPr>
            <a:endParaRPr lang="ru-RU" sz="2800" dirty="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2500306"/>
            <a:ext cx="3515845" cy="2071702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</p:pic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3504" y="4286256"/>
            <a:ext cx="3357556" cy="2044379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Период электромагнитных колебаний в идеальном колебательном контуре (т. е. в таком контуре, где нет потерь энергии) зависит от индуктивности катушки и емкости конденсатора и находится </a:t>
            </a:r>
            <a:r>
              <a:rPr lang="ru-RU" dirty="0" smtClean="0"/>
              <a:t>по </a:t>
            </a:r>
            <a:r>
              <a:rPr lang="ru-RU" dirty="0" smtClean="0"/>
              <a:t>формуле Томсона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0" y="6572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71604" y="4214818"/>
            <a:ext cx="4856311" cy="178595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125</TotalTime>
  <Words>231</Words>
  <Application>Microsoft Office PowerPoint</Application>
  <PresentationFormat>Экран (4:3)</PresentationFormat>
  <Paragraphs>12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Бумажная</vt:lpstr>
      <vt:lpstr>Свободные электромагнитные колебания </vt:lpstr>
      <vt:lpstr>Слайд 2</vt:lpstr>
      <vt:lpstr>Колебательный контур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Свободные электромагнитные колебания</dc:title>
  <dc:creator>1</dc:creator>
  <cp:lastModifiedBy>1</cp:lastModifiedBy>
  <cp:revision>13</cp:revision>
  <dcterms:created xsi:type="dcterms:W3CDTF">2011-12-30T15:54:50Z</dcterms:created>
  <dcterms:modified xsi:type="dcterms:W3CDTF">2011-12-30T18:00:22Z</dcterms:modified>
</cp:coreProperties>
</file>