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80" r:id="rId8"/>
    <p:sldId id="263" r:id="rId9"/>
    <p:sldId id="264" r:id="rId10"/>
    <p:sldId id="274" r:id="rId11"/>
    <p:sldId id="266" r:id="rId12"/>
    <p:sldId id="275" r:id="rId13"/>
    <p:sldId id="262" r:id="rId14"/>
    <p:sldId id="265" r:id="rId15"/>
    <p:sldId id="276" r:id="rId16"/>
    <p:sldId id="267" r:id="rId17"/>
    <p:sldId id="281" r:id="rId18"/>
    <p:sldId id="268" r:id="rId19"/>
    <p:sldId id="269" r:id="rId20"/>
    <p:sldId id="270" r:id="rId21"/>
    <p:sldId id="279" r:id="rId22"/>
    <p:sldId id="271" r:id="rId23"/>
    <p:sldId id="277" r:id="rId24"/>
    <p:sldId id="273" r:id="rId25"/>
    <p:sldId id="278" r:id="rId26"/>
    <p:sldId id="282" r:id="rId27"/>
    <p:sldId id="27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1792840-3857-431A-B808-292DAB51261C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6D879A6-03D7-4866-AEBB-75EA870BF416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2840-3857-431A-B808-292DAB51261C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879A6-03D7-4866-AEBB-75EA870BF4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2840-3857-431A-B808-292DAB51261C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879A6-03D7-4866-AEBB-75EA870BF4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2840-3857-431A-B808-292DAB51261C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879A6-03D7-4866-AEBB-75EA870BF4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2840-3857-431A-B808-292DAB51261C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879A6-03D7-4866-AEBB-75EA870BF4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2840-3857-431A-B808-292DAB51261C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879A6-03D7-4866-AEBB-75EA870BF41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2840-3857-431A-B808-292DAB51261C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879A6-03D7-4866-AEBB-75EA870BF4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2840-3857-431A-B808-292DAB51261C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879A6-03D7-4866-AEBB-75EA870BF4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2840-3857-431A-B808-292DAB51261C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879A6-03D7-4866-AEBB-75EA870BF4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2840-3857-431A-B808-292DAB51261C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879A6-03D7-4866-AEBB-75EA870BF416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2840-3857-431A-B808-292DAB51261C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879A6-03D7-4866-AEBB-75EA870BF4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1792840-3857-431A-B808-292DAB51261C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C6D879A6-03D7-4866-AEBB-75EA870BF41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4008" y="2636912"/>
            <a:ext cx="3601387" cy="17021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/>
              <a:t>Химическая связь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b="1" dirty="0" smtClean="0"/>
          </a:p>
          <a:p>
            <a:r>
              <a:rPr lang="ru-RU" sz="2800" b="1" dirty="0" smtClean="0"/>
              <a:t>Метод </a:t>
            </a:r>
            <a:r>
              <a:rPr lang="ru-RU" sz="2800" b="1" dirty="0"/>
              <a:t>молекулярных </a:t>
            </a:r>
            <a:r>
              <a:rPr lang="ru-RU" sz="2800" b="1" dirty="0" err="1"/>
              <a:t>орбиталей</a:t>
            </a:r>
            <a:endParaRPr lang="ru-RU" sz="2800" b="1" dirty="0"/>
          </a:p>
          <a:p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9313" y="8531"/>
            <a:ext cx="4383391" cy="185279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rgbClr val="42424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 smtClean="0"/>
          </a:p>
          <a:p>
            <a:pPr marL="68580"/>
            <a:r>
              <a:rPr lang="ru-RU" b="1" dirty="0" smtClean="0"/>
              <a:t>Учитель химии</a:t>
            </a:r>
          </a:p>
          <a:p>
            <a:pPr marL="68580"/>
            <a:r>
              <a:rPr lang="ru-RU" b="1" dirty="0" smtClean="0"/>
              <a:t>Ворсина Светлана Анатольевна</a:t>
            </a:r>
          </a:p>
          <a:p>
            <a:pPr marL="68580"/>
            <a:r>
              <a:rPr lang="ru-RU" b="1" dirty="0" smtClean="0"/>
              <a:t>ГБОУ СОШ №10 с углубленным </a:t>
            </a:r>
          </a:p>
          <a:p>
            <a:pPr marL="68580"/>
            <a:r>
              <a:rPr lang="ru-RU" b="1" dirty="0" smtClean="0"/>
              <a:t>изучением химии</a:t>
            </a:r>
          </a:p>
          <a:p>
            <a:pPr marL="68580"/>
            <a:r>
              <a:rPr lang="ru-RU" b="1" dirty="0"/>
              <a:t>г</a:t>
            </a:r>
            <a:r>
              <a:rPr lang="ru-RU" b="1" dirty="0" smtClean="0"/>
              <a:t>. Санкт-Петербурга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739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92696"/>
            <a:ext cx="74888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+mj-lt"/>
              </a:rPr>
              <a:t>Если два электрона, опустившись на связывающую </a:t>
            </a:r>
            <a:r>
              <a:rPr lang="ru-RU" sz="2400" b="1" dirty="0" err="1" smtClean="0">
                <a:solidFill>
                  <a:schemeClr val="accent1"/>
                </a:solidFill>
                <a:latin typeface="+mj-lt"/>
              </a:rPr>
              <a:t>орбиталь</a:t>
            </a:r>
            <a:r>
              <a:rPr lang="ru-RU" sz="2400" b="1" dirty="0" smtClean="0">
                <a:solidFill>
                  <a:schemeClr val="accent1"/>
                </a:solidFill>
                <a:latin typeface="+mj-lt"/>
              </a:rPr>
              <a:t>, дают выигрыш в энергии, то третьему электрону приходится повысить свою энергию. Однако энергия, выигранная двумя электронами, больше, чем проигранная одним. Такая частица может существовать.</a:t>
            </a:r>
            <a:endParaRPr lang="ru-RU" sz="24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216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2348880"/>
            <a:ext cx="3227218" cy="4176464"/>
          </a:xfrm>
        </p:spPr>
        <p:txBody>
          <a:bodyPr>
            <a:noAutofit/>
          </a:bodyPr>
          <a:lstStyle/>
          <a:p>
            <a:r>
              <a:rPr lang="ru-RU" sz="2400" b="1" dirty="0"/>
              <a:t>Известно, что щелочные металлы в газообразном состоянии существуют в виде двухатомных молекул. Попробуем убедиться в возможности существования двухатомной молекулы Li</a:t>
            </a:r>
            <a:r>
              <a:rPr lang="ru-RU" sz="2400" b="1" baseline="-25000" dirty="0"/>
              <a:t>2</a:t>
            </a:r>
            <a:r>
              <a:rPr lang="ru-RU" sz="2400" b="1" dirty="0"/>
              <a:t>, используя метод МО ЛКАО.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608010"/>
            <a:ext cx="4824536" cy="1124744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1600" b="1" dirty="0"/>
              <a:t>Энергетическая диаграмма образования</a:t>
            </a:r>
          </a:p>
          <a:p>
            <a:pPr marL="68580" indent="0" algn="ctr">
              <a:buNone/>
            </a:pPr>
            <a:r>
              <a:rPr lang="ru-RU" sz="1600" b="1" dirty="0"/>
              <a:t> двухатомной молекулы Li</a:t>
            </a:r>
            <a:r>
              <a:rPr lang="ru-RU" sz="1600" b="1" baseline="-25000" dirty="0"/>
              <a:t>2</a:t>
            </a:r>
            <a:r>
              <a:rPr lang="ru-RU" sz="1600" b="1" dirty="0"/>
              <a:t> по методу</a:t>
            </a:r>
          </a:p>
          <a:p>
            <a:pPr marL="68580" indent="0" algn="ctr">
              <a:buNone/>
            </a:pPr>
            <a:r>
              <a:rPr lang="ru-RU" sz="1600" b="1" dirty="0"/>
              <a:t> МО ЛКАО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1811"/>
            <a:ext cx="4752528" cy="538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457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5792" y="3501008"/>
            <a:ext cx="75608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/>
                </a:solidFill>
                <a:latin typeface="+mj-lt"/>
              </a:rPr>
              <a:t>Перекрывание валентных 2s-орбиталей атомов лития приведет также к образованию одной </a:t>
            </a:r>
            <a:r>
              <a:rPr lang="el-GR" sz="2400" b="1" dirty="0">
                <a:solidFill>
                  <a:schemeClr val="accent1"/>
                </a:solidFill>
                <a:latin typeface="+mj-lt"/>
              </a:rPr>
              <a:t>σ</a:t>
            </a:r>
            <a:r>
              <a:rPr lang="ru-RU" sz="2400" b="1" dirty="0">
                <a:solidFill>
                  <a:schemeClr val="accent1"/>
                </a:solidFill>
                <a:latin typeface="+mj-lt"/>
              </a:rPr>
              <a:t>-связывающей и одной разрыхляющей молекулярных </a:t>
            </a:r>
            <a:r>
              <a:rPr lang="ru-RU" sz="2400" b="1" dirty="0" err="1">
                <a:solidFill>
                  <a:schemeClr val="accent1"/>
                </a:solidFill>
                <a:latin typeface="+mj-lt"/>
              </a:rPr>
              <a:t>орбиталей</a:t>
            </a:r>
            <a:r>
              <a:rPr lang="ru-RU" sz="2400" b="1" dirty="0">
                <a:solidFill>
                  <a:schemeClr val="accent1"/>
                </a:solidFill>
                <a:latin typeface="+mj-lt"/>
              </a:rPr>
              <a:t>. Два внешних электрона займут связывающую </a:t>
            </a:r>
            <a:r>
              <a:rPr lang="ru-RU" sz="2400" b="1" dirty="0" err="1">
                <a:solidFill>
                  <a:schemeClr val="accent1"/>
                </a:solidFill>
                <a:latin typeface="+mj-lt"/>
              </a:rPr>
              <a:t>орбиталь</a:t>
            </a:r>
            <a:r>
              <a:rPr lang="ru-RU" sz="2400" b="1" dirty="0">
                <a:solidFill>
                  <a:schemeClr val="accent1"/>
                </a:solidFill>
                <a:latin typeface="+mj-lt"/>
              </a:rPr>
              <a:t>, обеспечивая общий выигрыш в энергии (кратность связи равна 1).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67944" y="105273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accent1"/>
                </a:solidFill>
                <a:latin typeface="+mj-lt"/>
              </a:rPr>
              <a:t>Исходный атом лития содержит электроны на двух энергетических уровнях – первом и втором (1s и 2s</a:t>
            </a:r>
            <a:r>
              <a:rPr lang="ru-RU" sz="2400" b="1" dirty="0" smtClean="0">
                <a:solidFill>
                  <a:schemeClr val="accent1"/>
                </a:solidFill>
                <a:latin typeface="+mj-lt"/>
              </a:rPr>
              <a:t>).</a:t>
            </a:r>
            <a:endParaRPr lang="ru-RU" sz="2400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74" y="620688"/>
            <a:ext cx="3298875" cy="2462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750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65312" y="908720"/>
            <a:ext cx="77768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Перекрывание одинаковых 1s-орбиталей атомов лития даст две молекулярные </a:t>
            </a:r>
            <a:r>
              <a:rPr lang="ru-RU" sz="2400" b="1" dirty="0" err="1" smtClean="0"/>
              <a:t>орбитали</a:t>
            </a:r>
            <a:r>
              <a:rPr lang="ru-RU" sz="2400" b="1" dirty="0" smtClean="0"/>
              <a:t> (связывающую и разрыхляющую), которые согласно принципу минимума энергии будут полностью заселены четырьмя электронами. Выигрыш в энергии, получаемый в результате перехода двух электронов на связывающую молекулярную </a:t>
            </a:r>
            <a:r>
              <a:rPr lang="ru-RU" sz="2400" b="1" dirty="0" err="1" smtClean="0"/>
              <a:t>орбиталь</a:t>
            </a:r>
            <a:r>
              <a:rPr lang="ru-RU" sz="2400" b="1" dirty="0" smtClean="0"/>
              <a:t>, не способен компенсировать ее потери при переходе двух других электронов на разрыхляющую молекулярную </a:t>
            </a:r>
            <a:r>
              <a:rPr lang="ru-RU" sz="2400" b="1" dirty="0" err="1" smtClean="0"/>
              <a:t>орбиталь</a:t>
            </a:r>
            <a:r>
              <a:rPr lang="ru-RU" sz="2400" b="1" dirty="0" smtClean="0"/>
              <a:t>. Вот почему вклад в образование химической связи между атомами лития вносят лишь электроны внешнего (валентного) электронного слоя.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9941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5465" y="329720"/>
            <a:ext cx="8064896" cy="11430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Используя </a:t>
            </a:r>
            <a:r>
              <a:rPr lang="ru-RU" sz="2400" b="1" dirty="0"/>
              <a:t>метод МО ЛКАО, рассмотрим возможность образования молекулы He</a:t>
            </a:r>
            <a:r>
              <a:rPr lang="ru-RU" sz="2400" b="1" baseline="-25000" dirty="0"/>
              <a:t>2</a:t>
            </a:r>
            <a:r>
              <a:rPr lang="ru-RU" sz="2400" b="1" dirty="0"/>
              <a:t> 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6071" y="5589240"/>
            <a:ext cx="8208912" cy="1105348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1600" b="1" dirty="0"/>
              <a:t>Энергетическая диаграмма, иллюстрирующая с помощью метода МО ЛКАО невозможность образования химической связи между атомами </a:t>
            </a:r>
            <a:r>
              <a:rPr lang="ru-RU" sz="1600" b="1" dirty="0" err="1"/>
              <a:t>He</a:t>
            </a:r>
            <a:endParaRPr lang="ru-RU" sz="16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86428"/>
            <a:ext cx="5231888" cy="3958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45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2933" y="4242645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+mj-lt"/>
              </a:rPr>
              <a:t>В этом случае два электрона займут связывающую молекулярную </a:t>
            </a:r>
            <a:r>
              <a:rPr lang="ru-RU" sz="2400" b="1" dirty="0" err="1" smtClean="0">
                <a:latin typeface="+mj-lt"/>
              </a:rPr>
              <a:t>орбиталь</a:t>
            </a:r>
            <a:r>
              <a:rPr lang="ru-RU" sz="2400" b="1" dirty="0" smtClean="0">
                <a:latin typeface="+mj-lt"/>
              </a:rPr>
              <a:t>, а два других – разрыхляющую. Выигрыша в энергии такое заселение двух </a:t>
            </a:r>
            <a:r>
              <a:rPr lang="ru-RU" sz="2400" b="1" dirty="0" err="1" smtClean="0">
                <a:latin typeface="+mj-lt"/>
              </a:rPr>
              <a:t>орбиталей</a:t>
            </a:r>
            <a:r>
              <a:rPr lang="ru-RU" sz="2400" b="1" dirty="0" smtClean="0">
                <a:latin typeface="+mj-lt"/>
              </a:rPr>
              <a:t> электронами не принесет. Следовательно, молекулы He</a:t>
            </a:r>
            <a:r>
              <a:rPr lang="ru-RU" sz="2400" b="1" baseline="-25000" dirty="0" smtClean="0">
                <a:latin typeface="+mj-lt"/>
              </a:rPr>
              <a:t>2</a:t>
            </a:r>
            <a:r>
              <a:rPr lang="ru-RU" sz="2400" b="1" dirty="0" smtClean="0">
                <a:latin typeface="+mj-lt"/>
              </a:rPr>
              <a:t> не существует.</a:t>
            </a:r>
            <a:endParaRPr lang="ru-RU" sz="2400" b="1" dirty="0">
              <a:latin typeface="+mj-lt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33" y="476672"/>
            <a:ext cx="3765051" cy="3765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774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293096"/>
            <a:ext cx="8064896" cy="1143000"/>
          </a:xfrm>
        </p:spPr>
        <p:txBody>
          <a:bodyPr>
            <a:noAutofit/>
          </a:bodyPr>
          <a:lstStyle/>
          <a:p>
            <a:pPr>
              <a:lnSpc>
                <a:spcPts val="2880"/>
              </a:lnSpc>
            </a:pPr>
            <a:r>
              <a:rPr lang="ru-RU" sz="2400" b="1" dirty="0"/>
              <a:t>Методом МО ЛКАО легко продемонстрировать парамагнитные свойства молекулы кислорода. С тем чтобы не загромождать рисунок, не будем рассматривать перекрывание 1s-орбиталей атомов кислорода первого (внутреннего) электронного слоя. Учтем, что p-</a:t>
            </a:r>
            <a:r>
              <a:rPr lang="ru-RU" sz="2400" b="1" dirty="0" err="1"/>
              <a:t>орбитали</a:t>
            </a:r>
            <a:r>
              <a:rPr lang="ru-RU" sz="2400" b="1" dirty="0"/>
              <a:t> второго (внешнего) электронного слоя могут перекрываться двумя способами. Одна из них перекроется с аналогичной с образованием </a:t>
            </a:r>
            <a:r>
              <a:rPr lang="ru-RU" sz="2400" b="1" dirty="0" smtClean="0"/>
              <a:t> </a:t>
            </a:r>
            <a:r>
              <a:rPr lang="el-GR" sz="2400" b="1" dirty="0" smtClean="0"/>
              <a:t>σ</a:t>
            </a:r>
            <a:r>
              <a:rPr lang="ru-RU" sz="2400" b="1" dirty="0"/>
              <a:t>-связи. Две других p-АО перекроются по обе стороны от оси x с образованием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двух   </a:t>
            </a:r>
            <a:r>
              <a:rPr lang="el-GR" sz="2400" b="1" dirty="0" smtClean="0"/>
              <a:t>π</a:t>
            </a:r>
            <a:r>
              <a:rPr lang="ru-RU" sz="2400" b="1" dirty="0" smtClean="0"/>
              <a:t>-связей.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9655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4945128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7729" y="306896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/>
              <a:t>Перекрывание p-АО, направленных вдоль оси x -связи</a:t>
            </a:r>
            <a:endParaRPr lang="ru-RU" sz="1600" b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803" y="3068960"/>
            <a:ext cx="2664296" cy="2382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3707904" y="5482686"/>
            <a:ext cx="4896544" cy="103547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2" pitchFamily="18" charset="2"/>
              <a:buNone/>
            </a:pPr>
            <a:r>
              <a:rPr lang="ru-RU" sz="1600" b="1" dirty="0" smtClean="0"/>
              <a:t> Перекрывание p-АО, направленных</a:t>
            </a:r>
          </a:p>
          <a:p>
            <a:pPr marL="68580" indent="0">
              <a:buFont typeface="Wingdings 2" pitchFamily="18" charset="2"/>
              <a:buNone/>
            </a:pPr>
            <a:r>
              <a:rPr lang="ru-RU" sz="1600" b="1" dirty="0" smtClean="0"/>
              <a:t> вдоль оси y (z), с образованием  </a:t>
            </a:r>
            <a:r>
              <a:rPr lang="el-GR" sz="1600" b="1" dirty="0" smtClean="0"/>
              <a:t>π</a:t>
            </a:r>
            <a:r>
              <a:rPr lang="ru-RU" sz="1600" b="1" dirty="0" smtClean="0"/>
              <a:t>-связи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90359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07193" y="3717032"/>
            <a:ext cx="2160240" cy="3508977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1600" b="1" dirty="0"/>
              <a:t>Энергетическая диаграмма,</a:t>
            </a:r>
          </a:p>
          <a:p>
            <a:pPr marL="68580" indent="0">
              <a:buNone/>
            </a:pPr>
            <a:r>
              <a:rPr lang="ru-RU" sz="1600" b="1" dirty="0" smtClean="0"/>
              <a:t>иллюстрирующая </a:t>
            </a:r>
            <a:r>
              <a:rPr lang="ru-RU" sz="1600" b="1" dirty="0"/>
              <a:t>с помощью метода МО ЛКАО</a:t>
            </a:r>
          </a:p>
          <a:p>
            <a:pPr marL="68580" indent="0">
              <a:buNone/>
            </a:pPr>
            <a:r>
              <a:rPr lang="ru-RU" sz="1600" b="1" dirty="0" smtClean="0"/>
              <a:t>парамагнитные </a:t>
            </a:r>
            <a:r>
              <a:rPr lang="ru-RU" sz="1600" b="1" dirty="0"/>
              <a:t>свойства молекулы </a:t>
            </a:r>
            <a:r>
              <a:rPr lang="ru-RU" sz="1600" b="1" dirty="0" smtClean="0"/>
              <a:t>O</a:t>
            </a:r>
            <a:r>
              <a:rPr lang="ru-RU" sz="1600" b="1" baseline="-25000" dirty="0" smtClean="0"/>
              <a:t>2</a:t>
            </a:r>
            <a:endParaRPr lang="ru-RU" baseline="-25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6030416" cy="5306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015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692696"/>
            <a:ext cx="7848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С</a:t>
            </a:r>
            <a:r>
              <a:rPr lang="ru-RU" sz="2400" b="1" dirty="0" smtClean="0"/>
              <a:t>реди молекулярных </a:t>
            </a:r>
            <a:r>
              <a:rPr lang="ru-RU" sz="2400" b="1" dirty="0" err="1" smtClean="0"/>
              <a:t>орбиталей</a:t>
            </a:r>
            <a:r>
              <a:rPr lang="ru-RU" sz="2400" b="1" dirty="0" smtClean="0"/>
              <a:t> молекулы кислорода, образовавшихся в результате перекрывания p-АО, две  </a:t>
            </a:r>
            <a:r>
              <a:rPr lang="el-GR" sz="2400" b="1" dirty="0"/>
              <a:t>π</a:t>
            </a:r>
            <a:r>
              <a:rPr lang="ru-RU" sz="2400" b="1" dirty="0" smtClean="0"/>
              <a:t>-связывающие вырожденные (с одинаковой энергией) </a:t>
            </a:r>
            <a:r>
              <a:rPr lang="ru-RU" sz="2400" b="1" dirty="0" err="1" smtClean="0"/>
              <a:t>орбитали</a:t>
            </a:r>
            <a:r>
              <a:rPr lang="ru-RU" sz="2400" b="1" dirty="0" smtClean="0"/>
              <a:t> обладают меньшей энергией, чем </a:t>
            </a:r>
            <a:r>
              <a:rPr lang="el-GR" sz="2400" b="1" dirty="0" smtClean="0"/>
              <a:t>σ</a:t>
            </a:r>
            <a:r>
              <a:rPr lang="ru-RU" sz="2400" b="1" dirty="0" smtClean="0"/>
              <a:t>-связывающая, впрочем, как и </a:t>
            </a:r>
            <a:r>
              <a:rPr lang="el-GR" sz="2400" b="1" dirty="0" smtClean="0"/>
              <a:t>π</a:t>
            </a:r>
            <a:r>
              <a:rPr lang="ru-RU" sz="2400" b="1" dirty="0" smtClean="0"/>
              <a:t>*-разрыхляющие </a:t>
            </a:r>
            <a:r>
              <a:rPr lang="ru-RU" sz="2400" b="1" dirty="0" err="1" smtClean="0"/>
              <a:t>орбитали</a:t>
            </a:r>
            <a:r>
              <a:rPr lang="ru-RU" sz="2400" b="1" dirty="0" smtClean="0"/>
              <a:t> обладают меньшей энергией </a:t>
            </a:r>
            <a:r>
              <a:rPr lang="ru-RU" sz="2400" b="1" dirty="0" smtClean="0"/>
              <a:t>в</a:t>
            </a:r>
          </a:p>
          <a:p>
            <a:r>
              <a:rPr lang="ru-RU" sz="2400" b="1" dirty="0" smtClean="0"/>
              <a:t>                                                     сравнении </a:t>
            </a:r>
            <a:r>
              <a:rPr lang="ru-RU" sz="2400" b="1" dirty="0" smtClean="0"/>
              <a:t>с </a:t>
            </a:r>
            <a:endParaRPr lang="ru-RU" sz="2400" b="1" dirty="0" smtClean="0"/>
          </a:p>
          <a:p>
            <a:r>
              <a:rPr lang="ru-RU" sz="2400" b="1" dirty="0" smtClean="0"/>
              <a:t>                                                      </a:t>
            </a:r>
            <a:r>
              <a:rPr lang="el-GR" sz="2400" b="1" dirty="0" smtClean="0"/>
              <a:t>σ</a:t>
            </a:r>
            <a:r>
              <a:rPr lang="ru-RU" sz="2400" b="1" dirty="0" smtClean="0"/>
              <a:t>*-</a:t>
            </a:r>
            <a:r>
              <a:rPr lang="ru-RU" sz="2400" b="1" dirty="0" smtClean="0"/>
              <a:t>разрыхляющей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                     </a:t>
            </a:r>
            <a:r>
              <a:rPr lang="ru-RU" sz="2400" b="1" dirty="0" smtClean="0"/>
              <a:t>                       </a:t>
            </a:r>
            <a:r>
              <a:rPr lang="ru-RU" sz="2400" b="1" dirty="0" err="1" smtClean="0"/>
              <a:t>орбиталью</a:t>
            </a:r>
            <a:r>
              <a:rPr lang="ru-RU" sz="2400" b="1" dirty="0"/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000"/>
            <a:ext cx="4464496" cy="3073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264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340768"/>
            <a:ext cx="7920880" cy="2088232"/>
          </a:xfrm>
        </p:spPr>
        <p:txBody>
          <a:bodyPr>
            <a:noAutofit/>
          </a:bodyPr>
          <a:lstStyle/>
          <a:p>
            <a:r>
              <a:rPr lang="ru-RU" sz="2400" b="1" dirty="0"/>
              <a:t>Метод молекулярных </a:t>
            </a:r>
            <a:r>
              <a:rPr lang="ru-RU" sz="2400" b="1" dirty="0" err="1"/>
              <a:t>орбиталей</a:t>
            </a:r>
            <a:r>
              <a:rPr lang="ru-RU" sz="2400" b="1" dirty="0"/>
              <a:t> (МО) наиболее нагляден в его графической модели линейной комбинации атомных </a:t>
            </a:r>
            <a:r>
              <a:rPr lang="ru-RU" sz="2400" b="1" dirty="0" err="1"/>
              <a:t>орбиталей</a:t>
            </a:r>
            <a:r>
              <a:rPr lang="ru-RU" sz="2400" b="1" dirty="0"/>
              <a:t> (ЛКАО).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Метод </a:t>
            </a:r>
            <a:r>
              <a:rPr lang="ru-RU" sz="2400" b="1" dirty="0"/>
              <a:t>МО ЛКАО основан на следующих правилах.</a:t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924944"/>
            <a:ext cx="6777317" cy="3508977"/>
          </a:xfrm>
        </p:spPr>
        <p:txBody>
          <a:bodyPr>
            <a:normAutofit lnSpcReduction="10000"/>
          </a:bodyPr>
          <a:lstStyle/>
          <a:p>
            <a:endParaRPr lang="ru-RU" dirty="0"/>
          </a:p>
          <a:p>
            <a:pPr marL="525780" indent="-457200">
              <a:buAutoNum type="arabicPeriod"/>
            </a:pPr>
            <a:r>
              <a:rPr lang="ru-RU" b="1" dirty="0" smtClean="0"/>
              <a:t>При </a:t>
            </a:r>
            <a:r>
              <a:rPr lang="ru-RU" b="1" dirty="0"/>
              <a:t>сближении атомов до расстояний химических связей из атомных </a:t>
            </a:r>
            <a:r>
              <a:rPr lang="ru-RU" b="1" dirty="0" err="1"/>
              <a:t>орбиталей</a:t>
            </a:r>
            <a:r>
              <a:rPr lang="ru-RU" b="1" dirty="0"/>
              <a:t> (АО) образуются молекулярные</a:t>
            </a:r>
            <a:r>
              <a:rPr lang="ru-RU" b="1" dirty="0" smtClean="0"/>
              <a:t>.</a:t>
            </a:r>
          </a:p>
          <a:p>
            <a:pPr marL="525780" indent="-457200">
              <a:buAutoNum type="arabicPeriod"/>
            </a:pPr>
            <a:endParaRPr lang="ru-RU" b="1" dirty="0" smtClean="0"/>
          </a:p>
          <a:p>
            <a:pPr marL="525780" indent="-457200">
              <a:buAutoNum type="arabicPeriod"/>
            </a:pPr>
            <a:r>
              <a:rPr lang="ru-RU" b="1" dirty="0"/>
              <a:t>Число полученных молекулярных </a:t>
            </a:r>
            <a:r>
              <a:rPr lang="ru-RU" b="1" dirty="0" err="1"/>
              <a:t>орбиталей</a:t>
            </a:r>
            <a:r>
              <a:rPr lang="ru-RU" b="1" dirty="0"/>
              <a:t> равно числу исходных атомных</a:t>
            </a:r>
            <a:r>
              <a:rPr lang="ru-RU" b="1" dirty="0" smtClean="0"/>
              <a:t>.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890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2729733" cy="3096344"/>
          </a:xfrm>
        </p:spPr>
        <p:txBody>
          <a:bodyPr>
            <a:noAutofit/>
          </a:bodyPr>
          <a:lstStyle/>
          <a:p>
            <a:r>
              <a:rPr lang="ru-RU" sz="2400" b="1" dirty="0"/>
              <a:t>Среди двухатомных молекул одной из наиболее прочных является молекула CO. Метод МО ЛКАО легко позволяет объяснить этот </a:t>
            </a:r>
            <a:r>
              <a:rPr lang="ru-RU" sz="2400" b="1" dirty="0" smtClean="0"/>
              <a:t>факт.</a:t>
            </a:r>
            <a:endParaRPr lang="ru-RU" sz="24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84784"/>
            <a:ext cx="5586357" cy="495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548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5721" y="4180344"/>
            <a:ext cx="7704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+mj-lt"/>
              </a:rPr>
              <a:t>Результатом перекрывания p-</a:t>
            </a:r>
            <a:r>
              <a:rPr lang="ru-RU" sz="2400" b="1" dirty="0" err="1">
                <a:latin typeface="+mj-lt"/>
              </a:rPr>
              <a:t>орбиталей</a:t>
            </a:r>
            <a:r>
              <a:rPr lang="ru-RU" sz="2400" b="1" dirty="0">
                <a:latin typeface="+mj-lt"/>
              </a:rPr>
              <a:t> атомов O и C является образование двух </a:t>
            </a:r>
            <a:r>
              <a:rPr lang="ru-RU" sz="2400" b="1" dirty="0" smtClean="0">
                <a:latin typeface="+mj-lt"/>
              </a:rPr>
              <a:t>вырожденных </a:t>
            </a:r>
            <a:r>
              <a:rPr lang="el-GR" sz="2400" b="1" dirty="0" smtClean="0">
                <a:latin typeface="+mj-lt"/>
              </a:rPr>
              <a:t>π</a:t>
            </a:r>
            <a:r>
              <a:rPr lang="ru-RU" sz="2400" b="1" dirty="0" smtClean="0">
                <a:latin typeface="+mj-lt"/>
              </a:rPr>
              <a:t>-связывающих </a:t>
            </a:r>
            <a:r>
              <a:rPr lang="ru-RU" sz="2400" b="1" dirty="0">
                <a:latin typeface="+mj-lt"/>
              </a:rPr>
              <a:t>и одной </a:t>
            </a:r>
            <a:r>
              <a:rPr lang="ru-RU" sz="2400" b="1" dirty="0" smtClean="0">
                <a:latin typeface="+mj-lt"/>
              </a:rPr>
              <a:t>– </a:t>
            </a:r>
            <a:r>
              <a:rPr lang="el-GR" sz="2400" b="1" dirty="0" smtClean="0">
                <a:latin typeface="+mj-lt"/>
              </a:rPr>
              <a:t>σ</a:t>
            </a:r>
            <a:r>
              <a:rPr lang="ru-RU" sz="2400" b="1" dirty="0" smtClean="0">
                <a:latin typeface="+mj-lt"/>
              </a:rPr>
              <a:t> связывающей </a:t>
            </a:r>
            <a:r>
              <a:rPr lang="ru-RU" sz="2400" b="1" dirty="0" err="1">
                <a:latin typeface="+mj-lt"/>
              </a:rPr>
              <a:t>орбитали</a:t>
            </a:r>
            <a:r>
              <a:rPr lang="ru-RU" sz="2400" b="1" dirty="0">
                <a:latin typeface="+mj-lt"/>
              </a:rPr>
              <a:t>. Эти молекулярные </a:t>
            </a:r>
            <a:r>
              <a:rPr lang="ru-RU" sz="2400" b="1" dirty="0" err="1">
                <a:latin typeface="+mj-lt"/>
              </a:rPr>
              <a:t>орбитали</a:t>
            </a:r>
            <a:r>
              <a:rPr lang="ru-RU" sz="2400" b="1" dirty="0">
                <a:latin typeface="+mj-lt"/>
              </a:rPr>
              <a:t> займут шесть электронов. Следовательно, кратность связи равна трем.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21" y="692696"/>
            <a:ext cx="4100295" cy="3430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632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783" y="1014620"/>
            <a:ext cx="7704856" cy="1143000"/>
          </a:xfrm>
        </p:spPr>
        <p:txBody>
          <a:bodyPr>
            <a:noAutofit/>
          </a:bodyPr>
          <a:lstStyle/>
          <a:p>
            <a:r>
              <a:rPr lang="ru-RU" sz="2400" b="1" dirty="0"/>
              <a:t>Метод МО ЛКАО можно использовать не только для двухатомных молекул, но и для многоатомных. Разберем в качестве примера в рамках данного метода строение молекулы </a:t>
            </a:r>
            <a:r>
              <a:rPr lang="ru-RU" sz="2400" b="1" dirty="0" smtClean="0"/>
              <a:t>аммиака.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32856"/>
            <a:ext cx="5757079" cy="4476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262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683568" y="692697"/>
            <a:ext cx="7560840" cy="244827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2" pitchFamily="18" charset="2"/>
              <a:buNone/>
            </a:pPr>
            <a:r>
              <a:rPr lang="ru-RU" b="1" dirty="0" smtClean="0"/>
              <a:t>Поскольку три атома водорода имеют только три 1s-орбитали, то суммарное число образованных молекулярных </a:t>
            </a:r>
            <a:r>
              <a:rPr lang="ru-RU" b="1" dirty="0" err="1" smtClean="0"/>
              <a:t>орбиталей</a:t>
            </a:r>
            <a:r>
              <a:rPr lang="ru-RU" b="1" dirty="0" smtClean="0"/>
              <a:t> будет равно шести (три связывающих и три разрыхляющих). Два электрона атома азота окажутся на </a:t>
            </a:r>
            <a:r>
              <a:rPr lang="ru-RU" b="1" dirty="0" err="1" smtClean="0"/>
              <a:t>несвязывающей</a:t>
            </a:r>
            <a:r>
              <a:rPr lang="ru-RU" b="1" dirty="0" smtClean="0"/>
              <a:t> молекулярной </a:t>
            </a:r>
            <a:r>
              <a:rPr lang="ru-RU" b="1" dirty="0" err="1" smtClean="0"/>
              <a:t>орбитали</a:t>
            </a:r>
            <a:r>
              <a:rPr lang="ru-RU" b="1" dirty="0" smtClean="0"/>
              <a:t> (</a:t>
            </a:r>
            <a:r>
              <a:rPr lang="ru-RU" b="1" dirty="0" err="1" smtClean="0"/>
              <a:t>неподеленная</a:t>
            </a:r>
            <a:r>
              <a:rPr lang="ru-RU" b="1" dirty="0" smtClean="0"/>
              <a:t> электронная пара).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356992"/>
            <a:ext cx="4048844" cy="3036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688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052736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ru-RU" sz="2700" b="1" dirty="0"/>
              <a:t>Упражнения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412776"/>
            <a:ext cx="7920880" cy="4608512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b="1" dirty="0" smtClean="0"/>
              <a:t>1</a:t>
            </a:r>
            <a:r>
              <a:rPr lang="ru-RU" b="1" dirty="0"/>
              <a:t>. Какие виды связей можно отнести к химическим?</a:t>
            </a:r>
          </a:p>
          <a:p>
            <a:pPr marL="68580" indent="0">
              <a:buNone/>
            </a:pPr>
            <a:r>
              <a:rPr lang="ru-RU" b="1" dirty="0"/>
              <a:t>2. Какие два основных подхода к рассмотрению химической связи вам известны? В чем состоит их отличие?</a:t>
            </a:r>
          </a:p>
          <a:p>
            <a:pPr marL="68580" indent="0">
              <a:buNone/>
            </a:pPr>
            <a:r>
              <a:rPr lang="ru-RU" b="1" dirty="0"/>
              <a:t>3. Дайте определение валентности и степени окисления.</a:t>
            </a:r>
          </a:p>
          <a:p>
            <a:pPr marL="68580" indent="0">
              <a:buNone/>
            </a:pPr>
            <a:r>
              <a:rPr lang="ru-RU" b="1" dirty="0"/>
              <a:t>4. В чем состоят отличия простой ковалентной, донорно-акцепторной, </a:t>
            </a:r>
            <a:r>
              <a:rPr lang="ru-RU" b="1" dirty="0" smtClean="0"/>
              <a:t>металлической</a:t>
            </a:r>
            <a:r>
              <a:rPr lang="ru-RU" b="1" dirty="0"/>
              <a:t>, ионной связей</a:t>
            </a:r>
            <a:r>
              <a:rPr lang="ru-RU" b="1" dirty="0" smtClean="0"/>
              <a:t>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2440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8454" y="1163301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/>
            <a:r>
              <a:rPr lang="ru-RU" sz="2400" b="1" dirty="0"/>
              <a:t>5. Что такое </a:t>
            </a:r>
            <a:r>
              <a:rPr lang="ru-RU" sz="2400" b="1" dirty="0" err="1"/>
              <a:t>электроотрицательность</a:t>
            </a:r>
            <a:r>
              <a:rPr lang="ru-RU" sz="2400" b="1" dirty="0"/>
              <a:t>? Из каких данных </a:t>
            </a:r>
            <a:r>
              <a:rPr lang="ru-RU" sz="2400" b="1" dirty="0" err="1"/>
              <a:t>электроотрицательность</a:t>
            </a:r>
            <a:r>
              <a:rPr lang="ru-RU" sz="2400" b="1" dirty="0"/>
              <a:t> рассчитывается? О чем </a:t>
            </a:r>
            <a:r>
              <a:rPr lang="ru-RU" sz="2400" b="1" dirty="0" err="1"/>
              <a:t>электроотрицательности</a:t>
            </a:r>
            <a:r>
              <a:rPr lang="ru-RU" sz="2400" b="1" dirty="0"/>
              <a:t> атомов, образующих химическую связь, позволяют судить? Как изменяется </a:t>
            </a:r>
            <a:r>
              <a:rPr lang="ru-RU" sz="2400" b="1" dirty="0" err="1"/>
              <a:t>электроотрицательность</a:t>
            </a:r>
            <a:r>
              <a:rPr lang="ru-RU" sz="2400" b="1" dirty="0"/>
              <a:t> атомов элементов при продвижении в периодической таблице </a:t>
            </a:r>
            <a:r>
              <a:rPr lang="ru-RU" sz="2400" b="1" dirty="0" err="1"/>
              <a:t>Д.И.Менделеева</a:t>
            </a:r>
            <a:r>
              <a:rPr lang="ru-RU" sz="2400" b="1" dirty="0"/>
              <a:t> сверху вниз и слева направо?</a:t>
            </a:r>
          </a:p>
          <a:p>
            <a:pPr marL="68580" indent="0">
              <a:buNone/>
            </a:pPr>
            <a:r>
              <a:rPr lang="ru-RU" sz="2400" b="1" dirty="0" smtClean="0"/>
              <a:t>6</a:t>
            </a:r>
            <a:r>
              <a:rPr lang="ru-RU" sz="2400" b="1" dirty="0"/>
              <a:t>. Какими правилами необходимо руководствоваться при рассмотрении строения молекул методом МО ЛКАО</a:t>
            </a:r>
            <a:r>
              <a:rPr lang="ru-RU" sz="2400" b="1" dirty="0" smtClean="0"/>
              <a:t>?</a:t>
            </a:r>
            <a:endParaRPr lang="ru-RU" sz="2400" b="1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971600" y="562165"/>
            <a:ext cx="7024744" cy="60113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b="1" dirty="0" smtClean="0"/>
              <a:t>Упражнения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5337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971600" y="562165"/>
            <a:ext cx="7024744" cy="60113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b="1" dirty="0" smtClean="0"/>
              <a:t>Упражнения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53198"/>
            <a:ext cx="77768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>
              <a:buNone/>
            </a:pPr>
            <a:r>
              <a:rPr lang="ru-RU" sz="2400" b="1" dirty="0"/>
              <a:t>7. Используя метод валентных связей, объясните строение водородных соединений элементов 2-го периода.</a:t>
            </a:r>
          </a:p>
          <a:p>
            <a:pPr marL="68580" indent="0">
              <a:buNone/>
            </a:pPr>
            <a:r>
              <a:rPr lang="ru-RU" sz="2400" b="1" dirty="0"/>
              <a:t>8. Почему при обычных условиях CO</a:t>
            </a:r>
            <a:r>
              <a:rPr lang="ru-RU" sz="2400" b="1" baseline="-25000" dirty="0"/>
              <a:t>2 </a:t>
            </a:r>
            <a:r>
              <a:rPr lang="ru-RU" sz="2400" b="1" dirty="0"/>
              <a:t>– газ, а SiO</a:t>
            </a:r>
            <a:r>
              <a:rPr lang="ru-RU" sz="2400" b="1" baseline="-25000" dirty="0"/>
              <a:t>2 </a:t>
            </a:r>
            <a:r>
              <a:rPr lang="ru-RU" sz="2400" b="1" dirty="0"/>
              <a:t>– твердое вещество, H</a:t>
            </a:r>
            <a:r>
              <a:rPr lang="ru-RU" sz="2400" b="1" baseline="-25000" dirty="0"/>
              <a:t>2</a:t>
            </a:r>
            <a:r>
              <a:rPr lang="ru-RU" sz="2400" b="1" dirty="0"/>
              <a:t>O – жидкость,</a:t>
            </a:r>
          </a:p>
          <a:p>
            <a:pPr marL="68580" indent="0">
              <a:buNone/>
            </a:pPr>
            <a:r>
              <a:rPr lang="ru-RU" sz="2400" b="1" dirty="0"/>
              <a:t> а H</a:t>
            </a:r>
            <a:r>
              <a:rPr lang="ru-RU" sz="2400" b="1" baseline="-25000" dirty="0"/>
              <a:t>2</a:t>
            </a:r>
            <a:r>
              <a:rPr lang="ru-RU" sz="2400" b="1" dirty="0"/>
              <a:t>S – газ? Попробуйте объяснить агрегатное состояние веществ.</a:t>
            </a:r>
          </a:p>
          <a:p>
            <a:pPr marL="68580" indent="0">
              <a:buNone/>
            </a:pPr>
            <a:r>
              <a:rPr lang="ru-RU" sz="2400" b="1" dirty="0"/>
              <a:t>9. Используя метод МО ЛКАО, объясните возникновение и особенности химической связи в молекулах B</a:t>
            </a:r>
            <a:r>
              <a:rPr lang="ru-RU" sz="2400" b="1" baseline="-25000" dirty="0"/>
              <a:t>2</a:t>
            </a:r>
            <a:r>
              <a:rPr lang="ru-RU" sz="2400" b="1" dirty="0"/>
              <a:t>, C</a:t>
            </a:r>
            <a:r>
              <a:rPr lang="ru-RU" sz="2400" b="1" baseline="-25000" dirty="0"/>
              <a:t>2</a:t>
            </a:r>
            <a:r>
              <a:rPr lang="ru-RU" sz="2400" b="1" dirty="0"/>
              <a:t>, N</a:t>
            </a:r>
            <a:r>
              <a:rPr lang="ru-RU" sz="2400" b="1" baseline="-25000" dirty="0"/>
              <a:t>2</a:t>
            </a:r>
            <a:r>
              <a:rPr lang="ru-RU" sz="2400" b="1" dirty="0"/>
              <a:t>, F</a:t>
            </a:r>
            <a:r>
              <a:rPr lang="ru-RU" sz="2400" b="1" baseline="-25000" dirty="0"/>
              <a:t>2</a:t>
            </a:r>
            <a:r>
              <a:rPr lang="ru-RU" sz="2400" b="1" dirty="0"/>
              <a:t>, </a:t>
            </a:r>
            <a:r>
              <a:rPr lang="ru-RU" sz="2400" b="1" dirty="0" err="1"/>
              <a:t>LiH</a:t>
            </a:r>
            <a:r>
              <a:rPr lang="ru-RU" sz="2400" b="1" dirty="0"/>
              <a:t>, CH</a:t>
            </a:r>
            <a:r>
              <a:rPr lang="ru-RU" sz="2400" b="1" baseline="-25000" dirty="0"/>
              <a:t>4</a:t>
            </a:r>
            <a:r>
              <a:rPr lang="ru-RU" sz="2400" b="1" dirty="0"/>
              <a:t>.</a:t>
            </a:r>
          </a:p>
          <a:p>
            <a:pPr marL="68580" indent="0">
              <a:buNone/>
            </a:pPr>
            <a:r>
              <a:rPr lang="ru-RU" sz="2400" b="1" dirty="0"/>
              <a:t>10. Используя теорию отталкивания валентных электронных пар, определите формы молекул кислородных соединений элементов 2-го периода.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7829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024744" cy="11430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Используемая литература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+mj-lt"/>
              </a:rPr>
              <a:t>Ахметов М. А. </a:t>
            </a:r>
            <a:r>
              <a:rPr lang="ru-RU" dirty="0">
                <a:latin typeface="+mj-lt"/>
              </a:rPr>
              <a:t>Конспект лекций по общей химии. </a:t>
            </a:r>
            <a:endParaRPr lang="ru-RU" dirty="0" smtClean="0">
              <a:latin typeface="+mj-lt"/>
            </a:endParaRPr>
          </a:p>
          <a:p>
            <a:pPr marL="68580" indent="0">
              <a:buNone/>
            </a:pPr>
            <a:r>
              <a:rPr lang="ru-RU" dirty="0" smtClean="0">
                <a:latin typeface="+mj-lt"/>
              </a:rPr>
              <a:t>(</a:t>
            </a:r>
            <a:r>
              <a:rPr lang="ru-RU" dirty="0">
                <a:latin typeface="+mj-lt"/>
              </a:rPr>
              <a:t>в помощь слушателям курсов повышения квалификации  учителей химии). Ульяновск: ИПК ПРО, </a:t>
            </a:r>
            <a:r>
              <a:rPr lang="ru-RU" dirty="0" smtClean="0">
                <a:latin typeface="+mj-lt"/>
              </a:rPr>
              <a:t>1997</a:t>
            </a:r>
          </a:p>
          <a:p>
            <a:pPr marL="6858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66289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980728"/>
            <a:ext cx="7704856" cy="5472608"/>
          </a:xfrm>
        </p:spPr>
        <p:txBody>
          <a:bodyPr>
            <a:normAutofit fontScale="92500"/>
          </a:bodyPr>
          <a:lstStyle/>
          <a:p>
            <a:pPr marL="525780" indent="-457200">
              <a:buFont typeface="+mj-lt"/>
              <a:buAutoNum type="arabicPeriod" startAt="3"/>
            </a:pPr>
            <a:r>
              <a:rPr lang="ru-RU" b="1" dirty="0" smtClean="0"/>
              <a:t>Перекрываются </a:t>
            </a:r>
            <a:r>
              <a:rPr lang="ru-RU" b="1" dirty="0"/>
              <a:t>атомные </a:t>
            </a:r>
            <a:r>
              <a:rPr lang="ru-RU" b="1" dirty="0" err="1"/>
              <a:t>орбитали</a:t>
            </a:r>
            <a:r>
              <a:rPr lang="ru-RU" b="1" dirty="0"/>
              <a:t>, близкие по энергии. В результате перекрывания двух атомных </a:t>
            </a:r>
            <a:r>
              <a:rPr lang="ru-RU" b="1" dirty="0" err="1"/>
              <a:t>орбиталей</a:t>
            </a:r>
            <a:r>
              <a:rPr lang="ru-RU" b="1" dirty="0"/>
              <a:t> образуются две молекулярные. Одна из них имеет меньшую энергию по сравнению с исходными атомными и называется </a:t>
            </a:r>
            <a:r>
              <a:rPr lang="ru-RU" b="1" dirty="0">
                <a:solidFill>
                  <a:srgbClr val="FF0000"/>
                </a:solidFill>
              </a:rPr>
              <a:t>связывающей</a:t>
            </a:r>
            <a:r>
              <a:rPr lang="ru-RU" b="1" dirty="0"/>
              <a:t>, а вторая молекулярная </a:t>
            </a:r>
            <a:r>
              <a:rPr lang="ru-RU" b="1" dirty="0" err="1"/>
              <a:t>орбиталь</a:t>
            </a:r>
            <a:r>
              <a:rPr lang="ru-RU" b="1" dirty="0"/>
              <a:t> обладает большей энергией, чем исходные атомные </a:t>
            </a:r>
            <a:r>
              <a:rPr lang="ru-RU" b="1" dirty="0" err="1"/>
              <a:t>орбитали</a:t>
            </a:r>
            <a:r>
              <a:rPr lang="ru-RU" b="1" dirty="0"/>
              <a:t>, и называется </a:t>
            </a:r>
            <a:r>
              <a:rPr lang="ru-RU" b="1" i="1" dirty="0" smtClean="0">
                <a:solidFill>
                  <a:srgbClr val="FF0000"/>
                </a:solidFill>
              </a:rPr>
              <a:t>разрыхляющей</a:t>
            </a:r>
            <a:r>
              <a:rPr lang="ru-RU" b="1" dirty="0" smtClean="0"/>
              <a:t>.</a:t>
            </a:r>
          </a:p>
          <a:p>
            <a:pPr marL="525780" indent="-457200">
              <a:buFont typeface="+mj-lt"/>
              <a:buAutoNum type="arabicPeriod" startAt="3"/>
            </a:pPr>
            <a:endParaRPr lang="ru-RU" b="1" dirty="0" smtClean="0"/>
          </a:p>
          <a:p>
            <a:pPr marL="525780" indent="-457200">
              <a:buFont typeface="+mj-lt"/>
              <a:buAutoNum type="arabicPeriod" startAt="3"/>
            </a:pPr>
            <a:r>
              <a:rPr lang="ru-RU" b="1" dirty="0" smtClean="0"/>
              <a:t>При </a:t>
            </a:r>
            <a:r>
              <a:rPr lang="ru-RU" b="1" dirty="0"/>
              <a:t>перекрывании атомных </a:t>
            </a:r>
            <a:r>
              <a:rPr lang="ru-RU" b="1" dirty="0" err="1"/>
              <a:t>орбиталей</a:t>
            </a:r>
            <a:r>
              <a:rPr lang="ru-RU" b="1" dirty="0"/>
              <a:t> возможно образование и </a:t>
            </a:r>
            <a:r>
              <a:rPr lang="el-GR" b="1" dirty="0" smtClean="0"/>
              <a:t>σ</a:t>
            </a:r>
            <a:r>
              <a:rPr lang="ru-RU" b="1" dirty="0" smtClean="0"/>
              <a:t>-связи </a:t>
            </a:r>
            <a:r>
              <a:rPr lang="ru-RU" b="1" dirty="0"/>
              <a:t>(перекрывание по оси химической связи), и </a:t>
            </a:r>
            <a:r>
              <a:rPr lang="el-GR" b="1" dirty="0" smtClean="0"/>
              <a:t>π</a:t>
            </a:r>
            <a:r>
              <a:rPr lang="ru-RU" b="1" dirty="0" smtClean="0"/>
              <a:t>-связи </a:t>
            </a:r>
            <a:r>
              <a:rPr lang="ru-RU" b="1" dirty="0"/>
              <a:t>(перекрывание по обе стороны от оси химической связи).</a:t>
            </a:r>
          </a:p>
        </p:txBody>
      </p:sp>
    </p:spTree>
    <p:extLst>
      <p:ext uri="{BB962C8B-B14F-4D97-AF65-F5344CB8AC3E}">
        <p14:creationId xmlns:p14="http://schemas.microsoft.com/office/powerpoint/2010/main" val="384653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836712"/>
            <a:ext cx="7704856" cy="5688632"/>
          </a:xfrm>
        </p:spPr>
        <p:txBody>
          <a:bodyPr>
            <a:noAutofit/>
          </a:bodyPr>
          <a:lstStyle/>
          <a:p>
            <a:pPr marL="525780" indent="-457200">
              <a:buFont typeface="+mj-lt"/>
              <a:buAutoNum type="arabicPeriod" startAt="5"/>
            </a:pPr>
            <a:r>
              <a:rPr lang="ru-RU" b="1" dirty="0"/>
              <a:t>Молекулярная </a:t>
            </a:r>
            <a:r>
              <a:rPr lang="ru-RU" b="1" dirty="0" err="1"/>
              <a:t>орбиталь</a:t>
            </a:r>
            <a:r>
              <a:rPr lang="ru-RU" b="1" dirty="0"/>
              <a:t>, не участвующая в образовании химической связи, носит название </a:t>
            </a:r>
            <a:r>
              <a:rPr lang="ru-RU" b="1" i="1" dirty="0" err="1">
                <a:solidFill>
                  <a:srgbClr val="FF0000"/>
                </a:solidFill>
              </a:rPr>
              <a:t>несвязывающей</a:t>
            </a:r>
            <a:r>
              <a:rPr lang="ru-RU" b="1" dirty="0"/>
              <a:t>. Ее энергия равна энергии исходной </a:t>
            </a:r>
            <a:r>
              <a:rPr lang="ru-RU" b="1" dirty="0" smtClean="0"/>
              <a:t>АО</a:t>
            </a:r>
            <a:r>
              <a:rPr lang="ru-RU" b="1" dirty="0" smtClean="0"/>
              <a:t>.</a:t>
            </a:r>
            <a:endParaRPr lang="ru-RU" b="1" dirty="0" smtClean="0"/>
          </a:p>
          <a:p>
            <a:pPr marL="525780" indent="-457200">
              <a:buFont typeface="+mj-lt"/>
              <a:buAutoNum type="arabicPeriod" startAt="5"/>
            </a:pPr>
            <a:r>
              <a:rPr lang="ru-RU" b="1" dirty="0" smtClean="0"/>
              <a:t>На </a:t>
            </a:r>
            <a:r>
              <a:rPr lang="ru-RU" b="1" dirty="0"/>
              <a:t>одной молекулярной </a:t>
            </a:r>
            <a:r>
              <a:rPr lang="ru-RU" b="1" dirty="0" err="1"/>
              <a:t>орбитали</a:t>
            </a:r>
            <a:r>
              <a:rPr lang="ru-RU" b="1" dirty="0"/>
              <a:t> (как, впрочем, и атомной) возможно нахождение не более двух </a:t>
            </a:r>
            <a:r>
              <a:rPr lang="ru-RU" b="1" dirty="0" smtClean="0"/>
              <a:t>электронов</a:t>
            </a:r>
            <a:r>
              <a:rPr lang="ru-RU" b="1" dirty="0" smtClean="0"/>
              <a:t>.</a:t>
            </a:r>
            <a:endParaRPr lang="ru-RU" b="1" dirty="0" smtClean="0"/>
          </a:p>
          <a:p>
            <a:pPr marL="525780" indent="-457200">
              <a:buFont typeface="+mj-lt"/>
              <a:buAutoNum type="arabicPeriod" startAt="5"/>
            </a:pPr>
            <a:r>
              <a:rPr lang="ru-RU" b="1" dirty="0" smtClean="0"/>
              <a:t>Электроны </a:t>
            </a:r>
            <a:r>
              <a:rPr lang="ru-RU" b="1" dirty="0"/>
              <a:t>занимают молекулярную </a:t>
            </a:r>
            <a:r>
              <a:rPr lang="ru-RU" b="1" dirty="0" err="1"/>
              <a:t>орбиталь</a:t>
            </a:r>
            <a:r>
              <a:rPr lang="ru-RU" b="1" dirty="0"/>
              <a:t> с наименьшей энергией (принцип наименьшей энергии</a:t>
            </a:r>
            <a:r>
              <a:rPr lang="ru-RU" b="1" dirty="0" smtClean="0"/>
              <a:t>).</a:t>
            </a:r>
            <a:endParaRPr lang="ru-RU" b="1" dirty="0" smtClean="0"/>
          </a:p>
          <a:p>
            <a:pPr marL="525780" indent="-457200">
              <a:buFont typeface="+mj-lt"/>
              <a:buAutoNum type="arabicPeriod" startAt="5"/>
            </a:pPr>
            <a:r>
              <a:rPr lang="ru-RU" b="1" dirty="0" smtClean="0"/>
              <a:t>Заполнение </a:t>
            </a:r>
            <a:r>
              <a:rPr lang="ru-RU" b="1" i="1" dirty="0">
                <a:solidFill>
                  <a:srgbClr val="FF0000"/>
                </a:solidFill>
              </a:rPr>
              <a:t>вырожденных</a:t>
            </a:r>
            <a:r>
              <a:rPr lang="ru-RU" b="1" dirty="0"/>
              <a:t> (с одинаковой энергией) </a:t>
            </a:r>
            <a:r>
              <a:rPr lang="ru-RU" b="1" dirty="0" err="1"/>
              <a:t>орбиталей</a:t>
            </a:r>
            <a:r>
              <a:rPr lang="ru-RU" b="1" dirty="0"/>
              <a:t> происходит последовательно по одному электрону на каждую из них.</a:t>
            </a:r>
          </a:p>
        </p:txBody>
      </p:sp>
    </p:spTree>
    <p:extLst>
      <p:ext uri="{BB962C8B-B14F-4D97-AF65-F5344CB8AC3E}">
        <p14:creationId xmlns:p14="http://schemas.microsoft.com/office/powerpoint/2010/main" val="273611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725" y="1401270"/>
            <a:ext cx="7992888" cy="1143000"/>
          </a:xfrm>
        </p:spPr>
        <p:txBody>
          <a:bodyPr>
            <a:noAutofit/>
          </a:bodyPr>
          <a:lstStyle/>
          <a:p>
            <a:r>
              <a:rPr lang="ru-RU" sz="2400" b="1" dirty="0"/>
              <a:t>Применим метод МО ЛКАО и разберем строение молекулы водорода. Изобразим на двух параллельных диаграммах энергетические уровни атомных </a:t>
            </a:r>
            <a:r>
              <a:rPr lang="ru-RU" sz="2400" b="1" dirty="0" err="1"/>
              <a:t>орбиталей</a:t>
            </a:r>
            <a:r>
              <a:rPr lang="ru-RU" sz="2400" b="1" dirty="0"/>
              <a:t> исходных атомов </a:t>
            </a:r>
            <a:r>
              <a:rPr lang="ru-RU" sz="2400" b="1" dirty="0" smtClean="0"/>
              <a:t>водорода.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4696" y="2492896"/>
            <a:ext cx="7416824" cy="4057676"/>
          </a:xfrm>
        </p:spPr>
        <p:txBody>
          <a:bodyPr>
            <a:normAutofit/>
          </a:bodyPr>
          <a:lstStyle/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endParaRPr lang="ru-RU" dirty="0"/>
          </a:p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endParaRPr lang="ru-RU" dirty="0"/>
          </a:p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endParaRPr lang="ru-RU" dirty="0"/>
          </a:p>
          <a:p>
            <a:pPr marL="68580" indent="0">
              <a:buNone/>
            </a:pPr>
            <a:endParaRPr lang="ru-RU" sz="1800" b="1" dirty="0" smtClean="0"/>
          </a:p>
          <a:p>
            <a:pPr marL="68580" indent="0">
              <a:buNone/>
            </a:pPr>
            <a:endParaRPr lang="ru-RU" sz="1800" b="1" dirty="0" smtClean="0"/>
          </a:p>
          <a:p>
            <a:pPr marL="68580" indent="0">
              <a:buNone/>
            </a:pPr>
            <a:endParaRPr lang="ru-RU" sz="1800" b="1" dirty="0" smtClean="0"/>
          </a:p>
          <a:p>
            <a:pPr marL="68580" indent="0" algn="ctr">
              <a:buNone/>
            </a:pPr>
            <a:r>
              <a:rPr lang="ru-RU" sz="1600" b="1" dirty="0" smtClean="0"/>
              <a:t>Энергетическая диаграмма несвязанных </a:t>
            </a:r>
            <a:r>
              <a:rPr lang="ru-RU" sz="1600" b="1" dirty="0"/>
              <a:t>атомов водорода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662" y="2544479"/>
            <a:ext cx="6115015" cy="3567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9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424936" cy="1143000"/>
          </a:xfrm>
        </p:spPr>
        <p:txBody>
          <a:bodyPr>
            <a:noAutofit/>
          </a:bodyPr>
          <a:lstStyle/>
          <a:p>
            <a:r>
              <a:rPr lang="ru-RU" sz="2400" b="1" dirty="0"/>
              <a:t>Далее мысленно перекроем две атомные </a:t>
            </a:r>
            <a:r>
              <a:rPr lang="ru-RU" sz="2400" b="1" dirty="0" err="1"/>
              <a:t>орбитали</a:t>
            </a:r>
            <a:r>
              <a:rPr lang="ru-RU" sz="2400" b="1" dirty="0"/>
              <a:t>, образовав две молекулярные, одна из которых (связывающая) обладает меньшей энергией (расположена ниже), а вторая (разрыхляющая) – большей энергией (расположена выше</a:t>
            </a:r>
            <a:r>
              <a:rPr lang="ru-RU" sz="2400" b="1" dirty="0" smtClean="0"/>
              <a:t>).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653136"/>
            <a:ext cx="2520280" cy="1342688"/>
          </a:xfrm>
        </p:spPr>
        <p:txBody>
          <a:bodyPr>
            <a:normAutofit fontScale="25000" lnSpcReduction="20000"/>
          </a:bodyPr>
          <a:lstStyle/>
          <a:p>
            <a:pPr marL="68580" indent="0">
              <a:buNone/>
            </a:pPr>
            <a:endParaRPr lang="ru-RU" sz="1800" b="1" dirty="0" smtClean="0"/>
          </a:p>
          <a:p>
            <a:pPr marL="68580" indent="0">
              <a:buNone/>
            </a:pPr>
            <a:endParaRPr lang="ru-RU" sz="1800" b="1" dirty="0"/>
          </a:p>
          <a:p>
            <a:pPr marL="68580" indent="0">
              <a:buNone/>
            </a:pPr>
            <a:endParaRPr lang="ru-RU" sz="1800" b="1" dirty="0" smtClean="0"/>
          </a:p>
          <a:p>
            <a:pPr marL="68580" indent="0">
              <a:buNone/>
            </a:pPr>
            <a:endParaRPr lang="ru-RU" sz="1800" b="1" dirty="0"/>
          </a:p>
          <a:p>
            <a:pPr marL="68580" indent="0">
              <a:buNone/>
            </a:pPr>
            <a:endParaRPr lang="ru-RU" sz="1800" b="1" dirty="0" smtClean="0"/>
          </a:p>
          <a:p>
            <a:pPr marL="68580" indent="0">
              <a:buNone/>
            </a:pPr>
            <a:endParaRPr lang="ru-RU" sz="1800" b="1" dirty="0"/>
          </a:p>
          <a:p>
            <a:pPr marL="68580" indent="0">
              <a:buNone/>
            </a:pPr>
            <a:endParaRPr lang="ru-RU" sz="1800" b="1" dirty="0" smtClean="0"/>
          </a:p>
          <a:p>
            <a:pPr marL="68580" indent="0">
              <a:buNone/>
            </a:pPr>
            <a:endParaRPr lang="ru-RU" sz="1800" b="1" dirty="0"/>
          </a:p>
          <a:p>
            <a:pPr marL="68580" indent="0">
              <a:buNone/>
            </a:pPr>
            <a:endParaRPr lang="ru-RU" sz="1800" b="1" dirty="0" smtClean="0"/>
          </a:p>
          <a:p>
            <a:pPr marL="68580" indent="0">
              <a:buNone/>
            </a:pPr>
            <a:endParaRPr lang="ru-RU" sz="1800" b="1" dirty="0"/>
          </a:p>
          <a:p>
            <a:pPr marL="68580" indent="0">
              <a:buNone/>
            </a:pPr>
            <a:endParaRPr lang="ru-RU" sz="1800" b="1" dirty="0" smtClean="0"/>
          </a:p>
          <a:p>
            <a:pPr marL="68580" indent="0">
              <a:buNone/>
            </a:pPr>
            <a:endParaRPr lang="ru-RU" sz="1800" b="1" dirty="0"/>
          </a:p>
          <a:p>
            <a:pPr marL="68580" indent="0">
              <a:buNone/>
            </a:pPr>
            <a:endParaRPr lang="ru-RU" sz="1800" b="1" dirty="0" smtClean="0"/>
          </a:p>
          <a:p>
            <a:pPr marL="68580" indent="0">
              <a:buNone/>
            </a:pPr>
            <a:endParaRPr lang="ru-RU" sz="1800" b="1" dirty="0" smtClean="0"/>
          </a:p>
          <a:p>
            <a:pPr marL="68580" indent="0" algn="ctr">
              <a:buNone/>
            </a:pPr>
            <a:r>
              <a:rPr lang="ru-RU" sz="6400" b="1" dirty="0" smtClean="0"/>
              <a:t>Диаграмма </a:t>
            </a:r>
            <a:r>
              <a:rPr lang="ru-RU" sz="6400" b="1" dirty="0"/>
              <a:t>уровней энергии </a:t>
            </a:r>
            <a:r>
              <a:rPr lang="ru-RU" sz="6400" b="1" dirty="0" smtClean="0"/>
              <a:t>АО атомов </a:t>
            </a:r>
            <a:r>
              <a:rPr lang="ru-RU" sz="6400" b="1" dirty="0"/>
              <a:t>H и МО молекулы H</a:t>
            </a:r>
            <a:r>
              <a:rPr lang="ru-RU" sz="6400" b="1" baseline="-25000" dirty="0"/>
              <a:t>2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04864"/>
            <a:ext cx="5544616" cy="4361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66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33123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>
              <a:buNone/>
            </a:pPr>
            <a:r>
              <a:rPr lang="ru-RU" sz="2400" b="1" dirty="0" smtClean="0">
                <a:latin typeface="+mj-lt"/>
              </a:rPr>
              <a:t>Видно, что имеется выигрыш в энергии по сравнению с несвязанными атомами. Свою энергию понизили оба электрона, что соответствует единице валентности в методе валентных связей (связь образуется парой электронов).</a:t>
            </a:r>
            <a:endParaRPr lang="ru-RU" sz="2400" b="1" dirty="0">
              <a:latin typeface="+mj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9" t="14302" r="3102" b="12937"/>
          <a:stretch/>
        </p:blipFill>
        <p:spPr bwMode="auto">
          <a:xfrm>
            <a:off x="3491880" y="3284984"/>
            <a:ext cx="5041853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11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3572" y="1988840"/>
            <a:ext cx="7879731" cy="1143000"/>
          </a:xfrm>
        </p:spPr>
        <p:txBody>
          <a:bodyPr>
            <a:noAutofit/>
          </a:bodyPr>
          <a:lstStyle/>
          <a:p>
            <a:r>
              <a:rPr lang="ru-RU" sz="2400" b="1" dirty="0"/>
              <a:t>Метод МО ЛКАО позволяет наглядно объяснить образование ионов  </a:t>
            </a:r>
            <a:r>
              <a:rPr lang="ru-RU" sz="2400" b="1" dirty="0" smtClean="0"/>
              <a:t>Н</a:t>
            </a:r>
            <a:r>
              <a:rPr lang="ru-RU" sz="2400" b="1" baseline="-25000" dirty="0"/>
              <a:t>2</a:t>
            </a:r>
            <a:r>
              <a:rPr lang="ru-RU" sz="2400" b="1" baseline="30000" dirty="0" smtClean="0"/>
              <a:t>+</a:t>
            </a:r>
            <a:r>
              <a:rPr lang="ru-RU" sz="2400" b="1" dirty="0" smtClean="0"/>
              <a:t> и Н</a:t>
            </a:r>
            <a:r>
              <a:rPr lang="ru-RU" sz="2400" b="1" baseline="-25000" dirty="0"/>
              <a:t>2</a:t>
            </a:r>
            <a:r>
              <a:rPr lang="ru-RU" sz="2400" b="1" baseline="30000" dirty="0" smtClean="0"/>
              <a:t>-</a:t>
            </a:r>
            <a:r>
              <a:rPr lang="ru-RU" sz="2400" b="1" dirty="0" smtClean="0"/>
              <a:t>, </a:t>
            </a:r>
            <a:r>
              <a:rPr lang="ru-RU" sz="2400" b="1" dirty="0"/>
              <a:t>что вызывает трудности в методе валентных связей. На </a:t>
            </a:r>
            <a:r>
              <a:rPr lang="ru-RU" sz="2400" b="1" dirty="0" smtClean="0"/>
              <a:t> </a:t>
            </a:r>
            <a:r>
              <a:rPr lang="el-GR" sz="2400" b="1" dirty="0" smtClean="0"/>
              <a:t>σ</a:t>
            </a:r>
            <a:r>
              <a:rPr lang="ru-RU" sz="2400" b="1" dirty="0" smtClean="0"/>
              <a:t>-связывающую </a:t>
            </a:r>
            <a:r>
              <a:rPr lang="ru-RU" sz="2400" b="1" dirty="0"/>
              <a:t>молекулярную </a:t>
            </a:r>
            <a:r>
              <a:rPr lang="ru-RU" sz="2400" b="1" dirty="0" err="1"/>
              <a:t>орбиталь</a:t>
            </a:r>
            <a:r>
              <a:rPr lang="ru-RU" sz="2400" b="1" dirty="0"/>
              <a:t> катиона  переходит один электрон атома H с выигрышем энергии.</a:t>
            </a:r>
            <a:r>
              <a:rPr lang="ru-RU" sz="2000" b="1" dirty="0"/>
              <a:t/>
            </a:r>
            <a:br>
              <a:rPr lang="ru-RU" sz="2000" b="1" dirty="0"/>
            </a:b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04864"/>
            <a:ext cx="2243774" cy="4104456"/>
          </a:xfrm>
        </p:spPr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endParaRPr lang="ru-RU" sz="1600" b="1" dirty="0" smtClean="0"/>
          </a:p>
          <a:p>
            <a:pPr marL="68580" indent="0">
              <a:buNone/>
            </a:pPr>
            <a:endParaRPr lang="ru-RU" sz="1600" b="1" dirty="0"/>
          </a:p>
          <a:p>
            <a:pPr marL="68580" indent="0">
              <a:buNone/>
            </a:pPr>
            <a:endParaRPr lang="ru-RU" sz="1600" b="1" dirty="0" smtClean="0"/>
          </a:p>
          <a:p>
            <a:pPr marL="68580" indent="0">
              <a:buNone/>
            </a:pPr>
            <a:endParaRPr lang="ru-RU" sz="1600" b="1" dirty="0"/>
          </a:p>
          <a:p>
            <a:pPr marL="68580" indent="0">
              <a:buNone/>
            </a:pPr>
            <a:endParaRPr lang="ru-RU" sz="1600" b="1" dirty="0" smtClean="0"/>
          </a:p>
          <a:p>
            <a:pPr marL="68580" indent="0">
              <a:buNone/>
            </a:pPr>
            <a:endParaRPr lang="ru-RU" sz="1600" b="1" dirty="0"/>
          </a:p>
          <a:p>
            <a:pPr marL="68580" indent="0">
              <a:buNone/>
            </a:pPr>
            <a:endParaRPr lang="ru-RU" sz="1600" b="1" dirty="0" smtClean="0"/>
          </a:p>
          <a:p>
            <a:pPr marL="68580" indent="0">
              <a:buNone/>
            </a:pPr>
            <a:endParaRPr lang="ru-RU" sz="1600" b="1" dirty="0"/>
          </a:p>
          <a:p>
            <a:pPr marL="68580" indent="0">
              <a:buNone/>
            </a:pPr>
            <a:endParaRPr lang="ru-RU" sz="1600" b="1" dirty="0" smtClean="0"/>
          </a:p>
          <a:p>
            <a:pPr marL="68580" indent="0">
              <a:buNone/>
            </a:pPr>
            <a:endParaRPr lang="ru-RU" sz="1600" b="1" dirty="0"/>
          </a:p>
          <a:p>
            <a:pPr marL="68580" indent="0">
              <a:buNone/>
            </a:pPr>
            <a:r>
              <a:rPr lang="ru-RU" sz="1700" b="1" dirty="0" smtClean="0"/>
              <a:t>Энергетическая диаграмма образования</a:t>
            </a:r>
            <a:endParaRPr lang="ru-RU" sz="1700" b="1" dirty="0"/>
          </a:p>
          <a:p>
            <a:pPr marL="68580" indent="0">
              <a:buNone/>
            </a:pPr>
            <a:r>
              <a:rPr lang="ru-RU" sz="1700" b="1" dirty="0" smtClean="0"/>
              <a:t>катиона </a:t>
            </a:r>
            <a:r>
              <a:rPr lang="ru-RU" sz="1700" b="1" dirty="0"/>
              <a:t>молекулы H</a:t>
            </a:r>
            <a:r>
              <a:rPr lang="ru-RU" sz="1700" b="1" baseline="-25000" dirty="0"/>
              <a:t>2</a:t>
            </a:r>
            <a:r>
              <a:rPr lang="ru-RU" sz="1700" b="1" dirty="0"/>
              <a:t> по методу МО ЛКАО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338513"/>
            <a:ext cx="142875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878" y="2420888"/>
            <a:ext cx="5639421" cy="394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737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41784"/>
            <a:ext cx="8170199" cy="1143000"/>
          </a:xfrm>
        </p:spPr>
        <p:txBody>
          <a:bodyPr>
            <a:noAutofit/>
          </a:bodyPr>
          <a:lstStyle/>
          <a:p>
            <a:r>
              <a:rPr lang="ru-RU" sz="2400" b="1" dirty="0"/>
              <a:t>В анионе </a:t>
            </a:r>
            <a:r>
              <a:rPr lang="ru-RU" sz="2400" b="1" dirty="0" smtClean="0"/>
              <a:t>Н</a:t>
            </a:r>
            <a:r>
              <a:rPr lang="ru-RU" sz="2400" b="1" baseline="-25000" dirty="0"/>
              <a:t>2</a:t>
            </a:r>
            <a:r>
              <a:rPr lang="ru-RU" sz="2400" b="1" baseline="30000" dirty="0" smtClean="0"/>
              <a:t>- </a:t>
            </a:r>
            <a:r>
              <a:rPr lang="ru-RU" sz="2400" b="1" dirty="0" smtClean="0"/>
              <a:t>на </a:t>
            </a:r>
            <a:r>
              <a:rPr lang="ru-RU" sz="2400" b="1" dirty="0"/>
              <a:t>двух молекулярных </a:t>
            </a:r>
            <a:r>
              <a:rPr lang="ru-RU" sz="2400" b="1" dirty="0" err="1"/>
              <a:t>орбиталях</a:t>
            </a:r>
            <a:r>
              <a:rPr lang="ru-RU" sz="2400" b="1" dirty="0"/>
              <a:t> необходимо разместить уже три электрона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5415941"/>
            <a:ext cx="5976664" cy="936104"/>
          </a:xfrm>
        </p:spPr>
        <p:txBody>
          <a:bodyPr>
            <a:normAutofit fontScale="25000" lnSpcReduction="20000"/>
          </a:bodyPr>
          <a:lstStyle/>
          <a:p>
            <a:pPr marL="68580" indent="0">
              <a:buNone/>
            </a:pPr>
            <a:endParaRPr lang="ru-RU" sz="1600" b="1" dirty="0" smtClean="0"/>
          </a:p>
          <a:p>
            <a:pPr marL="68580" indent="0">
              <a:buNone/>
            </a:pPr>
            <a:endParaRPr lang="ru-RU" sz="1600" b="1" dirty="0"/>
          </a:p>
          <a:p>
            <a:pPr marL="68580" indent="0">
              <a:buNone/>
            </a:pPr>
            <a:endParaRPr lang="ru-RU" sz="1600" b="1" dirty="0" smtClean="0"/>
          </a:p>
          <a:p>
            <a:pPr marL="68580" indent="0">
              <a:buNone/>
            </a:pPr>
            <a:endParaRPr lang="ru-RU" sz="1600" b="1" dirty="0"/>
          </a:p>
          <a:p>
            <a:pPr marL="68580" indent="0">
              <a:buNone/>
            </a:pPr>
            <a:endParaRPr lang="ru-RU" sz="1600" b="1" dirty="0" smtClean="0"/>
          </a:p>
          <a:p>
            <a:pPr marL="68580" indent="0">
              <a:buNone/>
            </a:pPr>
            <a:endParaRPr lang="ru-RU" sz="1600" b="1" dirty="0"/>
          </a:p>
          <a:p>
            <a:pPr marL="68580" indent="0">
              <a:buNone/>
            </a:pPr>
            <a:endParaRPr lang="ru-RU" sz="1600" b="1" dirty="0" smtClean="0"/>
          </a:p>
          <a:p>
            <a:pPr marL="68580" indent="0">
              <a:buNone/>
            </a:pPr>
            <a:endParaRPr lang="ru-RU" sz="1600" b="1" dirty="0"/>
          </a:p>
          <a:p>
            <a:pPr marL="68580" indent="0">
              <a:buNone/>
            </a:pPr>
            <a:endParaRPr lang="ru-RU" sz="1600" b="1" dirty="0" smtClean="0"/>
          </a:p>
          <a:p>
            <a:pPr marL="68580" indent="0" algn="ctr">
              <a:buNone/>
            </a:pPr>
            <a:r>
              <a:rPr lang="ru-RU" sz="6400" b="1" dirty="0" smtClean="0"/>
              <a:t>Энергетическая </a:t>
            </a:r>
            <a:r>
              <a:rPr lang="ru-RU" sz="6400" b="1" dirty="0"/>
              <a:t>диаграмма образования</a:t>
            </a:r>
          </a:p>
          <a:p>
            <a:pPr marL="68580" indent="0" algn="ctr">
              <a:buNone/>
            </a:pPr>
            <a:r>
              <a:rPr lang="ru-RU" sz="6400" b="1" dirty="0" smtClean="0"/>
              <a:t>аниона </a:t>
            </a:r>
            <a:r>
              <a:rPr lang="ru-RU" sz="6400" b="1" dirty="0"/>
              <a:t>молекулы H</a:t>
            </a:r>
            <a:r>
              <a:rPr lang="ru-RU" sz="6400" b="1" baseline="-25000" dirty="0"/>
              <a:t>2</a:t>
            </a:r>
            <a:r>
              <a:rPr lang="ru-RU" sz="6400" b="1" dirty="0"/>
              <a:t> по методу МО ЛКАО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5688632" cy="4399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608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391</TotalTime>
  <Words>1173</Words>
  <Application>Microsoft Office PowerPoint</Application>
  <PresentationFormat>Экран (4:3)</PresentationFormat>
  <Paragraphs>118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Остин</vt:lpstr>
      <vt:lpstr>Химическая связь  </vt:lpstr>
      <vt:lpstr>Метод молекулярных орбиталей (МО) наиболее нагляден в его графической модели линейной комбинации атомных орбиталей (ЛКАО).   Метод МО ЛКАО основан на следующих правилах. </vt:lpstr>
      <vt:lpstr>Презентация PowerPoint</vt:lpstr>
      <vt:lpstr>Презентация PowerPoint</vt:lpstr>
      <vt:lpstr>Применим метод МО ЛКАО и разберем строение молекулы водорода. Изобразим на двух параллельных диаграммах энергетические уровни атомных орбиталей исходных атомов водорода.</vt:lpstr>
      <vt:lpstr>Далее мысленно перекроем две атомные орбитали, образовав две молекулярные, одна из которых (связывающая) обладает меньшей энергией (расположена ниже), а вторая (разрыхляющая) – большей энергией (расположена выше).</vt:lpstr>
      <vt:lpstr>Презентация PowerPoint</vt:lpstr>
      <vt:lpstr>Метод МО ЛКАО позволяет наглядно объяснить образование ионов  Н2+ и Н2-, что вызывает трудности в методе валентных связей. На  σ-связывающую молекулярную орбиталь катиона  переходит один электрон атома H с выигрышем энергии. </vt:lpstr>
      <vt:lpstr>В анионе Н2- на двух молекулярных орбиталях необходимо разместить уже три электрона</vt:lpstr>
      <vt:lpstr>Презентация PowerPoint</vt:lpstr>
      <vt:lpstr>Известно, что щелочные металлы в газообразном состоянии существуют в виде двухатомных молекул. Попробуем убедиться в возможности существования двухатомной молекулы Li2, используя метод МО ЛКАО. </vt:lpstr>
      <vt:lpstr>Презентация PowerPoint</vt:lpstr>
      <vt:lpstr>Презентация PowerPoint</vt:lpstr>
      <vt:lpstr>Используя метод МО ЛКАО, рассмотрим возможность образования молекулы He2 .</vt:lpstr>
      <vt:lpstr>Презентация PowerPoint</vt:lpstr>
      <vt:lpstr>Методом МО ЛКАО легко продемонстрировать парамагнитные свойства молекулы кислорода. С тем чтобы не загромождать рисунок, не будем рассматривать перекрывание 1s-орбиталей атомов кислорода первого (внутреннего) электронного слоя. Учтем, что p-орбитали второго (внешнего) электронного слоя могут перекрываться двумя способами. Одна из них перекроется с аналогичной с образованием  σ-связи. Две других p-АО перекроются по обе стороны от оси x с образованием  двух   π-связей.</vt:lpstr>
      <vt:lpstr>Презентация PowerPoint</vt:lpstr>
      <vt:lpstr>Презентация PowerPoint</vt:lpstr>
      <vt:lpstr>Презентация PowerPoint</vt:lpstr>
      <vt:lpstr>Среди двухатомных молекул одной из наиболее прочных является молекула CO. Метод МО ЛКАО легко позволяет объяснить этот факт.</vt:lpstr>
      <vt:lpstr>Презентация PowerPoint</vt:lpstr>
      <vt:lpstr>Метод МО ЛКАО можно использовать не только для двухатомных молекул, но и для многоатомных. Разберем в качестве примера в рамках данного метода строение молекулы аммиака.</vt:lpstr>
      <vt:lpstr>Презентация PowerPoint</vt:lpstr>
      <vt:lpstr>Упражнения </vt:lpstr>
      <vt:lpstr>Презентация PowerPoint</vt:lpstr>
      <vt:lpstr>Презентация PowerPoint</vt:lpstr>
      <vt:lpstr>Используемая литература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Химическая связь</dc:title>
  <dc:creator>Svetlana</dc:creator>
  <cp:lastModifiedBy>Svetlana</cp:lastModifiedBy>
  <cp:revision>30</cp:revision>
  <dcterms:created xsi:type="dcterms:W3CDTF">2013-11-10T11:05:57Z</dcterms:created>
  <dcterms:modified xsi:type="dcterms:W3CDTF">2015-07-01T14:13:46Z</dcterms:modified>
</cp:coreProperties>
</file>