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00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4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13" Type="http://schemas.openxmlformats.org/officeDocument/2006/relationships/image" Target="../media/image23.wmf"/><Relationship Id="rId3" Type="http://schemas.openxmlformats.org/officeDocument/2006/relationships/image" Target="../media/image16.wmf"/><Relationship Id="rId7" Type="http://schemas.openxmlformats.org/officeDocument/2006/relationships/image" Target="../media/image19.wmf"/><Relationship Id="rId12" Type="http://schemas.openxmlformats.org/officeDocument/2006/relationships/image" Target="../media/image22.wmf"/><Relationship Id="rId2" Type="http://schemas.openxmlformats.org/officeDocument/2006/relationships/image" Target="../media/image15.wmf"/><Relationship Id="rId1" Type="http://schemas.openxmlformats.org/officeDocument/2006/relationships/image" Target="../media/image11.wmf"/><Relationship Id="rId6" Type="http://schemas.openxmlformats.org/officeDocument/2006/relationships/image" Target="../media/image18.wmf"/><Relationship Id="rId11" Type="http://schemas.openxmlformats.org/officeDocument/2006/relationships/image" Target="../media/image21.wmf"/><Relationship Id="rId5" Type="http://schemas.openxmlformats.org/officeDocument/2006/relationships/image" Target="../media/image12.wmf"/><Relationship Id="rId10" Type="http://schemas.openxmlformats.org/officeDocument/2006/relationships/image" Target="../media/image14.wmf"/><Relationship Id="rId4" Type="http://schemas.openxmlformats.org/officeDocument/2006/relationships/image" Target="../media/image17.wmf"/><Relationship Id="rId9" Type="http://schemas.openxmlformats.org/officeDocument/2006/relationships/image" Target="../media/image1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6C56D5-C263-4543-AED2-DFB93A282C46}" type="datetimeFigureOut">
              <a:rPr lang="ru-RU" smtClean="0"/>
              <a:pPr/>
              <a:t>04.04.2013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B01051-0FBF-4C3E-889E-1A4DC252DD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6C56D5-C263-4543-AED2-DFB93A282C46}" type="datetimeFigureOut">
              <a:rPr lang="ru-RU" smtClean="0"/>
              <a:pPr/>
              <a:t>04.04.2013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B01051-0FBF-4C3E-889E-1A4DC252DD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6C56D5-C263-4543-AED2-DFB93A282C46}" type="datetimeFigureOut">
              <a:rPr lang="ru-RU" smtClean="0"/>
              <a:pPr/>
              <a:t>04.04.2013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B01051-0FBF-4C3E-889E-1A4DC252DD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6C56D5-C263-4543-AED2-DFB93A282C46}" type="datetimeFigureOut">
              <a:rPr lang="ru-RU" smtClean="0"/>
              <a:pPr/>
              <a:t>04.04.2013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B01051-0FBF-4C3E-889E-1A4DC252DD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6C56D5-C263-4543-AED2-DFB93A282C46}" type="datetimeFigureOut">
              <a:rPr lang="ru-RU" smtClean="0"/>
              <a:pPr/>
              <a:t>04.04.2013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B01051-0FBF-4C3E-889E-1A4DC252DD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6C56D5-C263-4543-AED2-DFB93A282C46}" type="datetimeFigureOut">
              <a:rPr lang="ru-RU" smtClean="0"/>
              <a:pPr/>
              <a:t>04.04.2013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B01051-0FBF-4C3E-889E-1A4DC252DD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6C56D5-C263-4543-AED2-DFB93A282C46}" type="datetimeFigureOut">
              <a:rPr lang="ru-RU" smtClean="0"/>
              <a:pPr/>
              <a:t>04.04.2013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B01051-0FBF-4C3E-889E-1A4DC252DD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6C56D5-C263-4543-AED2-DFB93A282C46}" type="datetimeFigureOut">
              <a:rPr lang="ru-RU" smtClean="0"/>
              <a:pPr/>
              <a:t>04.04.2013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B01051-0FBF-4C3E-889E-1A4DC252DD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6C56D5-C263-4543-AED2-DFB93A282C46}" type="datetimeFigureOut">
              <a:rPr lang="ru-RU" smtClean="0"/>
              <a:pPr/>
              <a:t>04.04.2013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B01051-0FBF-4C3E-889E-1A4DC252DD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6C56D5-C263-4543-AED2-DFB93A282C46}" type="datetimeFigureOut">
              <a:rPr lang="ru-RU" smtClean="0"/>
              <a:pPr/>
              <a:t>04.04.2013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B01051-0FBF-4C3E-889E-1A4DC252DDB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6C56D5-C263-4543-AED2-DFB93A282C46}" type="datetimeFigureOut">
              <a:rPr lang="ru-RU" smtClean="0"/>
              <a:pPr/>
              <a:t>04.04.2013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B01051-0FBF-4C3E-889E-1A4DC252DDB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36C56D5-C263-4543-AED2-DFB93A282C46}" type="datetimeFigureOut">
              <a:rPr lang="ru-RU" smtClean="0"/>
              <a:pPr/>
              <a:t>04.04.2013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BB01051-0FBF-4C3E-889E-1A4DC252DDB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prezented.ru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3.bin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13" Type="http://schemas.openxmlformats.org/officeDocument/2006/relationships/oleObject" Target="../embeddings/oleObject24.bin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8.bin"/><Relationship Id="rId12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7.bin"/><Relationship Id="rId11" Type="http://schemas.openxmlformats.org/officeDocument/2006/relationships/oleObject" Target="../embeddings/oleObject22.bin"/><Relationship Id="rId5" Type="http://schemas.openxmlformats.org/officeDocument/2006/relationships/oleObject" Target="../embeddings/oleObject16.bin"/><Relationship Id="rId15" Type="http://schemas.openxmlformats.org/officeDocument/2006/relationships/oleObject" Target="../embeddings/oleObject26.bin"/><Relationship Id="rId10" Type="http://schemas.openxmlformats.org/officeDocument/2006/relationships/oleObject" Target="../embeddings/oleObject21.bin"/><Relationship Id="rId4" Type="http://schemas.openxmlformats.org/officeDocument/2006/relationships/oleObject" Target="../embeddings/oleObject15.bin"/><Relationship Id="rId9" Type="http://schemas.openxmlformats.org/officeDocument/2006/relationships/oleObject" Target="../embeddings/oleObject20.bin"/><Relationship Id="rId14" Type="http://schemas.openxmlformats.org/officeDocument/2006/relationships/oleObject" Target="../embeddings/oleObject25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prezented.ru/" TargetMode="External"/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М.Видео\Documents\картинки на школьныю тему\sovik_na_sayt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4786314" y="714356"/>
            <a:ext cx="3714776" cy="3732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00034" y="500042"/>
            <a:ext cx="3906775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МОУ лицей №10</a:t>
            </a:r>
          </a:p>
          <a:p>
            <a:pPr algn="ctr"/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города Советска</a:t>
            </a:r>
          </a:p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Калининградской области</a:t>
            </a:r>
          </a:p>
          <a:p>
            <a:pPr algn="ctr"/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математики</a:t>
            </a:r>
          </a:p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Разыграева Татьяна Николаевна</a:t>
            </a:r>
            <a:endParaRPr lang="ru-RU" sz="2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786" y="4643446"/>
            <a:ext cx="768184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Понятие корня </a:t>
            </a:r>
            <a:r>
              <a:rPr lang="en-US" sz="44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44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4400" b="1" i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44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степени</a:t>
            </a:r>
          </a:p>
          <a:p>
            <a:pPr algn="ctr"/>
            <a:r>
              <a:rPr lang="ru-RU" sz="44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из действительного числа.</a:t>
            </a:r>
            <a:endParaRPr lang="ru-RU" sz="4400" b="1" i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85852" y="3143248"/>
            <a:ext cx="1785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Prezented.Ru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428604"/>
            <a:ext cx="8195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Какая кривая является графиком функции 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 = x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²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?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928670"/>
            <a:ext cx="81950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Какая кривая является графиком функции 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 = x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⁴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?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1357298"/>
            <a:ext cx="52317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Рассмотрим уравнение 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x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⁴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 = 1.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57818" y="1785926"/>
            <a:ext cx="330731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Построим графики</a:t>
            </a:r>
            <a:endParaRPr lang="en-US" sz="28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функций</a:t>
            </a:r>
            <a:endParaRPr lang="en-US" sz="28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⁴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 и 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y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 = 1.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642910" y="1857364"/>
            <a:ext cx="4767040" cy="4310076"/>
            <a:chOff x="642910" y="1928802"/>
            <a:chExt cx="4767040" cy="4310076"/>
          </a:xfrm>
          <a:noFill/>
        </p:grpSpPr>
        <p:cxnSp>
          <p:nvCxnSpPr>
            <p:cNvPr id="7" name="Прямая со стрелкой 6"/>
            <p:cNvCxnSpPr/>
            <p:nvPr/>
          </p:nvCxnSpPr>
          <p:spPr>
            <a:xfrm>
              <a:off x="642910" y="4786322"/>
              <a:ext cx="4714908" cy="1588"/>
            </a:xfrm>
            <a:prstGeom prst="straightConnector1">
              <a:avLst/>
            </a:prstGeom>
            <a:grpFill/>
            <a:ln w="571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 rot="5400000">
              <a:off x="3178959" y="4036223"/>
              <a:ext cx="4214842" cy="1588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 стрелкой 8"/>
            <p:cNvCxnSpPr/>
            <p:nvPr/>
          </p:nvCxnSpPr>
          <p:spPr>
            <a:xfrm rot="5400000" flipH="1" flipV="1">
              <a:off x="858018" y="4071148"/>
              <a:ext cx="4286280" cy="1588"/>
            </a:xfrm>
            <a:prstGeom prst="straightConnector1">
              <a:avLst/>
            </a:prstGeom>
            <a:grpFill/>
            <a:ln w="571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rot="5400000">
              <a:off x="893737" y="4035429"/>
              <a:ext cx="4214842" cy="1588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Group 7"/>
            <p:cNvGrpSpPr>
              <a:grpSpLocks/>
            </p:cNvGrpSpPr>
            <p:nvPr/>
          </p:nvGrpSpPr>
          <p:grpSpPr bwMode="auto">
            <a:xfrm>
              <a:off x="642910" y="1928806"/>
              <a:ext cx="4767040" cy="4310072"/>
              <a:chOff x="2409" y="203"/>
              <a:chExt cx="3210" cy="3026"/>
            </a:xfrm>
            <a:grpFill/>
          </p:grpSpPr>
          <p:grpSp>
            <p:nvGrpSpPr>
              <p:cNvPr id="12" name="Group 8"/>
              <p:cNvGrpSpPr>
                <a:grpSpLocks/>
              </p:cNvGrpSpPr>
              <p:nvPr/>
            </p:nvGrpSpPr>
            <p:grpSpPr bwMode="auto">
              <a:xfrm>
                <a:off x="2409" y="203"/>
                <a:ext cx="3148" cy="3026"/>
                <a:chOff x="2409" y="203"/>
                <a:chExt cx="3148" cy="3026"/>
              </a:xfrm>
              <a:grpFill/>
            </p:grpSpPr>
            <p:sp>
              <p:nvSpPr>
                <p:cNvPr id="26" name="Freeform 9"/>
                <p:cNvSpPr>
                  <a:spLocks/>
                </p:cNvSpPr>
                <p:nvPr/>
              </p:nvSpPr>
              <p:spPr bwMode="auto">
                <a:xfrm>
                  <a:off x="2426" y="211"/>
                  <a:ext cx="1" cy="300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002"/>
                    </a:cxn>
                  </a:cxnLst>
                  <a:rect l="0" t="0" r="r" b="b"/>
                  <a:pathLst>
                    <a:path w="1" h="3002">
                      <a:moveTo>
                        <a:pt x="0" y="0"/>
                      </a:moveTo>
                      <a:lnTo>
                        <a:pt x="0" y="3002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7" name="Freeform 10"/>
                <p:cNvSpPr>
                  <a:spLocks/>
                </p:cNvSpPr>
                <p:nvPr/>
              </p:nvSpPr>
              <p:spPr bwMode="auto">
                <a:xfrm>
                  <a:off x="2409" y="2945"/>
                  <a:ext cx="3124" cy="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124" y="8"/>
                    </a:cxn>
                  </a:cxnLst>
                  <a:rect l="0" t="0" r="r" b="b"/>
                  <a:pathLst>
                    <a:path w="3124" h="8">
                      <a:moveTo>
                        <a:pt x="0" y="0"/>
                      </a:moveTo>
                      <a:lnTo>
                        <a:pt x="3124" y="8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8" name="Freeform 11"/>
                <p:cNvSpPr>
                  <a:spLocks/>
                </p:cNvSpPr>
                <p:nvPr/>
              </p:nvSpPr>
              <p:spPr bwMode="auto">
                <a:xfrm>
                  <a:off x="2677" y="211"/>
                  <a:ext cx="8" cy="299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" y="2994"/>
                    </a:cxn>
                  </a:cxnLst>
                  <a:rect l="0" t="0" r="r" b="b"/>
                  <a:pathLst>
                    <a:path w="8" h="2994">
                      <a:moveTo>
                        <a:pt x="0" y="0"/>
                      </a:moveTo>
                      <a:lnTo>
                        <a:pt x="8" y="2994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9" name="Line 12"/>
                <p:cNvSpPr>
                  <a:spLocks noChangeShapeType="1"/>
                </p:cNvSpPr>
                <p:nvPr/>
              </p:nvSpPr>
              <p:spPr bwMode="auto">
                <a:xfrm>
                  <a:off x="2426" y="2704"/>
                  <a:ext cx="3130" cy="0"/>
                </a:xfrm>
                <a:prstGeom prst="line">
                  <a:avLst/>
                </a:prstGeom>
                <a:grpFill/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" name="Freeform 13"/>
                <p:cNvSpPr>
                  <a:spLocks/>
                </p:cNvSpPr>
                <p:nvPr/>
              </p:nvSpPr>
              <p:spPr bwMode="auto">
                <a:xfrm>
                  <a:off x="2426" y="3203"/>
                  <a:ext cx="3124" cy="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124" y="8"/>
                    </a:cxn>
                  </a:cxnLst>
                  <a:rect l="0" t="0" r="r" b="b"/>
                  <a:pathLst>
                    <a:path w="3124" h="8">
                      <a:moveTo>
                        <a:pt x="0" y="0"/>
                      </a:moveTo>
                      <a:lnTo>
                        <a:pt x="3124" y="8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" name="Freeform 14"/>
                <p:cNvSpPr>
                  <a:spLocks/>
                </p:cNvSpPr>
                <p:nvPr/>
              </p:nvSpPr>
              <p:spPr bwMode="auto">
                <a:xfrm>
                  <a:off x="2418" y="2450"/>
                  <a:ext cx="3131" cy="8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3131" y="0"/>
                    </a:cxn>
                  </a:cxnLst>
                  <a:rect l="0" t="0" r="r" b="b"/>
                  <a:pathLst>
                    <a:path w="3131" h="8">
                      <a:moveTo>
                        <a:pt x="0" y="8"/>
                      </a:moveTo>
                      <a:lnTo>
                        <a:pt x="3131" y="0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" name="Freeform 15"/>
                <p:cNvSpPr>
                  <a:spLocks/>
                </p:cNvSpPr>
                <p:nvPr/>
              </p:nvSpPr>
              <p:spPr bwMode="auto">
                <a:xfrm>
                  <a:off x="2426" y="2205"/>
                  <a:ext cx="3131" cy="8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3131" y="0"/>
                    </a:cxn>
                  </a:cxnLst>
                  <a:rect l="0" t="0" r="r" b="b"/>
                  <a:pathLst>
                    <a:path w="3131" h="8">
                      <a:moveTo>
                        <a:pt x="0" y="8"/>
                      </a:moveTo>
                      <a:lnTo>
                        <a:pt x="3131" y="0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3" name="Freeform 16"/>
                <p:cNvSpPr>
                  <a:spLocks/>
                </p:cNvSpPr>
                <p:nvPr/>
              </p:nvSpPr>
              <p:spPr bwMode="auto">
                <a:xfrm>
                  <a:off x="2409" y="1955"/>
                  <a:ext cx="3132" cy="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132" y="8"/>
                    </a:cxn>
                  </a:cxnLst>
                  <a:rect l="0" t="0" r="r" b="b"/>
                  <a:pathLst>
                    <a:path w="3132" h="8">
                      <a:moveTo>
                        <a:pt x="0" y="0"/>
                      </a:moveTo>
                      <a:lnTo>
                        <a:pt x="3132" y="8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4" name="Freeform 17"/>
                <p:cNvSpPr>
                  <a:spLocks/>
                </p:cNvSpPr>
                <p:nvPr/>
              </p:nvSpPr>
              <p:spPr bwMode="auto">
                <a:xfrm>
                  <a:off x="2434" y="1444"/>
                  <a:ext cx="3107" cy="8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3107" y="0"/>
                    </a:cxn>
                  </a:cxnLst>
                  <a:rect l="0" t="0" r="r" b="b"/>
                  <a:pathLst>
                    <a:path w="3107" h="8">
                      <a:moveTo>
                        <a:pt x="0" y="8"/>
                      </a:moveTo>
                      <a:lnTo>
                        <a:pt x="3107" y="0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 dirty="0"/>
                </a:p>
              </p:txBody>
            </p:sp>
            <p:sp>
              <p:nvSpPr>
                <p:cNvPr id="35" name="Freeform 18"/>
                <p:cNvSpPr>
                  <a:spLocks/>
                </p:cNvSpPr>
                <p:nvPr/>
              </p:nvSpPr>
              <p:spPr bwMode="auto">
                <a:xfrm>
                  <a:off x="2426" y="1207"/>
                  <a:ext cx="3107" cy="8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3107" y="0"/>
                    </a:cxn>
                  </a:cxnLst>
                  <a:rect l="0" t="0" r="r" b="b"/>
                  <a:pathLst>
                    <a:path w="3107" h="8">
                      <a:moveTo>
                        <a:pt x="0" y="8"/>
                      </a:moveTo>
                      <a:lnTo>
                        <a:pt x="3107" y="0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6" name="Freeform 19"/>
                <p:cNvSpPr>
                  <a:spLocks/>
                </p:cNvSpPr>
                <p:nvPr/>
              </p:nvSpPr>
              <p:spPr bwMode="auto">
                <a:xfrm>
                  <a:off x="2426" y="949"/>
                  <a:ext cx="3123" cy="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123" y="8"/>
                    </a:cxn>
                  </a:cxnLst>
                  <a:rect l="0" t="0" r="r" b="b"/>
                  <a:pathLst>
                    <a:path w="3123" h="8">
                      <a:moveTo>
                        <a:pt x="0" y="0"/>
                      </a:moveTo>
                      <a:lnTo>
                        <a:pt x="3123" y="8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7" name="Freeform 20"/>
                <p:cNvSpPr>
                  <a:spLocks/>
                </p:cNvSpPr>
                <p:nvPr/>
              </p:nvSpPr>
              <p:spPr bwMode="auto">
                <a:xfrm>
                  <a:off x="2426" y="708"/>
                  <a:ext cx="3107" cy="8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3107" y="0"/>
                    </a:cxn>
                  </a:cxnLst>
                  <a:rect l="0" t="0" r="r" b="b"/>
                  <a:pathLst>
                    <a:path w="3107" h="8">
                      <a:moveTo>
                        <a:pt x="0" y="8"/>
                      </a:moveTo>
                      <a:lnTo>
                        <a:pt x="3107" y="0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8" name="Freeform 21"/>
                <p:cNvSpPr>
                  <a:spLocks/>
                </p:cNvSpPr>
                <p:nvPr/>
              </p:nvSpPr>
              <p:spPr bwMode="auto">
                <a:xfrm>
                  <a:off x="2434" y="446"/>
                  <a:ext cx="3115" cy="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115" y="8"/>
                    </a:cxn>
                  </a:cxnLst>
                  <a:rect l="0" t="0" r="r" b="b"/>
                  <a:pathLst>
                    <a:path w="3115" h="8">
                      <a:moveTo>
                        <a:pt x="0" y="0"/>
                      </a:moveTo>
                      <a:lnTo>
                        <a:pt x="3115" y="8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9" name="Freeform 22"/>
                <p:cNvSpPr>
                  <a:spLocks/>
                </p:cNvSpPr>
                <p:nvPr/>
              </p:nvSpPr>
              <p:spPr bwMode="auto">
                <a:xfrm>
                  <a:off x="2426" y="210"/>
                  <a:ext cx="3115" cy="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115" y="8"/>
                    </a:cxn>
                  </a:cxnLst>
                  <a:rect l="0" t="0" r="r" b="b"/>
                  <a:pathLst>
                    <a:path w="3115" h="8">
                      <a:moveTo>
                        <a:pt x="0" y="0"/>
                      </a:moveTo>
                      <a:lnTo>
                        <a:pt x="3115" y="8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0" name="Freeform 23"/>
                <p:cNvSpPr>
                  <a:spLocks/>
                </p:cNvSpPr>
                <p:nvPr/>
              </p:nvSpPr>
              <p:spPr bwMode="auto">
                <a:xfrm>
                  <a:off x="2937" y="203"/>
                  <a:ext cx="8" cy="3026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0" y="3026"/>
                    </a:cxn>
                  </a:cxnLst>
                  <a:rect l="0" t="0" r="r" b="b"/>
                  <a:pathLst>
                    <a:path w="8" h="3026">
                      <a:moveTo>
                        <a:pt x="8" y="0"/>
                      </a:moveTo>
                      <a:lnTo>
                        <a:pt x="0" y="3026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" name="Freeform 24"/>
                <p:cNvSpPr>
                  <a:spLocks/>
                </p:cNvSpPr>
                <p:nvPr/>
              </p:nvSpPr>
              <p:spPr bwMode="auto">
                <a:xfrm>
                  <a:off x="3198" y="210"/>
                  <a:ext cx="1" cy="300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002"/>
                    </a:cxn>
                  </a:cxnLst>
                  <a:rect l="0" t="0" r="r" b="b"/>
                  <a:pathLst>
                    <a:path w="1" h="3002">
                      <a:moveTo>
                        <a:pt x="0" y="0"/>
                      </a:moveTo>
                      <a:lnTo>
                        <a:pt x="0" y="3002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2" name="Freeform 25"/>
                <p:cNvSpPr>
                  <a:spLocks/>
                </p:cNvSpPr>
                <p:nvPr/>
              </p:nvSpPr>
              <p:spPr bwMode="auto">
                <a:xfrm>
                  <a:off x="3470" y="210"/>
                  <a:ext cx="1" cy="300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002"/>
                    </a:cxn>
                  </a:cxnLst>
                  <a:rect l="0" t="0" r="r" b="b"/>
                  <a:pathLst>
                    <a:path w="1" h="3002">
                      <a:moveTo>
                        <a:pt x="0" y="0"/>
                      </a:moveTo>
                      <a:lnTo>
                        <a:pt x="0" y="3002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3" name="Freeform 26"/>
                <p:cNvSpPr>
                  <a:spLocks/>
                </p:cNvSpPr>
                <p:nvPr/>
              </p:nvSpPr>
              <p:spPr bwMode="auto">
                <a:xfrm>
                  <a:off x="3707" y="219"/>
                  <a:ext cx="9" cy="3010"/>
                </a:xfrm>
                <a:custGeom>
                  <a:avLst/>
                  <a:gdLst/>
                  <a:ahLst/>
                  <a:cxnLst>
                    <a:cxn ang="0">
                      <a:pos x="9" y="0"/>
                    </a:cxn>
                    <a:cxn ang="0">
                      <a:pos x="0" y="3010"/>
                    </a:cxn>
                  </a:cxnLst>
                  <a:rect l="0" t="0" r="r" b="b"/>
                  <a:pathLst>
                    <a:path w="9" h="3010">
                      <a:moveTo>
                        <a:pt x="9" y="0"/>
                      </a:moveTo>
                      <a:lnTo>
                        <a:pt x="0" y="3010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4" name="Freeform 27"/>
                <p:cNvSpPr>
                  <a:spLocks/>
                </p:cNvSpPr>
                <p:nvPr/>
              </p:nvSpPr>
              <p:spPr bwMode="auto">
                <a:xfrm>
                  <a:off x="4241" y="210"/>
                  <a:ext cx="1" cy="300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002"/>
                    </a:cxn>
                  </a:cxnLst>
                  <a:rect l="0" t="0" r="r" b="b"/>
                  <a:pathLst>
                    <a:path w="1" h="3002">
                      <a:moveTo>
                        <a:pt x="0" y="0"/>
                      </a:moveTo>
                      <a:lnTo>
                        <a:pt x="0" y="3002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5" name="Freeform 28"/>
                <p:cNvSpPr>
                  <a:spLocks/>
                </p:cNvSpPr>
                <p:nvPr/>
              </p:nvSpPr>
              <p:spPr bwMode="auto">
                <a:xfrm>
                  <a:off x="4494" y="203"/>
                  <a:ext cx="1" cy="300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002"/>
                    </a:cxn>
                  </a:cxnLst>
                  <a:rect l="0" t="0" r="r" b="b"/>
                  <a:pathLst>
                    <a:path w="1" h="3002">
                      <a:moveTo>
                        <a:pt x="0" y="0"/>
                      </a:moveTo>
                      <a:lnTo>
                        <a:pt x="0" y="3002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6" name="Freeform 29"/>
                <p:cNvSpPr>
                  <a:spLocks/>
                </p:cNvSpPr>
                <p:nvPr/>
              </p:nvSpPr>
              <p:spPr bwMode="auto">
                <a:xfrm>
                  <a:off x="4762" y="219"/>
                  <a:ext cx="1" cy="300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002"/>
                    </a:cxn>
                  </a:cxnLst>
                  <a:rect l="0" t="0" r="r" b="b"/>
                  <a:pathLst>
                    <a:path w="1" h="3002">
                      <a:moveTo>
                        <a:pt x="0" y="0"/>
                      </a:moveTo>
                      <a:lnTo>
                        <a:pt x="0" y="3002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7" name="Freeform 30"/>
                <p:cNvSpPr>
                  <a:spLocks/>
                </p:cNvSpPr>
                <p:nvPr/>
              </p:nvSpPr>
              <p:spPr bwMode="auto">
                <a:xfrm>
                  <a:off x="5012" y="210"/>
                  <a:ext cx="1" cy="300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002"/>
                    </a:cxn>
                  </a:cxnLst>
                  <a:rect l="0" t="0" r="r" b="b"/>
                  <a:pathLst>
                    <a:path w="1" h="3002">
                      <a:moveTo>
                        <a:pt x="0" y="0"/>
                      </a:moveTo>
                      <a:lnTo>
                        <a:pt x="0" y="3002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8" name="Freeform 31"/>
                <p:cNvSpPr>
                  <a:spLocks/>
                </p:cNvSpPr>
                <p:nvPr/>
              </p:nvSpPr>
              <p:spPr bwMode="auto">
                <a:xfrm>
                  <a:off x="5284" y="210"/>
                  <a:ext cx="1" cy="300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002"/>
                    </a:cxn>
                  </a:cxnLst>
                  <a:rect l="0" t="0" r="r" b="b"/>
                  <a:pathLst>
                    <a:path w="1" h="3002">
                      <a:moveTo>
                        <a:pt x="0" y="0"/>
                      </a:moveTo>
                      <a:lnTo>
                        <a:pt x="0" y="3002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9" name="Line 12"/>
                <p:cNvSpPr>
                  <a:spLocks noChangeShapeType="1"/>
                </p:cNvSpPr>
                <p:nvPr/>
              </p:nvSpPr>
              <p:spPr bwMode="auto">
                <a:xfrm>
                  <a:off x="2409" y="1708"/>
                  <a:ext cx="3130" cy="0"/>
                </a:xfrm>
                <a:prstGeom prst="line">
                  <a:avLst/>
                </a:prstGeom>
                <a:grpFill/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3" name="Text Box 32"/>
              <p:cNvSpPr txBox="1">
                <a:spLocks noChangeArrowheads="1"/>
              </p:cNvSpPr>
              <p:nvPr/>
            </p:nvSpPr>
            <p:spPr bwMode="auto">
              <a:xfrm>
                <a:off x="5391" y="1869"/>
                <a:ext cx="228" cy="32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sz="2400" b="1" i="1" dirty="0" err="1">
                    <a:latin typeface="Times New Roman" pitchFamily="18" charset="0"/>
                    <a:cs typeface="Times New Roman" pitchFamily="18" charset="0"/>
                  </a:rPr>
                  <a:t>х</a:t>
                </a:r>
                <a:endParaRPr lang="ru-RU" sz="24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4" name="Text Box 33"/>
              <p:cNvSpPr txBox="1">
                <a:spLocks noChangeArrowheads="1"/>
              </p:cNvSpPr>
              <p:nvPr/>
            </p:nvSpPr>
            <p:spPr bwMode="auto">
              <a:xfrm>
                <a:off x="3660" y="203"/>
                <a:ext cx="216" cy="32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sz="2400" b="1" i="1" dirty="0">
                    <a:latin typeface="Times New Roman" pitchFamily="18" charset="0"/>
                    <a:cs typeface="Times New Roman" pitchFamily="18" charset="0"/>
                  </a:rPr>
                  <a:t>у</a:t>
                </a:r>
              </a:p>
            </p:txBody>
          </p:sp>
          <p:sp>
            <p:nvSpPr>
              <p:cNvPr id="16" name="Text Box 32"/>
              <p:cNvSpPr txBox="1">
                <a:spLocks noChangeArrowheads="1"/>
              </p:cNvSpPr>
              <p:nvPr/>
            </p:nvSpPr>
            <p:spPr bwMode="auto">
              <a:xfrm>
                <a:off x="3227" y="2159"/>
                <a:ext cx="124" cy="32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ru-RU" sz="24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7" name="Text Box 32"/>
              <p:cNvSpPr txBox="1">
                <a:spLocks noChangeArrowheads="1"/>
              </p:cNvSpPr>
              <p:nvPr/>
            </p:nvSpPr>
            <p:spPr bwMode="auto">
              <a:xfrm>
                <a:off x="3804" y="2209"/>
                <a:ext cx="228" cy="32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sz="2400" b="1" i="1" dirty="0" err="1"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ru-RU" sz="24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 Box 32"/>
              <p:cNvSpPr txBox="1">
                <a:spLocks noChangeArrowheads="1"/>
              </p:cNvSpPr>
              <p:nvPr/>
            </p:nvSpPr>
            <p:spPr bwMode="auto">
              <a:xfrm>
                <a:off x="3900" y="2209"/>
                <a:ext cx="228" cy="32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endParaRPr lang="ru-RU" sz="24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9" name="Text Box 32"/>
              <p:cNvSpPr txBox="1">
                <a:spLocks noChangeArrowheads="1"/>
              </p:cNvSpPr>
              <p:nvPr/>
            </p:nvSpPr>
            <p:spPr bwMode="auto">
              <a:xfrm>
                <a:off x="3275" y="1056"/>
                <a:ext cx="124" cy="32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ru-RU" sz="24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0" name="Text Box 32"/>
              <p:cNvSpPr txBox="1">
                <a:spLocks noChangeArrowheads="1"/>
              </p:cNvSpPr>
              <p:nvPr/>
            </p:nvSpPr>
            <p:spPr bwMode="auto">
              <a:xfrm>
                <a:off x="3756" y="1657"/>
                <a:ext cx="124" cy="32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ru-RU" sz="24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" name="Text Box 32"/>
              <p:cNvSpPr txBox="1">
                <a:spLocks noChangeArrowheads="1"/>
              </p:cNvSpPr>
              <p:nvPr/>
            </p:nvSpPr>
            <p:spPr bwMode="auto">
              <a:xfrm>
                <a:off x="4622" y="404"/>
                <a:ext cx="124" cy="32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ru-RU" sz="24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2" name="Text Box 32"/>
              <p:cNvSpPr txBox="1">
                <a:spLocks noChangeArrowheads="1"/>
              </p:cNvSpPr>
              <p:nvPr/>
            </p:nvSpPr>
            <p:spPr bwMode="auto">
              <a:xfrm>
                <a:off x="3612" y="1557"/>
                <a:ext cx="124" cy="32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ru-RU" sz="24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3" name="Text Box 32"/>
              <p:cNvSpPr txBox="1">
                <a:spLocks noChangeArrowheads="1"/>
              </p:cNvSpPr>
              <p:nvPr/>
            </p:nvSpPr>
            <p:spPr bwMode="auto">
              <a:xfrm>
                <a:off x="4189" y="1557"/>
                <a:ext cx="124" cy="32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ru-RU" sz="24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4" name="Text Box 32"/>
              <p:cNvSpPr txBox="1">
                <a:spLocks noChangeArrowheads="1"/>
              </p:cNvSpPr>
              <p:nvPr/>
            </p:nvSpPr>
            <p:spPr bwMode="auto">
              <a:xfrm>
                <a:off x="4574" y="253"/>
                <a:ext cx="604" cy="32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2400" b="1" i="1" dirty="0" smtClean="0">
                    <a:latin typeface="Times New Roman" pitchFamily="18" charset="0"/>
                    <a:cs typeface="Times New Roman" pitchFamily="18" charset="0"/>
                  </a:rPr>
                  <a:t>y = x</a:t>
                </a:r>
                <a:r>
                  <a:rPr lang="en-US" sz="2400" b="1" i="1" dirty="0" smtClean="0">
                    <a:latin typeface="Times New Roman"/>
                    <a:cs typeface="Times New Roman"/>
                  </a:rPr>
                  <a:t>²</a:t>
                </a:r>
                <a:endParaRPr lang="ru-RU" sz="24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5" name="Text Box 32"/>
              <p:cNvSpPr txBox="1">
                <a:spLocks noChangeArrowheads="1"/>
              </p:cNvSpPr>
              <p:nvPr/>
            </p:nvSpPr>
            <p:spPr bwMode="auto">
              <a:xfrm>
                <a:off x="4814" y="1607"/>
                <a:ext cx="541" cy="32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2400" b="1" i="1" dirty="0" smtClean="0">
                    <a:latin typeface="Times New Roman" pitchFamily="18" charset="0"/>
                    <a:cs typeface="Times New Roman" pitchFamily="18" charset="0"/>
                  </a:rPr>
                  <a:t>y = </a:t>
                </a:r>
                <a:r>
                  <a:rPr lang="en-US" sz="2400" b="1" i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ru-RU" sz="24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2" name="Text Box 32"/>
              <p:cNvSpPr txBox="1">
                <a:spLocks noChangeArrowheads="1"/>
              </p:cNvSpPr>
              <p:nvPr/>
            </p:nvSpPr>
            <p:spPr bwMode="auto">
              <a:xfrm>
                <a:off x="4141" y="2209"/>
                <a:ext cx="228" cy="32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2400" b="1" i="1" dirty="0" err="1"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ru-RU" sz="24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3" name="Text Box 32"/>
              <p:cNvSpPr txBox="1">
                <a:spLocks noChangeArrowheads="1"/>
              </p:cNvSpPr>
              <p:nvPr/>
            </p:nvSpPr>
            <p:spPr bwMode="auto">
              <a:xfrm>
                <a:off x="3515" y="2209"/>
                <a:ext cx="297" cy="32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2400" b="1" i="1" dirty="0" smtClean="0">
                    <a:latin typeface="Times New Roman" pitchFamily="18" charset="0"/>
                    <a:cs typeface="Times New Roman" pitchFamily="18" charset="0"/>
                  </a:rPr>
                  <a:t>-1</a:t>
                </a:r>
                <a:endParaRPr lang="ru-RU" sz="24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9" name="Text Box 32"/>
              <p:cNvSpPr txBox="1">
                <a:spLocks noChangeArrowheads="1"/>
              </p:cNvSpPr>
              <p:nvPr/>
            </p:nvSpPr>
            <p:spPr bwMode="auto">
              <a:xfrm>
                <a:off x="4814" y="1607"/>
                <a:ext cx="541" cy="32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2400" b="1" i="1" dirty="0" smtClean="0">
                    <a:latin typeface="Times New Roman" pitchFamily="18" charset="0"/>
                    <a:cs typeface="Times New Roman" pitchFamily="18" charset="0"/>
                  </a:rPr>
                  <a:t>y = </a:t>
                </a:r>
                <a:r>
                  <a:rPr lang="en-US" sz="2400" b="1" i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ru-RU" sz="24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sp>
        <p:nvSpPr>
          <p:cNvPr id="56" name="Полилиния 55"/>
          <p:cNvSpPr/>
          <p:nvPr/>
        </p:nvSpPr>
        <p:spPr>
          <a:xfrm>
            <a:off x="2279490" y="1857363"/>
            <a:ext cx="1428760" cy="2910613"/>
          </a:xfrm>
          <a:custGeom>
            <a:avLst/>
            <a:gdLst>
              <a:gd name="connsiteX0" fmla="*/ 0 w 624468"/>
              <a:gd name="connsiteY0" fmla="*/ 0 h 2549912"/>
              <a:gd name="connsiteX1" fmla="*/ 33453 w 624468"/>
              <a:gd name="connsiteY1" fmla="*/ 1048215 h 2549912"/>
              <a:gd name="connsiteX2" fmla="*/ 144966 w 624468"/>
              <a:gd name="connsiteY2" fmla="*/ 2141034 h 2549912"/>
              <a:gd name="connsiteX3" fmla="*/ 334536 w 624468"/>
              <a:gd name="connsiteY3" fmla="*/ 2486722 h 2549912"/>
              <a:gd name="connsiteX4" fmla="*/ 524107 w 624468"/>
              <a:gd name="connsiteY4" fmla="*/ 1761893 h 2549912"/>
              <a:gd name="connsiteX5" fmla="*/ 624468 w 624468"/>
              <a:gd name="connsiteY5" fmla="*/ 0 h 2549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4468" h="2549912">
                <a:moveTo>
                  <a:pt x="0" y="0"/>
                </a:moveTo>
                <a:cubicBezTo>
                  <a:pt x="4646" y="345688"/>
                  <a:pt x="9292" y="691376"/>
                  <a:pt x="33453" y="1048215"/>
                </a:cubicBezTo>
                <a:cubicBezTo>
                  <a:pt x="57614" y="1405054"/>
                  <a:pt x="94786" y="1901283"/>
                  <a:pt x="144966" y="2141034"/>
                </a:cubicBezTo>
                <a:cubicBezTo>
                  <a:pt x="195146" y="2380785"/>
                  <a:pt x="271346" y="2549912"/>
                  <a:pt x="334536" y="2486722"/>
                </a:cubicBezTo>
                <a:cubicBezTo>
                  <a:pt x="397726" y="2423532"/>
                  <a:pt x="475785" y="2176347"/>
                  <a:pt x="524107" y="1761893"/>
                </a:cubicBezTo>
                <a:cubicBezTo>
                  <a:pt x="572429" y="1347439"/>
                  <a:pt x="598448" y="673719"/>
                  <a:pt x="624468" y="0"/>
                </a:cubicBezTo>
              </a:path>
            </a:pathLst>
          </a:cu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8" name="Прямая соединительная линия 57"/>
          <p:cNvCxnSpPr>
            <a:stCxn id="33" idx="1"/>
          </p:cNvCxnSpPr>
          <p:nvPr/>
        </p:nvCxnSpPr>
        <p:spPr>
          <a:xfrm>
            <a:off x="646042" y="4352831"/>
            <a:ext cx="4640338" cy="4863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Овал 59"/>
          <p:cNvSpPr/>
          <p:nvPr/>
        </p:nvSpPr>
        <p:spPr>
          <a:xfrm>
            <a:off x="2571736" y="4286256"/>
            <a:ext cx="142876" cy="142876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Овал 60"/>
          <p:cNvSpPr/>
          <p:nvPr/>
        </p:nvSpPr>
        <p:spPr>
          <a:xfrm>
            <a:off x="3286116" y="4286256"/>
            <a:ext cx="142876" cy="142876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TextBox 63"/>
          <p:cNvSpPr txBox="1"/>
          <p:nvPr/>
        </p:nvSpPr>
        <p:spPr>
          <a:xfrm>
            <a:off x="5286380" y="3143248"/>
            <a:ext cx="33992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 = 1, 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x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 = -1.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072198" y="3571876"/>
            <a:ext cx="218681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Аналогично:</a:t>
            </a:r>
          </a:p>
          <a:p>
            <a:pPr algn="ctr"/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⁴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 = 16.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429256" y="4429132"/>
            <a:ext cx="33992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 = 2, 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x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 = -2.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072198" y="4929198"/>
            <a:ext cx="218681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Аналогично:</a:t>
            </a:r>
          </a:p>
          <a:p>
            <a:pPr algn="ctr"/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⁴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 = 5.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8" name="Прямая соединительная линия 67"/>
          <p:cNvCxnSpPr/>
          <p:nvPr/>
        </p:nvCxnSpPr>
        <p:spPr>
          <a:xfrm>
            <a:off x="642910" y="2928934"/>
            <a:ext cx="4640338" cy="4863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Овал 69"/>
          <p:cNvSpPr/>
          <p:nvPr/>
        </p:nvSpPr>
        <p:spPr>
          <a:xfrm>
            <a:off x="2285984" y="2857496"/>
            <a:ext cx="142876" cy="142876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Овал 70"/>
          <p:cNvSpPr/>
          <p:nvPr/>
        </p:nvSpPr>
        <p:spPr>
          <a:xfrm>
            <a:off x="3571868" y="2857496"/>
            <a:ext cx="129888" cy="149898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TextBox 73"/>
          <p:cNvSpPr txBox="1"/>
          <p:nvPr/>
        </p:nvSpPr>
        <p:spPr>
          <a:xfrm>
            <a:off x="4429124" y="2428868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y = 5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6" name="Прямая соединительная линия 75"/>
          <p:cNvCxnSpPr>
            <a:stCxn id="70" idx="4"/>
          </p:cNvCxnSpPr>
          <p:nvPr/>
        </p:nvCxnSpPr>
        <p:spPr>
          <a:xfrm rot="5400000">
            <a:off x="1535885" y="3821909"/>
            <a:ext cx="1643074" cy="1588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 rot="5400000">
            <a:off x="2822563" y="3821115"/>
            <a:ext cx="1643074" cy="1588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 rot="5400000">
            <a:off x="2251059" y="4678371"/>
            <a:ext cx="214314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 rot="5400000">
            <a:off x="3536943" y="4678371"/>
            <a:ext cx="214314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5214942" y="5786454"/>
            <a:ext cx="15220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3" name="Объект 82"/>
          <p:cNvGraphicFramePr>
            <a:graphicFrameLocks noChangeAspect="1"/>
          </p:cNvGraphicFramePr>
          <p:nvPr/>
        </p:nvGraphicFramePr>
        <p:xfrm>
          <a:off x="6572264" y="5715016"/>
          <a:ext cx="2214578" cy="571504"/>
        </p:xfrm>
        <a:graphic>
          <a:graphicData uri="http://schemas.openxmlformats.org/presentationml/2006/ole">
            <p:oleObj spid="_x0000_s1026" name="Формула" r:id="rId3" imgW="1015920" imgH="241200" progId="Equation.3">
              <p:embed/>
            </p:oleObj>
          </a:graphicData>
        </a:graphic>
      </p:graphicFrame>
      <p:graphicFrame>
        <p:nvGraphicFramePr>
          <p:cNvPr id="72" name="Объект 71"/>
          <p:cNvGraphicFramePr>
            <a:graphicFrameLocks noChangeAspect="1"/>
          </p:cNvGraphicFramePr>
          <p:nvPr/>
        </p:nvGraphicFramePr>
        <p:xfrm flipV="1">
          <a:off x="1604936" y="4758734"/>
          <a:ext cx="823924" cy="596514"/>
        </p:xfrm>
        <a:graphic>
          <a:graphicData uri="http://schemas.openxmlformats.org/presentationml/2006/ole">
            <p:oleObj spid="_x0000_s1027" name="Формула" r:id="rId4" imgW="342720" imgH="228600" progId="Equation.3">
              <p:embed/>
            </p:oleObj>
          </a:graphicData>
        </a:graphic>
      </p:graphicFrame>
      <p:graphicFrame>
        <p:nvGraphicFramePr>
          <p:cNvPr id="73" name="Объект 72"/>
          <p:cNvGraphicFramePr>
            <a:graphicFrameLocks noChangeAspect="1"/>
          </p:cNvGraphicFramePr>
          <p:nvPr/>
        </p:nvGraphicFramePr>
        <p:xfrm flipV="1">
          <a:off x="3571868" y="4714884"/>
          <a:ext cx="549275" cy="596900"/>
        </p:xfrm>
        <a:graphic>
          <a:graphicData uri="http://schemas.openxmlformats.org/presentationml/2006/ole">
            <p:oleObj spid="_x0000_s1028" name="Формула" r:id="rId5" imgW="22860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00"/>
                            </p:stCondLst>
                            <p:childTnLst>
                              <p:par>
                                <p:cTn id="10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56" grpId="0" animBg="1"/>
      <p:bldP spid="60" grpId="0" animBg="1"/>
      <p:bldP spid="61" grpId="0" animBg="1"/>
      <p:bldP spid="64" grpId="0"/>
      <p:bldP spid="65" grpId="0"/>
      <p:bldP spid="66" grpId="0"/>
      <p:bldP spid="67" grpId="0"/>
      <p:bldP spid="70" grpId="0" animBg="1"/>
      <p:bldP spid="71" grpId="0" animBg="1"/>
      <p:bldP spid="74" grpId="0"/>
      <p:bldP spid="8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9" name="Прямая соединительная линия 78"/>
          <p:cNvCxnSpPr/>
          <p:nvPr/>
        </p:nvCxnSpPr>
        <p:spPr>
          <a:xfrm rot="5400000">
            <a:off x="3179753" y="3821115"/>
            <a:ext cx="357190" cy="1588"/>
          </a:xfrm>
          <a:prstGeom prst="line">
            <a:avLst/>
          </a:prstGeom>
          <a:ln w="28575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500034" y="428604"/>
            <a:ext cx="51419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Рассмотрим уравнение 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x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⁵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 = 1.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00694" y="428604"/>
            <a:ext cx="330731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Построим графики</a:t>
            </a:r>
            <a:endParaRPr lang="en-US" sz="28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функций</a:t>
            </a:r>
            <a:endParaRPr lang="en-US" sz="28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⁵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и  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y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 = 1.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642910" y="1071771"/>
            <a:ext cx="4767040" cy="4381289"/>
            <a:chOff x="642910" y="1857589"/>
            <a:chExt cx="4767040" cy="4381289"/>
          </a:xfrm>
          <a:noFill/>
        </p:grpSpPr>
        <p:cxnSp>
          <p:nvCxnSpPr>
            <p:cNvPr id="5" name="Прямая со стрелкой 4"/>
            <p:cNvCxnSpPr/>
            <p:nvPr/>
          </p:nvCxnSpPr>
          <p:spPr>
            <a:xfrm>
              <a:off x="642910" y="4786322"/>
              <a:ext cx="4714908" cy="1588"/>
            </a:xfrm>
            <a:prstGeom prst="straightConnector1">
              <a:avLst/>
            </a:prstGeom>
            <a:grpFill/>
            <a:ln w="571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/>
          </p:nvCxnSpPr>
          <p:spPr>
            <a:xfrm rot="5400000">
              <a:off x="3178959" y="4036223"/>
              <a:ext cx="4214842" cy="1588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 стрелкой 6"/>
            <p:cNvCxnSpPr/>
            <p:nvPr/>
          </p:nvCxnSpPr>
          <p:spPr>
            <a:xfrm rot="5400000" flipH="1" flipV="1">
              <a:off x="858018" y="4071148"/>
              <a:ext cx="4286280" cy="1588"/>
            </a:xfrm>
            <a:prstGeom prst="straightConnector1">
              <a:avLst/>
            </a:prstGeom>
            <a:grpFill/>
            <a:ln w="571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 rot="5400000">
              <a:off x="893737" y="4035429"/>
              <a:ext cx="4214842" cy="1588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Group 7"/>
            <p:cNvGrpSpPr>
              <a:grpSpLocks/>
            </p:cNvGrpSpPr>
            <p:nvPr/>
          </p:nvGrpSpPr>
          <p:grpSpPr bwMode="auto">
            <a:xfrm>
              <a:off x="642910" y="1857589"/>
              <a:ext cx="4767040" cy="4381289"/>
              <a:chOff x="2409" y="153"/>
              <a:chExt cx="3210" cy="3076"/>
            </a:xfrm>
            <a:grpFill/>
          </p:grpSpPr>
          <p:grpSp>
            <p:nvGrpSpPr>
              <p:cNvPr id="10" name="Group 8"/>
              <p:cNvGrpSpPr>
                <a:grpSpLocks/>
              </p:cNvGrpSpPr>
              <p:nvPr/>
            </p:nvGrpSpPr>
            <p:grpSpPr bwMode="auto">
              <a:xfrm>
                <a:off x="2409" y="203"/>
                <a:ext cx="3148" cy="3026"/>
                <a:chOff x="2409" y="203"/>
                <a:chExt cx="3148" cy="3026"/>
              </a:xfrm>
              <a:grpFill/>
            </p:grpSpPr>
            <p:sp>
              <p:nvSpPr>
                <p:cNvPr id="26" name="Freeform 9"/>
                <p:cNvSpPr>
                  <a:spLocks/>
                </p:cNvSpPr>
                <p:nvPr/>
              </p:nvSpPr>
              <p:spPr bwMode="auto">
                <a:xfrm>
                  <a:off x="2426" y="211"/>
                  <a:ext cx="1" cy="300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002"/>
                    </a:cxn>
                  </a:cxnLst>
                  <a:rect l="0" t="0" r="r" b="b"/>
                  <a:pathLst>
                    <a:path w="1" h="3002">
                      <a:moveTo>
                        <a:pt x="0" y="0"/>
                      </a:moveTo>
                      <a:lnTo>
                        <a:pt x="0" y="3002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7" name="Freeform 10"/>
                <p:cNvSpPr>
                  <a:spLocks/>
                </p:cNvSpPr>
                <p:nvPr/>
              </p:nvSpPr>
              <p:spPr bwMode="auto">
                <a:xfrm>
                  <a:off x="2409" y="2945"/>
                  <a:ext cx="3124" cy="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124" y="8"/>
                    </a:cxn>
                  </a:cxnLst>
                  <a:rect l="0" t="0" r="r" b="b"/>
                  <a:pathLst>
                    <a:path w="3124" h="8">
                      <a:moveTo>
                        <a:pt x="0" y="0"/>
                      </a:moveTo>
                      <a:lnTo>
                        <a:pt x="3124" y="8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8" name="Freeform 11"/>
                <p:cNvSpPr>
                  <a:spLocks/>
                </p:cNvSpPr>
                <p:nvPr/>
              </p:nvSpPr>
              <p:spPr bwMode="auto">
                <a:xfrm>
                  <a:off x="2677" y="211"/>
                  <a:ext cx="8" cy="299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" y="2994"/>
                    </a:cxn>
                  </a:cxnLst>
                  <a:rect l="0" t="0" r="r" b="b"/>
                  <a:pathLst>
                    <a:path w="8" h="2994">
                      <a:moveTo>
                        <a:pt x="0" y="0"/>
                      </a:moveTo>
                      <a:lnTo>
                        <a:pt x="8" y="2994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9" name="Line 12"/>
                <p:cNvSpPr>
                  <a:spLocks noChangeShapeType="1"/>
                </p:cNvSpPr>
                <p:nvPr/>
              </p:nvSpPr>
              <p:spPr bwMode="auto">
                <a:xfrm>
                  <a:off x="2426" y="2704"/>
                  <a:ext cx="3130" cy="0"/>
                </a:xfrm>
                <a:prstGeom prst="line">
                  <a:avLst/>
                </a:prstGeom>
                <a:grpFill/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" name="Freeform 13"/>
                <p:cNvSpPr>
                  <a:spLocks/>
                </p:cNvSpPr>
                <p:nvPr/>
              </p:nvSpPr>
              <p:spPr bwMode="auto">
                <a:xfrm>
                  <a:off x="2426" y="3203"/>
                  <a:ext cx="3124" cy="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124" y="8"/>
                    </a:cxn>
                  </a:cxnLst>
                  <a:rect l="0" t="0" r="r" b="b"/>
                  <a:pathLst>
                    <a:path w="3124" h="8">
                      <a:moveTo>
                        <a:pt x="0" y="0"/>
                      </a:moveTo>
                      <a:lnTo>
                        <a:pt x="3124" y="8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" name="Freeform 14"/>
                <p:cNvSpPr>
                  <a:spLocks/>
                </p:cNvSpPr>
                <p:nvPr/>
              </p:nvSpPr>
              <p:spPr bwMode="auto">
                <a:xfrm>
                  <a:off x="2418" y="2450"/>
                  <a:ext cx="3131" cy="8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3131" y="0"/>
                    </a:cxn>
                  </a:cxnLst>
                  <a:rect l="0" t="0" r="r" b="b"/>
                  <a:pathLst>
                    <a:path w="3131" h="8">
                      <a:moveTo>
                        <a:pt x="0" y="8"/>
                      </a:moveTo>
                      <a:lnTo>
                        <a:pt x="3131" y="0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" name="Freeform 15"/>
                <p:cNvSpPr>
                  <a:spLocks/>
                </p:cNvSpPr>
                <p:nvPr/>
              </p:nvSpPr>
              <p:spPr bwMode="auto">
                <a:xfrm>
                  <a:off x="2426" y="2205"/>
                  <a:ext cx="3131" cy="8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3131" y="0"/>
                    </a:cxn>
                  </a:cxnLst>
                  <a:rect l="0" t="0" r="r" b="b"/>
                  <a:pathLst>
                    <a:path w="3131" h="8">
                      <a:moveTo>
                        <a:pt x="0" y="8"/>
                      </a:moveTo>
                      <a:lnTo>
                        <a:pt x="3131" y="0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3" name="Freeform 16"/>
                <p:cNvSpPr>
                  <a:spLocks/>
                </p:cNvSpPr>
                <p:nvPr/>
              </p:nvSpPr>
              <p:spPr bwMode="auto">
                <a:xfrm>
                  <a:off x="2409" y="1955"/>
                  <a:ext cx="3132" cy="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132" y="8"/>
                    </a:cxn>
                  </a:cxnLst>
                  <a:rect l="0" t="0" r="r" b="b"/>
                  <a:pathLst>
                    <a:path w="3132" h="8">
                      <a:moveTo>
                        <a:pt x="0" y="0"/>
                      </a:moveTo>
                      <a:lnTo>
                        <a:pt x="3132" y="8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4" name="Freeform 17"/>
                <p:cNvSpPr>
                  <a:spLocks/>
                </p:cNvSpPr>
                <p:nvPr/>
              </p:nvSpPr>
              <p:spPr bwMode="auto">
                <a:xfrm>
                  <a:off x="2434" y="1444"/>
                  <a:ext cx="3107" cy="8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3107" y="0"/>
                    </a:cxn>
                  </a:cxnLst>
                  <a:rect l="0" t="0" r="r" b="b"/>
                  <a:pathLst>
                    <a:path w="3107" h="8">
                      <a:moveTo>
                        <a:pt x="0" y="8"/>
                      </a:moveTo>
                      <a:lnTo>
                        <a:pt x="3107" y="0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 dirty="0"/>
                </a:p>
              </p:txBody>
            </p:sp>
            <p:sp>
              <p:nvSpPr>
                <p:cNvPr id="35" name="Freeform 18"/>
                <p:cNvSpPr>
                  <a:spLocks/>
                </p:cNvSpPr>
                <p:nvPr/>
              </p:nvSpPr>
              <p:spPr bwMode="auto">
                <a:xfrm>
                  <a:off x="2426" y="1207"/>
                  <a:ext cx="3107" cy="8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3107" y="0"/>
                    </a:cxn>
                  </a:cxnLst>
                  <a:rect l="0" t="0" r="r" b="b"/>
                  <a:pathLst>
                    <a:path w="3107" h="8">
                      <a:moveTo>
                        <a:pt x="0" y="8"/>
                      </a:moveTo>
                      <a:lnTo>
                        <a:pt x="3107" y="0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6" name="Freeform 19"/>
                <p:cNvSpPr>
                  <a:spLocks/>
                </p:cNvSpPr>
                <p:nvPr/>
              </p:nvSpPr>
              <p:spPr bwMode="auto">
                <a:xfrm>
                  <a:off x="2426" y="949"/>
                  <a:ext cx="3123" cy="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123" y="8"/>
                    </a:cxn>
                  </a:cxnLst>
                  <a:rect l="0" t="0" r="r" b="b"/>
                  <a:pathLst>
                    <a:path w="3123" h="8">
                      <a:moveTo>
                        <a:pt x="0" y="0"/>
                      </a:moveTo>
                      <a:lnTo>
                        <a:pt x="3123" y="8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7" name="Freeform 20"/>
                <p:cNvSpPr>
                  <a:spLocks/>
                </p:cNvSpPr>
                <p:nvPr/>
              </p:nvSpPr>
              <p:spPr bwMode="auto">
                <a:xfrm>
                  <a:off x="2426" y="708"/>
                  <a:ext cx="3107" cy="8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3107" y="0"/>
                    </a:cxn>
                  </a:cxnLst>
                  <a:rect l="0" t="0" r="r" b="b"/>
                  <a:pathLst>
                    <a:path w="3107" h="8">
                      <a:moveTo>
                        <a:pt x="0" y="8"/>
                      </a:moveTo>
                      <a:lnTo>
                        <a:pt x="3107" y="0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8" name="Freeform 21"/>
                <p:cNvSpPr>
                  <a:spLocks/>
                </p:cNvSpPr>
                <p:nvPr/>
              </p:nvSpPr>
              <p:spPr bwMode="auto">
                <a:xfrm>
                  <a:off x="2434" y="446"/>
                  <a:ext cx="3115" cy="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115" y="8"/>
                    </a:cxn>
                  </a:cxnLst>
                  <a:rect l="0" t="0" r="r" b="b"/>
                  <a:pathLst>
                    <a:path w="3115" h="8">
                      <a:moveTo>
                        <a:pt x="0" y="0"/>
                      </a:moveTo>
                      <a:lnTo>
                        <a:pt x="3115" y="8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9" name="Freeform 22"/>
                <p:cNvSpPr>
                  <a:spLocks/>
                </p:cNvSpPr>
                <p:nvPr/>
              </p:nvSpPr>
              <p:spPr bwMode="auto">
                <a:xfrm>
                  <a:off x="2426" y="210"/>
                  <a:ext cx="3115" cy="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115" y="8"/>
                    </a:cxn>
                  </a:cxnLst>
                  <a:rect l="0" t="0" r="r" b="b"/>
                  <a:pathLst>
                    <a:path w="3115" h="8">
                      <a:moveTo>
                        <a:pt x="0" y="0"/>
                      </a:moveTo>
                      <a:lnTo>
                        <a:pt x="3115" y="8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0" name="Freeform 23"/>
                <p:cNvSpPr>
                  <a:spLocks/>
                </p:cNvSpPr>
                <p:nvPr/>
              </p:nvSpPr>
              <p:spPr bwMode="auto">
                <a:xfrm>
                  <a:off x="2937" y="203"/>
                  <a:ext cx="8" cy="3026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0" y="3026"/>
                    </a:cxn>
                  </a:cxnLst>
                  <a:rect l="0" t="0" r="r" b="b"/>
                  <a:pathLst>
                    <a:path w="8" h="3026">
                      <a:moveTo>
                        <a:pt x="8" y="0"/>
                      </a:moveTo>
                      <a:lnTo>
                        <a:pt x="0" y="3026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" name="Freeform 24"/>
                <p:cNvSpPr>
                  <a:spLocks/>
                </p:cNvSpPr>
                <p:nvPr/>
              </p:nvSpPr>
              <p:spPr bwMode="auto">
                <a:xfrm>
                  <a:off x="3198" y="210"/>
                  <a:ext cx="1" cy="300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002"/>
                    </a:cxn>
                  </a:cxnLst>
                  <a:rect l="0" t="0" r="r" b="b"/>
                  <a:pathLst>
                    <a:path w="1" h="3002">
                      <a:moveTo>
                        <a:pt x="0" y="0"/>
                      </a:moveTo>
                      <a:lnTo>
                        <a:pt x="0" y="3002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2" name="Freeform 25"/>
                <p:cNvSpPr>
                  <a:spLocks/>
                </p:cNvSpPr>
                <p:nvPr/>
              </p:nvSpPr>
              <p:spPr bwMode="auto">
                <a:xfrm>
                  <a:off x="3470" y="210"/>
                  <a:ext cx="1" cy="300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002"/>
                    </a:cxn>
                  </a:cxnLst>
                  <a:rect l="0" t="0" r="r" b="b"/>
                  <a:pathLst>
                    <a:path w="1" h="3002">
                      <a:moveTo>
                        <a:pt x="0" y="0"/>
                      </a:moveTo>
                      <a:lnTo>
                        <a:pt x="0" y="3002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3" name="Freeform 26"/>
                <p:cNvSpPr>
                  <a:spLocks/>
                </p:cNvSpPr>
                <p:nvPr/>
              </p:nvSpPr>
              <p:spPr bwMode="auto">
                <a:xfrm>
                  <a:off x="3707" y="219"/>
                  <a:ext cx="9" cy="3010"/>
                </a:xfrm>
                <a:custGeom>
                  <a:avLst/>
                  <a:gdLst/>
                  <a:ahLst/>
                  <a:cxnLst>
                    <a:cxn ang="0">
                      <a:pos x="9" y="0"/>
                    </a:cxn>
                    <a:cxn ang="0">
                      <a:pos x="0" y="3010"/>
                    </a:cxn>
                  </a:cxnLst>
                  <a:rect l="0" t="0" r="r" b="b"/>
                  <a:pathLst>
                    <a:path w="9" h="3010">
                      <a:moveTo>
                        <a:pt x="9" y="0"/>
                      </a:moveTo>
                      <a:lnTo>
                        <a:pt x="0" y="3010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4" name="Freeform 27"/>
                <p:cNvSpPr>
                  <a:spLocks/>
                </p:cNvSpPr>
                <p:nvPr/>
              </p:nvSpPr>
              <p:spPr bwMode="auto">
                <a:xfrm>
                  <a:off x="4241" y="210"/>
                  <a:ext cx="1" cy="300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002"/>
                    </a:cxn>
                  </a:cxnLst>
                  <a:rect l="0" t="0" r="r" b="b"/>
                  <a:pathLst>
                    <a:path w="1" h="3002">
                      <a:moveTo>
                        <a:pt x="0" y="0"/>
                      </a:moveTo>
                      <a:lnTo>
                        <a:pt x="0" y="3002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5" name="Freeform 28"/>
                <p:cNvSpPr>
                  <a:spLocks/>
                </p:cNvSpPr>
                <p:nvPr/>
              </p:nvSpPr>
              <p:spPr bwMode="auto">
                <a:xfrm>
                  <a:off x="4494" y="203"/>
                  <a:ext cx="1" cy="300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002"/>
                    </a:cxn>
                  </a:cxnLst>
                  <a:rect l="0" t="0" r="r" b="b"/>
                  <a:pathLst>
                    <a:path w="1" h="3002">
                      <a:moveTo>
                        <a:pt x="0" y="0"/>
                      </a:moveTo>
                      <a:lnTo>
                        <a:pt x="0" y="3002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6" name="Freeform 29"/>
                <p:cNvSpPr>
                  <a:spLocks/>
                </p:cNvSpPr>
                <p:nvPr/>
              </p:nvSpPr>
              <p:spPr bwMode="auto">
                <a:xfrm>
                  <a:off x="4762" y="219"/>
                  <a:ext cx="1" cy="300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002"/>
                    </a:cxn>
                  </a:cxnLst>
                  <a:rect l="0" t="0" r="r" b="b"/>
                  <a:pathLst>
                    <a:path w="1" h="3002">
                      <a:moveTo>
                        <a:pt x="0" y="0"/>
                      </a:moveTo>
                      <a:lnTo>
                        <a:pt x="0" y="3002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7" name="Freeform 30"/>
                <p:cNvSpPr>
                  <a:spLocks/>
                </p:cNvSpPr>
                <p:nvPr/>
              </p:nvSpPr>
              <p:spPr bwMode="auto">
                <a:xfrm>
                  <a:off x="5012" y="210"/>
                  <a:ext cx="1" cy="300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002"/>
                    </a:cxn>
                  </a:cxnLst>
                  <a:rect l="0" t="0" r="r" b="b"/>
                  <a:pathLst>
                    <a:path w="1" h="3002">
                      <a:moveTo>
                        <a:pt x="0" y="0"/>
                      </a:moveTo>
                      <a:lnTo>
                        <a:pt x="0" y="3002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8" name="Freeform 31"/>
                <p:cNvSpPr>
                  <a:spLocks/>
                </p:cNvSpPr>
                <p:nvPr/>
              </p:nvSpPr>
              <p:spPr bwMode="auto">
                <a:xfrm>
                  <a:off x="5284" y="210"/>
                  <a:ext cx="1" cy="300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3002"/>
                    </a:cxn>
                  </a:cxnLst>
                  <a:rect l="0" t="0" r="r" b="b"/>
                  <a:pathLst>
                    <a:path w="1" h="3002">
                      <a:moveTo>
                        <a:pt x="0" y="0"/>
                      </a:moveTo>
                      <a:lnTo>
                        <a:pt x="0" y="3002"/>
                      </a:lnTo>
                    </a:path>
                  </a:pathLst>
                </a:custGeom>
                <a:grpFill/>
                <a:ln w="9525" cap="flat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9" name="Line 12"/>
                <p:cNvSpPr>
                  <a:spLocks noChangeShapeType="1"/>
                </p:cNvSpPr>
                <p:nvPr/>
              </p:nvSpPr>
              <p:spPr bwMode="auto">
                <a:xfrm>
                  <a:off x="2409" y="1708"/>
                  <a:ext cx="3130" cy="0"/>
                </a:xfrm>
                <a:prstGeom prst="line">
                  <a:avLst/>
                </a:prstGeom>
                <a:grpFill/>
                <a:ln w="9525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1" name="Text Box 32"/>
              <p:cNvSpPr txBox="1">
                <a:spLocks noChangeArrowheads="1"/>
              </p:cNvSpPr>
              <p:nvPr/>
            </p:nvSpPr>
            <p:spPr bwMode="auto">
              <a:xfrm>
                <a:off x="5391" y="1869"/>
                <a:ext cx="228" cy="32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sz="2400" b="1" i="1" dirty="0" err="1">
                    <a:latin typeface="Times New Roman" pitchFamily="18" charset="0"/>
                    <a:cs typeface="Times New Roman" pitchFamily="18" charset="0"/>
                  </a:rPr>
                  <a:t>х</a:t>
                </a:r>
                <a:endParaRPr lang="ru-RU" sz="24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" name="Text Box 33"/>
              <p:cNvSpPr txBox="1">
                <a:spLocks noChangeArrowheads="1"/>
              </p:cNvSpPr>
              <p:nvPr/>
            </p:nvSpPr>
            <p:spPr bwMode="auto">
              <a:xfrm>
                <a:off x="3660" y="203"/>
                <a:ext cx="216" cy="32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sz="2400" b="1" i="1" dirty="0">
                    <a:latin typeface="Times New Roman" pitchFamily="18" charset="0"/>
                    <a:cs typeface="Times New Roman" pitchFamily="18" charset="0"/>
                  </a:rPr>
                  <a:t>у</a:t>
                </a:r>
              </a:p>
            </p:txBody>
          </p:sp>
          <p:sp>
            <p:nvSpPr>
              <p:cNvPr id="13" name="Text Box 32"/>
              <p:cNvSpPr txBox="1">
                <a:spLocks noChangeArrowheads="1"/>
              </p:cNvSpPr>
              <p:nvPr/>
            </p:nvSpPr>
            <p:spPr bwMode="auto">
              <a:xfrm>
                <a:off x="3227" y="2159"/>
                <a:ext cx="124" cy="32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ru-RU" sz="24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4" name="Text Box 32"/>
              <p:cNvSpPr txBox="1">
                <a:spLocks noChangeArrowheads="1"/>
              </p:cNvSpPr>
              <p:nvPr/>
            </p:nvSpPr>
            <p:spPr bwMode="auto">
              <a:xfrm>
                <a:off x="3756" y="2209"/>
                <a:ext cx="228" cy="32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sz="2400" b="1" i="1" dirty="0" err="1"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ru-RU" sz="24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5" name="Text Box 32"/>
              <p:cNvSpPr txBox="1">
                <a:spLocks noChangeArrowheads="1"/>
              </p:cNvSpPr>
              <p:nvPr/>
            </p:nvSpPr>
            <p:spPr bwMode="auto">
              <a:xfrm>
                <a:off x="3900" y="2209"/>
                <a:ext cx="228" cy="32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endParaRPr lang="ru-RU" sz="24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6" name="Text Box 32"/>
              <p:cNvSpPr txBox="1">
                <a:spLocks noChangeArrowheads="1"/>
              </p:cNvSpPr>
              <p:nvPr/>
            </p:nvSpPr>
            <p:spPr bwMode="auto">
              <a:xfrm>
                <a:off x="3275" y="1056"/>
                <a:ext cx="124" cy="32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ru-RU" sz="24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7" name="Text Box 32"/>
              <p:cNvSpPr txBox="1">
                <a:spLocks noChangeArrowheads="1"/>
              </p:cNvSpPr>
              <p:nvPr/>
            </p:nvSpPr>
            <p:spPr bwMode="auto">
              <a:xfrm>
                <a:off x="3756" y="1657"/>
                <a:ext cx="124" cy="32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ru-RU" sz="24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 Box 32"/>
              <p:cNvSpPr txBox="1">
                <a:spLocks noChangeArrowheads="1"/>
              </p:cNvSpPr>
              <p:nvPr/>
            </p:nvSpPr>
            <p:spPr bwMode="auto">
              <a:xfrm>
                <a:off x="4622" y="404"/>
                <a:ext cx="124" cy="32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ru-RU" sz="24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9" name="Text Box 32"/>
              <p:cNvSpPr txBox="1">
                <a:spLocks noChangeArrowheads="1"/>
              </p:cNvSpPr>
              <p:nvPr/>
            </p:nvSpPr>
            <p:spPr bwMode="auto">
              <a:xfrm>
                <a:off x="3612" y="1557"/>
                <a:ext cx="124" cy="32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ru-RU" sz="24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0" name="Text Box 32"/>
              <p:cNvSpPr txBox="1">
                <a:spLocks noChangeArrowheads="1"/>
              </p:cNvSpPr>
              <p:nvPr/>
            </p:nvSpPr>
            <p:spPr bwMode="auto">
              <a:xfrm>
                <a:off x="4189" y="1557"/>
                <a:ext cx="124" cy="32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endParaRPr lang="ru-RU" sz="24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" name="Text Box 32"/>
              <p:cNvSpPr txBox="1">
                <a:spLocks noChangeArrowheads="1"/>
              </p:cNvSpPr>
              <p:nvPr/>
            </p:nvSpPr>
            <p:spPr bwMode="auto">
              <a:xfrm>
                <a:off x="2938" y="2410"/>
                <a:ext cx="604" cy="32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2400" b="1" i="1" dirty="0" smtClean="0">
                    <a:latin typeface="Times New Roman" pitchFamily="18" charset="0"/>
                    <a:cs typeface="Times New Roman" pitchFamily="18" charset="0"/>
                  </a:rPr>
                  <a:t>y = x</a:t>
                </a:r>
                <a:r>
                  <a:rPr lang="en-US" sz="2400" b="1" i="1" dirty="0" smtClean="0">
                    <a:latin typeface="Times New Roman"/>
                    <a:cs typeface="Times New Roman"/>
                  </a:rPr>
                  <a:t>³</a:t>
                </a:r>
                <a:endParaRPr lang="ru-RU" sz="24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3" name="Text Box 32"/>
              <p:cNvSpPr txBox="1">
                <a:spLocks noChangeArrowheads="1"/>
              </p:cNvSpPr>
              <p:nvPr/>
            </p:nvSpPr>
            <p:spPr bwMode="auto">
              <a:xfrm>
                <a:off x="4141" y="2209"/>
                <a:ext cx="228" cy="32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sz="2400" b="1" i="1" dirty="0" err="1" smtClean="0"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ru-RU" sz="24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5" name="Text Box 32"/>
              <p:cNvSpPr txBox="1">
                <a:spLocks noChangeArrowheads="1"/>
              </p:cNvSpPr>
              <p:nvPr/>
            </p:nvSpPr>
            <p:spPr bwMode="auto">
              <a:xfrm>
                <a:off x="5007" y="153"/>
                <a:ext cx="541" cy="32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2400" b="1" i="1" dirty="0" smtClean="0">
                    <a:latin typeface="Times New Roman" pitchFamily="18" charset="0"/>
                    <a:cs typeface="Times New Roman" pitchFamily="18" charset="0"/>
                  </a:rPr>
                  <a:t>y = </a:t>
                </a:r>
                <a:r>
                  <a:rPr lang="ru-RU" sz="2400" b="1" i="1" dirty="0" smtClean="0">
                    <a:latin typeface="Times New Roman" pitchFamily="18" charset="0"/>
                    <a:cs typeface="Times New Roman" pitchFamily="18" charset="0"/>
                  </a:rPr>
                  <a:t>7</a:t>
                </a:r>
                <a:endParaRPr lang="ru-RU" sz="24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4" name="Text Box 32"/>
              <p:cNvSpPr txBox="1">
                <a:spLocks noChangeArrowheads="1"/>
              </p:cNvSpPr>
              <p:nvPr/>
            </p:nvSpPr>
            <p:spPr bwMode="auto">
              <a:xfrm>
                <a:off x="3515" y="2209"/>
                <a:ext cx="297" cy="32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2400" b="1" i="1" dirty="0" smtClean="0">
                    <a:latin typeface="Times New Roman" pitchFamily="18" charset="0"/>
                    <a:cs typeface="Times New Roman" pitchFamily="18" charset="0"/>
                  </a:rPr>
                  <a:t>-</a:t>
                </a:r>
                <a:r>
                  <a:rPr lang="ru-RU" sz="2400" b="1" i="1" dirty="0" smtClean="0"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ru-RU" sz="24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90" name="Text Box 32"/>
              <p:cNvSpPr txBox="1">
                <a:spLocks noChangeArrowheads="1"/>
              </p:cNvSpPr>
              <p:nvPr/>
            </p:nvSpPr>
            <p:spPr bwMode="auto">
              <a:xfrm>
                <a:off x="5007" y="1607"/>
                <a:ext cx="541" cy="324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2400" b="1" i="1" dirty="0" smtClean="0">
                    <a:latin typeface="Times New Roman" pitchFamily="18" charset="0"/>
                    <a:cs typeface="Times New Roman" pitchFamily="18" charset="0"/>
                  </a:rPr>
                  <a:t>y = </a:t>
                </a:r>
                <a:r>
                  <a:rPr lang="ru-RU" sz="2400" b="1" i="1" dirty="0" smtClean="0"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ru-RU" sz="2400" b="1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sp>
        <p:nvSpPr>
          <p:cNvPr id="66" name="Полилиния 65"/>
          <p:cNvSpPr/>
          <p:nvPr/>
        </p:nvSpPr>
        <p:spPr>
          <a:xfrm>
            <a:off x="2428860" y="4000504"/>
            <a:ext cx="543969" cy="1428760"/>
          </a:xfrm>
          <a:custGeom>
            <a:avLst/>
            <a:gdLst>
              <a:gd name="connsiteX0" fmla="*/ 0 w 758283"/>
              <a:gd name="connsiteY0" fmla="*/ 1773044 h 1773044"/>
              <a:gd name="connsiteX1" fmla="*/ 267629 w 758283"/>
              <a:gd name="connsiteY1" fmla="*/ 345688 h 1773044"/>
              <a:gd name="connsiteX2" fmla="*/ 758283 w 758283"/>
              <a:gd name="connsiteY2" fmla="*/ 0 h 1773044"/>
              <a:gd name="connsiteX3" fmla="*/ 758283 w 758283"/>
              <a:gd name="connsiteY3" fmla="*/ 0 h 1773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8283" h="1773044">
                <a:moveTo>
                  <a:pt x="0" y="1773044"/>
                </a:moveTo>
                <a:cubicBezTo>
                  <a:pt x="70624" y="1207119"/>
                  <a:pt x="141249" y="641195"/>
                  <a:pt x="267629" y="345688"/>
                </a:cubicBezTo>
                <a:cubicBezTo>
                  <a:pt x="394010" y="50181"/>
                  <a:pt x="758283" y="0"/>
                  <a:pt x="758283" y="0"/>
                </a:cubicBezTo>
                <a:lnTo>
                  <a:pt x="758283" y="0"/>
                </a:lnTo>
              </a:path>
            </a:pathLst>
          </a:custGeom>
          <a:ln w="5715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олилиния 66"/>
          <p:cNvSpPr/>
          <p:nvPr/>
        </p:nvSpPr>
        <p:spPr>
          <a:xfrm rot="10800000">
            <a:off x="2928926" y="1142984"/>
            <a:ext cx="758283" cy="2844614"/>
          </a:xfrm>
          <a:custGeom>
            <a:avLst/>
            <a:gdLst>
              <a:gd name="connsiteX0" fmla="*/ 0 w 758283"/>
              <a:gd name="connsiteY0" fmla="*/ 1773044 h 1773044"/>
              <a:gd name="connsiteX1" fmla="*/ 267629 w 758283"/>
              <a:gd name="connsiteY1" fmla="*/ 345688 h 1773044"/>
              <a:gd name="connsiteX2" fmla="*/ 758283 w 758283"/>
              <a:gd name="connsiteY2" fmla="*/ 0 h 1773044"/>
              <a:gd name="connsiteX3" fmla="*/ 758283 w 758283"/>
              <a:gd name="connsiteY3" fmla="*/ 0 h 1773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8283" h="1773044">
                <a:moveTo>
                  <a:pt x="0" y="1773044"/>
                </a:moveTo>
                <a:cubicBezTo>
                  <a:pt x="70624" y="1207119"/>
                  <a:pt x="141249" y="641195"/>
                  <a:pt x="267629" y="345688"/>
                </a:cubicBezTo>
                <a:cubicBezTo>
                  <a:pt x="394010" y="50181"/>
                  <a:pt x="758283" y="0"/>
                  <a:pt x="758283" y="0"/>
                </a:cubicBezTo>
                <a:lnTo>
                  <a:pt x="758283" y="0"/>
                </a:lnTo>
              </a:path>
            </a:pathLst>
          </a:custGeom>
          <a:ln w="5715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9" name="Прямая соединительная линия 68"/>
          <p:cNvCxnSpPr/>
          <p:nvPr/>
        </p:nvCxnSpPr>
        <p:spPr>
          <a:xfrm>
            <a:off x="642910" y="1500174"/>
            <a:ext cx="4643470" cy="1588"/>
          </a:xfrm>
          <a:prstGeom prst="line">
            <a:avLst/>
          </a:prstGeom>
          <a:ln w="5715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Овал 69"/>
          <p:cNvSpPr/>
          <p:nvPr/>
        </p:nvSpPr>
        <p:spPr>
          <a:xfrm>
            <a:off x="3571868" y="1428736"/>
            <a:ext cx="142876" cy="142876"/>
          </a:xfrm>
          <a:prstGeom prst="ellipse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2" name="Прямая соединительная линия 71"/>
          <p:cNvCxnSpPr>
            <a:stCxn id="70" idx="4"/>
          </p:cNvCxnSpPr>
          <p:nvPr/>
        </p:nvCxnSpPr>
        <p:spPr>
          <a:xfrm rot="5400000">
            <a:off x="2428860" y="2786058"/>
            <a:ext cx="2428892" cy="1588"/>
          </a:xfrm>
          <a:prstGeom prst="line">
            <a:avLst/>
          </a:prstGeom>
          <a:ln w="28575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>
            <a:off x="642910" y="3638443"/>
            <a:ext cx="4643470" cy="4871"/>
          </a:xfrm>
          <a:prstGeom prst="line">
            <a:avLst/>
          </a:prstGeom>
          <a:ln w="5715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Овал 77"/>
          <p:cNvSpPr/>
          <p:nvPr/>
        </p:nvSpPr>
        <p:spPr>
          <a:xfrm>
            <a:off x="3286116" y="3571876"/>
            <a:ext cx="142876" cy="142876"/>
          </a:xfrm>
          <a:prstGeom prst="ellipse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3428992" y="4000504"/>
          <a:ext cx="579437" cy="596900"/>
        </p:xfrm>
        <a:graphic>
          <a:graphicData uri="http://schemas.openxmlformats.org/presentationml/2006/ole">
            <p:oleObj spid="_x0000_s15362" name="Формула" r:id="rId3" imgW="241200" imgH="228600" progId="Equation.3">
              <p:embed/>
            </p:oleObj>
          </a:graphicData>
        </a:graphic>
      </p:graphicFrame>
      <p:sp>
        <p:nvSpPr>
          <p:cNvPr id="91" name="TextBox 90"/>
          <p:cNvSpPr txBox="1"/>
          <p:nvPr/>
        </p:nvSpPr>
        <p:spPr>
          <a:xfrm>
            <a:off x="6000760" y="2428868"/>
            <a:ext cx="218681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Аналогично:</a:t>
            </a:r>
          </a:p>
          <a:p>
            <a:pPr algn="ctr"/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⁵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 = 7.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929322" y="1785926"/>
            <a:ext cx="23556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 = 1.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786446" y="3214686"/>
            <a:ext cx="15220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363" name="Object 3"/>
          <p:cNvGraphicFramePr>
            <a:graphicFrameLocks noChangeAspect="1"/>
          </p:cNvGraphicFramePr>
          <p:nvPr/>
        </p:nvGraphicFramePr>
        <p:xfrm>
          <a:off x="7143768" y="3214686"/>
          <a:ext cx="1023938" cy="541338"/>
        </p:xfrm>
        <a:graphic>
          <a:graphicData uri="http://schemas.openxmlformats.org/presentationml/2006/ole">
            <p:oleObj spid="_x0000_s15363" name="Формула" r:id="rId4" imgW="469800" imgH="228600" progId="Equation.3">
              <p:embed/>
            </p:oleObj>
          </a:graphicData>
        </a:graphic>
      </p:graphicFrame>
      <p:sp>
        <p:nvSpPr>
          <p:cNvPr id="95" name="TextBox 94"/>
          <p:cNvSpPr txBox="1"/>
          <p:nvPr/>
        </p:nvSpPr>
        <p:spPr>
          <a:xfrm>
            <a:off x="5357818" y="3857628"/>
            <a:ext cx="221644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Рассмотрим</a:t>
            </a:r>
          </a:p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уравнение: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6" name="Object 3"/>
          <p:cNvGraphicFramePr>
            <a:graphicFrameLocks noChangeAspect="1"/>
          </p:cNvGraphicFramePr>
          <p:nvPr/>
        </p:nvGraphicFramePr>
        <p:xfrm>
          <a:off x="7286644" y="4143380"/>
          <a:ext cx="1428760" cy="642942"/>
        </p:xfrm>
        <a:graphic>
          <a:graphicData uri="http://schemas.openxmlformats.org/presentationml/2006/ole">
            <p:oleObj spid="_x0000_s15364" name="Формула" r:id="rId5" imgW="431640" imgH="203040" progId="Equation.3">
              <p:embed/>
            </p:oleObj>
          </a:graphicData>
        </a:graphic>
      </p:graphicFrame>
      <p:sp>
        <p:nvSpPr>
          <p:cNvPr id="97" name="TextBox 96"/>
          <p:cNvSpPr txBox="1"/>
          <p:nvPr/>
        </p:nvSpPr>
        <p:spPr>
          <a:xfrm>
            <a:off x="5357818" y="4857760"/>
            <a:ext cx="34275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где 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 &gt; 0, n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 N, n &gt;1.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714348" y="5429264"/>
            <a:ext cx="78551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Если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n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- чётное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,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то уравнение имеет два корня:</a:t>
            </a:r>
            <a:endParaRPr lang="en-US" sz="28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  <p:graphicFrame>
        <p:nvGraphicFramePr>
          <p:cNvPr id="99" name="Object 3"/>
          <p:cNvGraphicFramePr>
            <a:graphicFrameLocks noChangeAspect="1"/>
          </p:cNvGraphicFramePr>
          <p:nvPr/>
        </p:nvGraphicFramePr>
        <p:xfrm>
          <a:off x="428596" y="5857892"/>
          <a:ext cx="1579543" cy="597766"/>
        </p:xfrm>
        <a:graphic>
          <a:graphicData uri="http://schemas.openxmlformats.org/presentationml/2006/ole">
            <p:oleObj spid="_x0000_s15365" name="Формула" r:id="rId6" imgW="609480" imgH="241200" progId="Equation.3">
              <p:embed/>
            </p:oleObj>
          </a:graphicData>
        </a:graphic>
      </p:graphicFrame>
      <p:sp>
        <p:nvSpPr>
          <p:cNvPr id="100" name="TextBox 99"/>
          <p:cNvSpPr txBox="1"/>
          <p:nvPr/>
        </p:nvSpPr>
        <p:spPr>
          <a:xfrm>
            <a:off x="1928794" y="5929330"/>
            <a:ext cx="58281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Если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n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- нечётное</a:t>
            </a:r>
            <a:r>
              <a:rPr lang="en-US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,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то один корень:</a:t>
            </a:r>
            <a:endParaRPr lang="en-US" sz="28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  <p:graphicFrame>
        <p:nvGraphicFramePr>
          <p:cNvPr id="101" name="Object 3"/>
          <p:cNvGraphicFramePr>
            <a:graphicFrameLocks noChangeAspect="1"/>
          </p:cNvGraphicFramePr>
          <p:nvPr/>
        </p:nvGraphicFramePr>
        <p:xfrm>
          <a:off x="7572396" y="5857892"/>
          <a:ext cx="625475" cy="566738"/>
        </p:xfrm>
        <a:graphic>
          <a:graphicData uri="http://schemas.openxmlformats.org/presentationml/2006/ole">
            <p:oleObj spid="_x0000_s15366" name="Формула" r:id="rId7" imgW="24120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"/>
                            </p:stCondLst>
                            <p:childTnLst>
                              <p:par>
                                <p:cTn id="1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6" grpId="0" animBg="1"/>
      <p:bldP spid="67" grpId="0" animBg="1"/>
      <p:bldP spid="70" grpId="0" animBg="1"/>
      <p:bldP spid="78" grpId="0" animBg="1"/>
      <p:bldP spid="91" grpId="0"/>
      <p:bldP spid="92" grpId="0"/>
      <p:bldP spid="93" grpId="0"/>
      <p:bldP spid="95" grpId="0"/>
      <p:bldP spid="97" grpId="0"/>
      <p:bldP spid="98" grpId="0"/>
      <p:bldP spid="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500042"/>
            <a:ext cx="26819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u="sng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Определение</a:t>
            </a:r>
            <a:r>
              <a:rPr lang="en-US" sz="2800" b="1" i="1" u="sng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ru-RU" sz="2800" b="1" i="1" u="sng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b="1" i="1" u="sng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928670"/>
            <a:ext cx="8480976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Корнем </a:t>
            </a:r>
            <a:r>
              <a:rPr lang="en-US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800" b="1" i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степени из неотрицательного числа </a:t>
            </a:r>
            <a:r>
              <a:rPr lang="en-US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ru-RU" sz="2800" b="1" i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= 2,3,4,5,…) называют такое неотрицательное</a:t>
            </a:r>
          </a:p>
          <a:p>
            <a:pPr algn="ctr"/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число, которое при возведении в степень</a:t>
            </a:r>
            <a:r>
              <a:rPr lang="en-US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n</a:t>
            </a:r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даёт</a:t>
            </a:r>
          </a:p>
          <a:p>
            <a:pPr algn="ctr"/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в результате число </a:t>
            </a:r>
            <a:r>
              <a:rPr lang="en-US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43042" y="2786058"/>
            <a:ext cx="40108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Это число обозначают:</a:t>
            </a:r>
            <a:endParaRPr lang="ru-RU" sz="28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6386" name="Object 5"/>
          <p:cNvGraphicFramePr>
            <a:graphicFrameLocks noChangeAspect="1"/>
          </p:cNvGraphicFramePr>
          <p:nvPr/>
        </p:nvGraphicFramePr>
        <p:xfrm>
          <a:off x="5715008" y="2643182"/>
          <a:ext cx="928694" cy="785818"/>
        </p:xfrm>
        <a:graphic>
          <a:graphicData uri="http://schemas.openxmlformats.org/presentationml/2006/ole">
            <p:oleObj spid="_x0000_s16386" name="Формула" r:id="rId3" imgW="241200" imgH="228600" progId="Equation.3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072198" y="2643182"/>
            <a:ext cx="4667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ru-RU" sz="44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5008" y="264318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endParaRPr lang="ru-RU" sz="28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1538" y="3214686"/>
            <a:ext cx="42812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подкоренное выражение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57818" y="3571876"/>
            <a:ext cx="31300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-показатель корня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785786" y="4071942"/>
            <a:ext cx="7643866" cy="1285884"/>
            <a:chOff x="714348" y="4214818"/>
            <a:chExt cx="7643866" cy="1285884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714348" y="4214818"/>
              <a:ext cx="7643866" cy="1285884"/>
            </a:xfrm>
            <a:prstGeom prst="rect">
              <a:avLst/>
            </a:prstGeom>
            <a:solidFill>
              <a:schemeClr val="bg2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i="1" dirty="0" smtClean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</a:rPr>
                <a:t>Если </a:t>
              </a:r>
              <a:r>
                <a:rPr lang="en-US" sz="2800" b="1" i="1" dirty="0" smtClean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</a:rPr>
                <a:t>a</a:t>
              </a:r>
              <a:r>
                <a:rPr lang="ru-RU" sz="2800" b="1" i="1" dirty="0" smtClean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800" b="1" i="1" dirty="0" smtClean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 0, </a:t>
              </a:r>
              <a:r>
                <a:rPr lang="en-US" sz="2800" b="1" i="1" dirty="0" smtClean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n = </a:t>
              </a:r>
              <a:r>
                <a:rPr lang="ru-RU" sz="2800" b="1" i="1" dirty="0" smtClean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2,3,4,5,…, то</a:t>
              </a:r>
            </a:p>
            <a:p>
              <a:pPr algn="ctr"/>
              <a:r>
                <a:rPr lang="ru-RU" sz="2800" b="1" i="1" dirty="0" smtClean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  </a:t>
              </a:r>
              <a:endParaRPr lang="ru-RU" sz="2800" b="1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6" name="Группа 15"/>
            <p:cNvGrpSpPr/>
            <p:nvPr/>
          </p:nvGrpSpPr>
          <p:grpSpPr>
            <a:xfrm>
              <a:off x="2357422" y="4714884"/>
              <a:ext cx="1627369" cy="666096"/>
              <a:chOff x="6786578" y="3429000"/>
              <a:chExt cx="1627369" cy="666096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7215206" y="3429000"/>
                <a:ext cx="3129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i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ru-RU" b="1" i="1" dirty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13" name="Прямая соединительная линия 12"/>
              <p:cNvCxnSpPr/>
              <p:nvPr/>
            </p:nvCxnSpPr>
            <p:spPr>
              <a:xfrm>
                <a:off x="7500958" y="3643314"/>
                <a:ext cx="285752" cy="1588"/>
              </a:xfrm>
              <a:prstGeom prst="line">
                <a:avLst/>
              </a:prstGeom>
              <a:ln w="19050">
                <a:solidFill>
                  <a:srgbClr val="00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TextBox 14"/>
              <p:cNvSpPr txBox="1"/>
              <p:nvPr/>
            </p:nvSpPr>
            <p:spPr>
              <a:xfrm>
                <a:off x="6786578" y="3571876"/>
                <a:ext cx="162736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i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  <a:sym typeface="Symbol"/>
                  </a:rPr>
                  <a:t>1)</a:t>
                </a:r>
                <a:r>
                  <a:rPr lang="ru-RU" sz="2800" b="1" i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  <a:sym typeface="Symbol"/>
                  </a:rPr>
                  <a:t></a:t>
                </a:r>
                <a:r>
                  <a:rPr lang="en-US" sz="2800" b="1" i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  <a:sym typeface="Symbol"/>
                  </a:rPr>
                  <a:t> a  0;</a:t>
                </a:r>
                <a:endParaRPr lang="ru-RU" sz="2800" b="1" i="1" dirty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18" name="Группа 17"/>
            <p:cNvGrpSpPr/>
            <p:nvPr/>
          </p:nvGrpSpPr>
          <p:grpSpPr>
            <a:xfrm>
              <a:off x="4286248" y="4714884"/>
              <a:ext cx="2055371" cy="666096"/>
              <a:chOff x="4714876" y="3429000"/>
              <a:chExt cx="2055371" cy="666096"/>
            </a:xfrm>
          </p:grpSpPr>
          <p:cxnSp>
            <p:nvCxnSpPr>
              <p:cNvPr id="20" name="Прямая соединительная линия 19"/>
              <p:cNvCxnSpPr/>
              <p:nvPr/>
            </p:nvCxnSpPr>
            <p:spPr>
              <a:xfrm>
                <a:off x="5643570" y="3643314"/>
                <a:ext cx="285752" cy="1588"/>
              </a:xfrm>
              <a:prstGeom prst="line">
                <a:avLst/>
              </a:prstGeom>
              <a:ln w="19050">
                <a:solidFill>
                  <a:srgbClr val="00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TextBox 20"/>
              <p:cNvSpPr txBox="1"/>
              <p:nvPr/>
            </p:nvSpPr>
            <p:spPr>
              <a:xfrm>
                <a:off x="4714876" y="3571876"/>
                <a:ext cx="205537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i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  <a:sym typeface="Symbol"/>
                  </a:rPr>
                  <a:t>2) (</a:t>
                </a:r>
                <a:r>
                  <a:rPr lang="ru-RU" sz="2800" b="1" i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  <a:sym typeface="Symbol"/>
                  </a:rPr>
                  <a:t></a:t>
                </a:r>
                <a:r>
                  <a:rPr lang="en-US" sz="2800" b="1" i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  <a:sym typeface="Symbol"/>
                  </a:rPr>
                  <a:t> a ) = a;</a:t>
                </a:r>
                <a:endParaRPr lang="ru-RU" sz="2800" b="1" i="1" dirty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5286380" y="3429000"/>
                <a:ext cx="3129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i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ru-RU" b="1" i="1" dirty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5929322" y="3429000"/>
                <a:ext cx="3129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i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ru-RU" b="1" i="1" dirty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sp>
        <p:nvSpPr>
          <p:cNvPr id="26" name="TextBox 25"/>
          <p:cNvSpPr txBox="1"/>
          <p:nvPr/>
        </p:nvSpPr>
        <p:spPr>
          <a:xfrm>
            <a:off x="357158" y="5429264"/>
            <a:ext cx="845116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Операцию нахождения корня из неотрицательного</a:t>
            </a:r>
          </a:p>
          <a:p>
            <a:pPr algn="ctr"/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числа называют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извлечением корня</a:t>
            </a:r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81481E-6 L -0.58333 0.0585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2" y="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11111E-6 L -0.06719 0.13935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" y="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6" grpId="1"/>
      <p:bldP spid="7" grpId="0"/>
      <p:bldP spid="7" grpId="1"/>
      <p:bldP spid="8" grpId="0"/>
      <p:bldP spid="9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428604"/>
            <a:ext cx="830618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Операция извлечение корня является обратной</a:t>
            </a:r>
          </a:p>
          <a:p>
            <a:pPr algn="ctr"/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по отношению к возведению в соответствующую</a:t>
            </a:r>
          </a:p>
          <a:p>
            <a:pPr algn="ctr"/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степень.</a:t>
            </a:r>
            <a:endParaRPr lang="ru-RU" sz="28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85786" y="2000242"/>
          <a:ext cx="7429552" cy="25003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4776"/>
                <a:gridCol w="3714776"/>
              </a:tblGrid>
              <a:tr h="682392">
                <a:tc>
                  <a:txBody>
                    <a:bodyPr/>
                    <a:lstStyle/>
                    <a:p>
                      <a:pPr algn="ctr"/>
                      <a:r>
                        <a:rPr lang="ru-RU" sz="2800" i="1" dirty="0" smtClean="0">
                          <a:solidFill>
                            <a:srgbClr val="0066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Возведение в степень</a:t>
                      </a:r>
                      <a:endParaRPr lang="ru-RU" sz="2800" i="1" dirty="0">
                        <a:solidFill>
                          <a:srgbClr val="0066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i="1" dirty="0" smtClean="0">
                          <a:solidFill>
                            <a:srgbClr val="0066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Извлечение корня</a:t>
                      </a:r>
                      <a:endParaRPr lang="ru-RU" sz="2800" i="1" dirty="0">
                        <a:solidFill>
                          <a:srgbClr val="0066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605979"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605979"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605979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928794" y="2643182"/>
            <a:ext cx="15087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3600" b="1" dirty="0" smtClean="0">
                <a:solidFill>
                  <a:srgbClr val="000099"/>
                </a:solidFill>
                <a:latin typeface="Times New Roman"/>
                <a:cs typeface="Times New Roman"/>
              </a:rPr>
              <a:t>² = 25</a:t>
            </a:r>
            <a:endParaRPr lang="ru-RU" sz="36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14480" y="3214686"/>
            <a:ext cx="22012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3600" b="1" dirty="0" smtClean="0">
                <a:solidFill>
                  <a:srgbClr val="000099"/>
                </a:solidFill>
                <a:latin typeface="Times New Roman"/>
                <a:cs typeface="Times New Roman"/>
              </a:rPr>
              <a:t>³ = 1000</a:t>
            </a:r>
            <a:endParaRPr lang="ru-RU" sz="36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04" y="3786190"/>
            <a:ext cx="27093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0,3</a:t>
            </a:r>
            <a:r>
              <a:rPr lang="ru-RU" sz="3600" b="1" dirty="0" smtClean="0">
                <a:solidFill>
                  <a:srgbClr val="000099"/>
                </a:solidFill>
                <a:latin typeface="Times New Roman"/>
                <a:cs typeface="Times New Roman"/>
              </a:rPr>
              <a:t>⁴ = 0,0081</a:t>
            </a:r>
            <a:endParaRPr lang="ru-RU" sz="36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5357818" y="2714620"/>
            <a:ext cx="1624163" cy="646331"/>
            <a:chOff x="3214678" y="5143512"/>
            <a:chExt cx="1624163" cy="646331"/>
          </a:xfrm>
        </p:grpSpPr>
        <p:sp>
          <p:nvSpPr>
            <p:cNvPr id="7" name="TextBox 6"/>
            <p:cNvSpPr txBox="1"/>
            <p:nvPr/>
          </p:nvSpPr>
          <p:spPr>
            <a:xfrm>
              <a:off x="3214678" y="5143512"/>
              <a:ext cx="162416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</a:t>
              </a:r>
              <a:r>
                <a:rPr lang="ru-RU" sz="3600" b="1" dirty="0" smtClean="0">
                  <a:solidFill>
                    <a:srgbClr val="000099"/>
                  </a:solidFill>
                  <a:latin typeface="Times New Roman"/>
                  <a:cs typeface="Times New Roman"/>
                </a:rPr>
                <a:t>25 = 5</a:t>
              </a:r>
              <a:endParaRPr lang="ru-RU" sz="3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9" name="Прямая соединительная линия 8"/>
            <p:cNvCxnSpPr/>
            <p:nvPr/>
          </p:nvCxnSpPr>
          <p:spPr>
            <a:xfrm>
              <a:off x="3571868" y="5214950"/>
              <a:ext cx="500066" cy="1588"/>
            </a:xfrm>
            <a:prstGeom prst="line">
              <a:avLst/>
            </a:prstGeom>
            <a:ln w="28575">
              <a:solidFill>
                <a:srgbClr val="000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Группа 15"/>
          <p:cNvGrpSpPr/>
          <p:nvPr/>
        </p:nvGrpSpPr>
        <p:grpSpPr>
          <a:xfrm>
            <a:off x="4929190" y="3071810"/>
            <a:ext cx="2388098" cy="860645"/>
            <a:chOff x="3214678" y="5000636"/>
            <a:chExt cx="2388098" cy="860645"/>
          </a:xfrm>
        </p:grpSpPr>
        <p:grpSp>
          <p:nvGrpSpPr>
            <p:cNvPr id="11" name="Группа 10"/>
            <p:cNvGrpSpPr/>
            <p:nvPr/>
          </p:nvGrpSpPr>
          <p:grpSpPr>
            <a:xfrm>
              <a:off x="3286116" y="5214950"/>
              <a:ext cx="2316660" cy="646331"/>
              <a:chOff x="3286116" y="5143512"/>
              <a:chExt cx="2316660" cy="646331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3286116" y="5143512"/>
                <a:ext cx="231666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3600" b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  <a:sym typeface="Symbol"/>
                  </a:rPr>
                  <a:t></a:t>
                </a:r>
                <a:r>
                  <a:rPr lang="ru-RU" sz="3600" b="1" dirty="0" smtClean="0">
                    <a:solidFill>
                      <a:srgbClr val="000099"/>
                    </a:solidFill>
                    <a:latin typeface="Times New Roman"/>
                    <a:cs typeface="Times New Roman"/>
                    <a:sym typeface="Symbol"/>
                  </a:rPr>
                  <a:t>1000</a:t>
                </a:r>
                <a:r>
                  <a:rPr lang="ru-RU" sz="3600" b="1" dirty="0" smtClean="0">
                    <a:solidFill>
                      <a:srgbClr val="000099"/>
                    </a:solidFill>
                    <a:latin typeface="Times New Roman"/>
                    <a:cs typeface="Times New Roman"/>
                  </a:rPr>
                  <a:t> = 10</a:t>
                </a:r>
                <a:endParaRPr lang="ru-RU" sz="3600" b="1" dirty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13" name="Прямая соединительная линия 12"/>
              <p:cNvCxnSpPr/>
              <p:nvPr/>
            </p:nvCxnSpPr>
            <p:spPr>
              <a:xfrm>
                <a:off x="3643306" y="5214950"/>
                <a:ext cx="857256" cy="1588"/>
              </a:xfrm>
              <a:prstGeom prst="line">
                <a:avLst/>
              </a:prstGeom>
              <a:ln w="28575">
                <a:solidFill>
                  <a:srgbClr val="00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TextBox 14"/>
            <p:cNvSpPr txBox="1"/>
            <p:nvPr/>
          </p:nvSpPr>
          <p:spPr>
            <a:xfrm>
              <a:off x="3214678" y="5000636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i="1" dirty="0" smtClean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ru-RU" sz="2400" b="1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4643438" y="3643314"/>
            <a:ext cx="2778325" cy="860645"/>
            <a:chOff x="3214678" y="5000636"/>
            <a:chExt cx="2778325" cy="860645"/>
          </a:xfrm>
        </p:grpSpPr>
        <p:grpSp>
          <p:nvGrpSpPr>
            <p:cNvPr id="18" name="Группа 17"/>
            <p:cNvGrpSpPr/>
            <p:nvPr/>
          </p:nvGrpSpPr>
          <p:grpSpPr>
            <a:xfrm>
              <a:off x="3214678" y="5214950"/>
              <a:ext cx="2778325" cy="646331"/>
              <a:chOff x="3214678" y="5143512"/>
              <a:chExt cx="2778325" cy="646331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3214678" y="5143512"/>
                <a:ext cx="2778325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3600" b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  <a:sym typeface="Symbol"/>
                  </a:rPr>
                  <a:t></a:t>
                </a:r>
                <a:r>
                  <a:rPr lang="en-US" sz="3600" b="1" dirty="0" smtClean="0">
                    <a:solidFill>
                      <a:srgbClr val="000099"/>
                    </a:solidFill>
                    <a:latin typeface="Times New Roman"/>
                    <a:cs typeface="Times New Roman"/>
                    <a:sym typeface="Symbol"/>
                  </a:rPr>
                  <a:t>0</a:t>
                </a:r>
                <a:r>
                  <a:rPr lang="ru-RU" sz="3600" b="1" dirty="0" smtClean="0">
                    <a:solidFill>
                      <a:srgbClr val="000099"/>
                    </a:solidFill>
                    <a:latin typeface="Times New Roman"/>
                    <a:cs typeface="Times New Roman"/>
                    <a:sym typeface="Symbol"/>
                  </a:rPr>
                  <a:t>,</a:t>
                </a:r>
                <a:r>
                  <a:rPr lang="en-US" sz="3600" b="1" dirty="0" smtClean="0">
                    <a:solidFill>
                      <a:srgbClr val="000099"/>
                    </a:solidFill>
                    <a:latin typeface="Times New Roman"/>
                    <a:cs typeface="Times New Roman"/>
                    <a:sym typeface="Symbol"/>
                  </a:rPr>
                  <a:t>0081</a:t>
                </a:r>
                <a:r>
                  <a:rPr lang="ru-RU" sz="3600" b="1" dirty="0" smtClean="0">
                    <a:solidFill>
                      <a:srgbClr val="000099"/>
                    </a:solidFill>
                    <a:latin typeface="Times New Roman"/>
                    <a:cs typeface="Times New Roman"/>
                  </a:rPr>
                  <a:t> = 0,3</a:t>
                </a:r>
                <a:endParaRPr lang="ru-RU" sz="3600" b="1" dirty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21" name="Прямая соединительная линия 20"/>
              <p:cNvCxnSpPr/>
              <p:nvPr/>
            </p:nvCxnSpPr>
            <p:spPr>
              <a:xfrm>
                <a:off x="3571868" y="5214950"/>
                <a:ext cx="1214446" cy="1588"/>
              </a:xfrm>
              <a:prstGeom prst="line">
                <a:avLst/>
              </a:prstGeom>
              <a:ln w="28575">
                <a:solidFill>
                  <a:srgbClr val="00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TextBox 18"/>
            <p:cNvSpPr txBox="1"/>
            <p:nvPr/>
          </p:nvSpPr>
          <p:spPr>
            <a:xfrm>
              <a:off x="3214678" y="5000636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i="1" dirty="0" smtClean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endParaRPr lang="ru-RU" sz="2400" b="1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642910" y="4357694"/>
            <a:ext cx="7858946" cy="1096983"/>
            <a:chOff x="642910" y="4357694"/>
            <a:chExt cx="7858946" cy="1096983"/>
          </a:xfrm>
        </p:grpSpPr>
        <p:sp>
          <p:nvSpPr>
            <p:cNvPr id="24" name="TextBox 23"/>
            <p:cNvSpPr txBox="1"/>
            <p:nvPr/>
          </p:nvSpPr>
          <p:spPr>
            <a:xfrm>
              <a:off x="642910" y="4500570"/>
              <a:ext cx="7858946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800" b="1" i="1" dirty="0" smtClean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</a:rPr>
                <a:t>Иногда выражение </a:t>
              </a:r>
              <a:r>
                <a:rPr lang="ru-RU" sz="2800" b="1" i="1" dirty="0" smtClean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 </a:t>
              </a:r>
              <a:r>
                <a:rPr lang="en-US" sz="2800" b="1" i="1" dirty="0" smtClean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a </a:t>
              </a:r>
              <a:r>
                <a:rPr lang="ru-RU" sz="2800" b="1" i="1" dirty="0" smtClean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называют </a:t>
              </a:r>
              <a:r>
                <a:rPr lang="ru-RU" sz="2800" b="1" i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радикалом </a:t>
              </a:r>
              <a:r>
                <a:rPr lang="ru-RU" sz="2800" b="1" i="1" dirty="0" smtClean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от</a:t>
              </a:r>
            </a:p>
            <a:p>
              <a:pPr algn="ctr"/>
              <a:r>
                <a:rPr lang="ru-RU" sz="2800" b="1" i="1" dirty="0" smtClean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 латинского слова </a:t>
              </a:r>
              <a:r>
                <a:rPr lang="en-US" sz="2800" b="1" i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radix</a:t>
              </a:r>
              <a:r>
                <a:rPr lang="en-US" sz="2800" b="1" i="1" dirty="0" smtClean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 – </a:t>
              </a:r>
              <a:r>
                <a:rPr lang="ru-RU" sz="2800" b="1" i="1" dirty="0" smtClean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«корень». </a:t>
              </a:r>
              <a:endParaRPr lang="ru-RU" sz="2800" b="1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857620" y="4357694"/>
              <a:ext cx="35618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i="1" dirty="0" smtClean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</a:rPr>
                <a:t>n</a:t>
              </a:r>
              <a:endParaRPr lang="ru-RU" sz="2400" b="1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7" name="Прямая соединительная линия 26"/>
            <p:cNvCxnSpPr/>
            <p:nvPr/>
          </p:nvCxnSpPr>
          <p:spPr>
            <a:xfrm>
              <a:off x="4214810" y="4572008"/>
              <a:ext cx="285752" cy="1588"/>
            </a:xfrm>
            <a:prstGeom prst="line">
              <a:avLst/>
            </a:prstGeom>
            <a:ln w="19050">
              <a:solidFill>
                <a:srgbClr val="000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Группа 29"/>
          <p:cNvGrpSpPr/>
          <p:nvPr/>
        </p:nvGrpSpPr>
        <p:grpSpPr>
          <a:xfrm>
            <a:off x="1214414" y="5429265"/>
            <a:ext cx="6691639" cy="954107"/>
            <a:chOff x="1142976" y="4500571"/>
            <a:chExt cx="6691639" cy="954107"/>
          </a:xfrm>
        </p:grpSpPr>
        <p:sp>
          <p:nvSpPr>
            <p:cNvPr id="31" name="TextBox 30"/>
            <p:cNvSpPr txBox="1"/>
            <p:nvPr/>
          </p:nvSpPr>
          <p:spPr>
            <a:xfrm>
              <a:off x="1142976" y="4500571"/>
              <a:ext cx="669163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i="1" dirty="0" smtClean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Символ </a:t>
              </a:r>
              <a:r>
                <a:rPr lang="en-US" sz="2800" b="1" i="1" dirty="0" smtClean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 </a:t>
              </a:r>
              <a:r>
                <a:rPr lang="ru-RU" sz="2800" b="1" i="1" dirty="0" smtClean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   - это стилизованная буква </a:t>
              </a:r>
              <a:r>
                <a:rPr lang="en-US" sz="2800" b="1" i="1" dirty="0" smtClean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r</a:t>
              </a:r>
              <a:r>
                <a:rPr lang="ru-RU" sz="2800" b="1" i="1" dirty="0" smtClean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. </a:t>
              </a:r>
            </a:p>
            <a:p>
              <a:pPr algn="ctr"/>
              <a:r>
                <a:rPr lang="ru-RU" sz="2800" b="1" i="1" dirty="0" smtClean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 </a:t>
              </a:r>
              <a:endParaRPr lang="ru-RU" sz="2800" b="1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3" name="Прямая соединительная линия 32"/>
            <p:cNvCxnSpPr/>
            <p:nvPr/>
          </p:nvCxnSpPr>
          <p:spPr>
            <a:xfrm>
              <a:off x="2786050" y="4572008"/>
              <a:ext cx="285752" cy="1588"/>
            </a:xfrm>
            <a:prstGeom prst="line">
              <a:avLst/>
            </a:prstGeom>
            <a:ln w="19050">
              <a:solidFill>
                <a:srgbClr val="000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571480"/>
            <a:ext cx="18165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u="sng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Пример 1:</a:t>
            </a:r>
            <a:endParaRPr lang="ru-RU" sz="2800" b="1" i="1" u="sng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348" y="1142984"/>
            <a:ext cx="73228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Вычислить: а) </a:t>
            </a:r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 49; б)  0,125; в)  0 ; г)  17</a:t>
            </a:r>
            <a:endParaRPr lang="ru-RU" sz="28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571868" y="1214422"/>
            <a:ext cx="357190" cy="1588"/>
          </a:xfrm>
          <a:prstGeom prst="line">
            <a:avLst/>
          </a:prstGeom>
          <a:ln w="1905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786314" y="1214422"/>
            <a:ext cx="785818" cy="1588"/>
          </a:xfrm>
          <a:prstGeom prst="line">
            <a:avLst/>
          </a:prstGeom>
          <a:ln w="1905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429124" y="1000108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6429388" y="1214422"/>
            <a:ext cx="285752" cy="1588"/>
          </a:xfrm>
          <a:prstGeom prst="line">
            <a:avLst/>
          </a:prstGeom>
          <a:ln w="1905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072198" y="1000108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24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7500958" y="1214422"/>
            <a:ext cx="357190" cy="1588"/>
          </a:xfrm>
          <a:prstGeom prst="line">
            <a:avLst/>
          </a:prstGeom>
          <a:ln w="1905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215206" y="1000108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5786" y="1785926"/>
            <a:ext cx="16865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u="sng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  <a:endParaRPr lang="ru-RU" sz="2800" b="1" i="1" u="sng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5786" y="2285992"/>
            <a:ext cx="55955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 49 = 7, так как 7 </a:t>
            </a:r>
            <a:r>
              <a:rPr lang="en-US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&gt; 0</a:t>
            </a:r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и 7</a:t>
            </a:r>
            <a:r>
              <a:rPr lang="ru-RU" sz="2800" b="1" i="1" dirty="0" smtClean="0">
                <a:solidFill>
                  <a:srgbClr val="000099"/>
                </a:solidFill>
                <a:latin typeface="Times New Roman"/>
                <a:cs typeface="Times New Roman"/>
                <a:sym typeface="Symbol"/>
              </a:rPr>
              <a:t>² = 49;</a:t>
            </a:r>
            <a:endParaRPr lang="ru-RU" sz="2800" dirty="0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571604" y="2357430"/>
            <a:ext cx="357190" cy="1588"/>
          </a:xfrm>
          <a:prstGeom prst="line">
            <a:avLst/>
          </a:prstGeom>
          <a:ln w="1905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1571604" y="2928934"/>
            <a:ext cx="785818" cy="1588"/>
          </a:xfrm>
          <a:prstGeom prst="line">
            <a:avLst/>
          </a:prstGeom>
          <a:ln w="1905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214414" y="271462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85786" y="2857496"/>
            <a:ext cx="73908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 0,125 = 0,5, так как 0,5 </a:t>
            </a:r>
            <a:r>
              <a:rPr lang="en-US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&gt; 0</a:t>
            </a:r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и 0,5³ = 0,125; </a:t>
            </a:r>
            <a:endParaRPr lang="ru-RU" sz="28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14348" y="3357562"/>
            <a:ext cx="13211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в)  0 ;</a:t>
            </a:r>
            <a:endParaRPr lang="ru-RU" sz="2800" dirty="0"/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1571604" y="3429000"/>
            <a:ext cx="285752" cy="1588"/>
          </a:xfrm>
          <a:prstGeom prst="line">
            <a:avLst/>
          </a:prstGeom>
          <a:ln w="1905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643174" y="3357562"/>
            <a:ext cx="22685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г)  17 ≈ 2,03</a:t>
            </a:r>
            <a:endParaRPr lang="ru-RU" sz="2800" b="1" i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3428992" y="3429000"/>
            <a:ext cx="500066" cy="1588"/>
          </a:xfrm>
          <a:prstGeom prst="line">
            <a:avLst/>
          </a:prstGeom>
          <a:ln w="19050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143240" y="3214686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00034" y="3929066"/>
            <a:ext cx="26819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u="sng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Определение</a:t>
            </a:r>
            <a:r>
              <a:rPr lang="en-US" sz="2800" b="1" i="1" u="sng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u="sng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i="1" u="sng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u="sng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b="1" i="1" u="sng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71472" y="4429132"/>
            <a:ext cx="7945573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Корнем нечётной степени</a:t>
            </a:r>
            <a:r>
              <a:rPr lang="en-US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n</a:t>
            </a:r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из отрицательного</a:t>
            </a:r>
          </a:p>
          <a:p>
            <a:pPr algn="ctr"/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числа </a:t>
            </a:r>
            <a:r>
              <a:rPr lang="en-US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= 3,5,…) называют такое</a:t>
            </a:r>
          </a:p>
          <a:p>
            <a:pPr algn="ctr"/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отрицательное число, которое при возведении</a:t>
            </a:r>
          </a:p>
          <a:p>
            <a:pPr algn="ctr"/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в степень</a:t>
            </a:r>
            <a:r>
              <a:rPr lang="en-US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n</a:t>
            </a:r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даёт в результате число </a:t>
            </a:r>
            <a:r>
              <a:rPr lang="en-US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11" grpId="0"/>
      <p:bldP spid="14" grpId="0"/>
      <p:bldP spid="15" grpId="0"/>
      <p:bldP spid="16" grpId="0"/>
      <p:bldP spid="22" grpId="0"/>
      <p:bldP spid="23" grpId="0"/>
      <p:bldP spid="24" grpId="0"/>
      <p:bldP spid="27" grpId="0"/>
      <p:bldP spid="30" grpId="0"/>
      <p:bldP spid="42" grpId="0"/>
      <p:bldP spid="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857224" y="1071546"/>
            <a:ext cx="7643866" cy="1285884"/>
            <a:chOff x="714348" y="4214818"/>
            <a:chExt cx="7643866" cy="1285884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714348" y="4214818"/>
              <a:ext cx="7643866" cy="1285884"/>
            </a:xfrm>
            <a:prstGeom prst="rect">
              <a:avLst/>
            </a:prstGeom>
            <a:solidFill>
              <a:schemeClr val="bg2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i="1" dirty="0" smtClean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</a:rPr>
                <a:t>Если </a:t>
              </a:r>
              <a:r>
                <a:rPr lang="en-US" sz="2800" b="1" i="1" dirty="0" smtClean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</a:rPr>
                <a:t>a</a:t>
              </a:r>
              <a:r>
                <a:rPr lang="ru-RU" sz="2800" b="1" i="1" dirty="0" smtClean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i="1" dirty="0" smtClean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&lt; </a:t>
              </a:r>
              <a:r>
                <a:rPr lang="ru-RU" sz="2800" b="1" i="1" dirty="0" smtClean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0, </a:t>
              </a:r>
              <a:r>
                <a:rPr lang="en-US" sz="2800" b="1" i="1" dirty="0" smtClean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n = </a:t>
              </a:r>
              <a:r>
                <a:rPr lang="ru-RU" sz="2800" b="1" i="1" dirty="0" smtClean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3,5,7,…, то</a:t>
              </a:r>
            </a:p>
            <a:p>
              <a:pPr algn="ctr"/>
              <a:r>
                <a:rPr lang="ru-RU" sz="2800" b="1" i="1" dirty="0" smtClean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  </a:t>
              </a:r>
              <a:endParaRPr lang="ru-RU" sz="2800" b="1" i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4" name="Группа 15"/>
            <p:cNvGrpSpPr/>
            <p:nvPr/>
          </p:nvGrpSpPr>
          <p:grpSpPr>
            <a:xfrm>
              <a:off x="2357422" y="4714884"/>
              <a:ext cx="1635384" cy="666096"/>
              <a:chOff x="6786578" y="3429000"/>
              <a:chExt cx="1635384" cy="666096"/>
            </a:xfrm>
          </p:grpSpPr>
          <p:sp>
            <p:nvSpPr>
              <p:cNvPr id="10" name="TextBox 9"/>
              <p:cNvSpPr txBox="1"/>
              <p:nvPr/>
            </p:nvSpPr>
            <p:spPr>
              <a:xfrm>
                <a:off x="7215206" y="3429000"/>
                <a:ext cx="3129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i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ru-RU" b="1" i="1" dirty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11" name="Прямая соединительная линия 10"/>
              <p:cNvCxnSpPr/>
              <p:nvPr/>
            </p:nvCxnSpPr>
            <p:spPr>
              <a:xfrm>
                <a:off x="7500958" y="3643314"/>
                <a:ext cx="285752" cy="1588"/>
              </a:xfrm>
              <a:prstGeom prst="line">
                <a:avLst/>
              </a:prstGeom>
              <a:ln w="19050">
                <a:solidFill>
                  <a:srgbClr val="00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TextBox 11"/>
              <p:cNvSpPr txBox="1"/>
              <p:nvPr/>
            </p:nvSpPr>
            <p:spPr>
              <a:xfrm>
                <a:off x="6786578" y="3571876"/>
                <a:ext cx="163538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i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  <a:sym typeface="Symbol"/>
                  </a:rPr>
                  <a:t>1)</a:t>
                </a:r>
                <a:r>
                  <a:rPr lang="ru-RU" sz="2800" b="1" i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  <a:sym typeface="Symbol"/>
                  </a:rPr>
                  <a:t></a:t>
                </a:r>
                <a:r>
                  <a:rPr lang="en-US" sz="2800" b="1" i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  <a:sym typeface="Symbol"/>
                  </a:rPr>
                  <a:t> a &lt; 0;</a:t>
                </a:r>
                <a:endParaRPr lang="ru-RU" sz="2800" b="1" i="1" dirty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5" name="Группа 17"/>
            <p:cNvGrpSpPr/>
            <p:nvPr/>
          </p:nvGrpSpPr>
          <p:grpSpPr>
            <a:xfrm>
              <a:off x="4286248" y="4714884"/>
              <a:ext cx="2055371" cy="666096"/>
              <a:chOff x="4714876" y="3429000"/>
              <a:chExt cx="2055371" cy="666096"/>
            </a:xfrm>
          </p:grpSpPr>
          <p:cxnSp>
            <p:nvCxnSpPr>
              <p:cNvPr id="6" name="Прямая соединительная линия 5"/>
              <p:cNvCxnSpPr/>
              <p:nvPr/>
            </p:nvCxnSpPr>
            <p:spPr>
              <a:xfrm>
                <a:off x="5643570" y="3643314"/>
                <a:ext cx="285752" cy="1588"/>
              </a:xfrm>
              <a:prstGeom prst="line">
                <a:avLst/>
              </a:prstGeom>
              <a:ln w="19050">
                <a:solidFill>
                  <a:srgbClr val="00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TextBox 6"/>
              <p:cNvSpPr txBox="1"/>
              <p:nvPr/>
            </p:nvSpPr>
            <p:spPr>
              <a:xfrm>
                <a:off x="4714876" y="3571876"/>
                <a:ext cx="205537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i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  <a:sym typeface="Symbol"/>
                  </a:rPr>
                  <a:t>2) (</a:t>
                </a:r>
                <a:r>
                  <a:rPr lang="ru-RU" sz="2800" b="1" i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  <a:sym typeface="Symbol"/>
                  </a:rPr>
                  <a:t></a:t>
                </a:r>
                <a:r>
                  <a:rPr lang="en-US" sz="2800" b="1" i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  <a:sym typeface="Symbol"/>
                  </a:rPr>
                  <a:t> a ) = a;</a:t>
                </a:r>
                <a:endParaRPr lang="ru-RU" sz="2800" b="1" i="1" dirty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5286380" y="3429000"/>
                <a:ext cx="3129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i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ru-RU" b="1" i="1" dirty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5929322" y="3429000"/>
                <a:ext cx="3129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i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ru-RU" b="1" i="1" dirty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714348" y="571480"/>
            <a:ext cx="11047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Итак</a:t>
            </a:r>
            <a:endParaRPr lang="ru-RU" sz="28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2910" y="2428868"/>
            <a:ext cx="13004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Вывод:</a:t>
            </a:r>
            <a:endParaRPr lang="ru-RU" sz="2800" b="1" i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4282" y="2857496"/>
            <a:ext cx="8687185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Корень чётной степени имеет смысл</a:t>
            </a:r>
          </a:p>
          <a:p>
            <a:pPr algn="ctr"/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(т.е. определён) только для неотрицательного</a:t>
            </a:r>
          </a:p>
          <a:p>
            <a:pPr algn="ctr"/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подкоренного выражения; корень нечётной степени</a:t>
            </a:r>
          </a:p>
          <a:p>
            <a:pPr algn="ctr"/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имеет смысл для любого подкоренного выражения.</a:t>
            </a:r>
            <a:endParaRPr lang="ru-RU" sz="28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2910" y="4643446"/>
            <a:ext cx="18165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u="sng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Пример 2:</a:t>
            </a:r>
            <a:endParaRPr lang="ru-RU" sz="2800" b="1" i="1" u="sng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2910" y="5143512"/>
            <a:ext cx="33073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Решите уравнения:</a:t>
            </a:r>
            <a:endParaRPr lang="ru-RU" sz="28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8" name="Объект 17"/>
          <p:cNvGraphicFramePr>
            <a:graphicFrameLocks noChangeAspect="1"/>
          </p:cNvGraphicFramePr>
          <p:nvPr/>
        </p:nvGraphicFramePr>
        <p:xfrm>
          <a:off x="4000496" y="5072074"/>
          <a:ext cx="2357454" cy="571504"/>
        </p:xfrm>
        <a:graphic>
          <a:graphicData uri="http://schemas.openxmlformats.org/presentationml/2006/ole">
            <p:oleObj spid="_x0000_s18434" name="Формула" r:id="rId3" imgW="838080" imgH="228600" progId="Equation.3">
              <p:embed/>
            </p:oleObj>
          </a:graphicData>
        </a:graphic>
      </p:graphicFrame>
      <p:graphicFrame>
        <p:nvGraphicFramePr>
          <p:cNvPr id="19" name="Объект 18"/>
          <p:cNvGraphicFramePr>
            <a:graphicFrameLocks noChangeAspect="1"/>
          </p:cNvGraphicFramePr>
          <p:nvPr/>
        </p:nvGraphicFramePr>
        <p:xfrm>
          <a:off x="731838" y="5643563"/>
          <a:ext cx="2035175" cy="571500"/>
        </p:xfrm>
        <a:graphic>
          <a:graphicData uri="http://schemas.openxmlformats.org/presentationml/2006/ole">
            <p:oleObj spid="_x0000_s18435" name="Формула" r:id="rId4" imgW="723600" imgH="228600" progId="Equation.3">
              <p:embed/>
            </p:oleObj>
          </a:graphicData>
        </a:graphic>
      </p:graphicFrame>
      <p:graphicFrame>
        <p:nvGraphicFramePr>
          <p:cNvPr id="20" name="Объект 19"/>
          <p:cNvGraphicFramePr>
            <a:graphicFrameLocks noChangeAspect="1"/>
          </p:cNvGraphicFramePr>
          <p:nvPr/>
        </p:nvGraphicFramePr>
        <p:xfrm>
          <a:off x="3000364" y="5643578"/>
          <a:ext cx="2355850" cy="571500"/>
        </p:xfrm>
        <a:graphic>
          <a:graphicData uri="http://schemas.openxmlformats.org/presentationml/2006/ole">
            <p:oleObj spid="_x0000_s18436" name="Формула" r:id="rId5" imgW="838080" imgH="228600" progId="Equation.3">
              <p:embed/>
            </p:oleObj>
          </a:graphicData>
        </a:graphic>
      </p:graphicFrame>
      <p:graphicFrame>
        <p:nvGraphicFramePr>
          <p:cNvPr id="21" name="Объект 20"/>
          <p:cNvGraphicFramePr>
            <a:graphicFrameLocks noChangeAspect="1"/>
          </p:cNvGraphicFramePr>
          <p:nvPr/>
        </p:nvGraphicFramePr>
        <p:xfrm>
          <a:off x="5572132" y="5643578"/>
          <a:ext cx="3105150" cy="635000"/>
        </p:xfrm>
        <a:graphic>
          <a:graphicData uri="http://schemas.openxmlformats.org/presentationml/2006/ole">
            <p:oleObj spid="_x0000_s18437" name="Формула" r:id="rId6" imgW="1104840" imgH="2538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1142976" y="571480"/>
          <a:ext cx="2357438" cy="571500"/>
        </p:xfrm>
        <a:graphic>
          <a:graphicData uri="http://schemas.openxmlformats.org/presentationml/2006/ole">
            <p:oleObj spid="_x0000_s21506" name="Формула" r:id="rId3" imgW="838080" imgH="228600" progId="Equation.3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14348" y="1214422"/>
            <a:ext cx="60144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Возведём обе части уравнения в куб:</a:t>
            </a:r>
            <a:endParaRPr lang="ru-RU" sz="28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Object 2"/>
          <p:cNvGraphicFramePr>
            <a:graphicFrameLocks noChangeAspect="1"/>
          </p:cNvGraphicFramePr>
          <p:nvPr/>
        </p:nvGraphicFramePr>
        <p:xfrm>
          <a:off x="963613" y="1778000"/>
          <a:ext cx="2000250" cy="444500"/>
        </p:xfrm>
        <a:graphic>
          <a:graphicData uri="http://schemas.openxmlformats.org/presentationml/2006/ole">
            <p:oleObj spid="_x0000_s21507" name="Формула" r:id="rId4" imgW="711000" imgH="177480" progId="Equation.3">
              <p:embed/>
            </p:oleObj>
          </a:graphicData>
        </a:graphic>
      </p:graphicFrame>
      <p:graphicFrame>
        <p:nvGraphicFramePr>
          <p:cNvPr id="6" name="Object 2"/>
          <p:cNvGraphicFramePr>
            <a:graphicFrameLocks noChangeAspect="1"/>
          </p:cNvGraphicFramePr>
          <p:nvPr/>
        </p:nvGraphicFramePr>
        <p:xfrm>
          <a:off x="3749675" y="1785938"/>
          <a:ext cx="1643063" cy="444500"/>
        </p:xfrm>
        <a:graphic>
          <a:graphicData uri="http://schemas.openxmlformats.org/presentationml/2006/ole">
            <p:oleObj spid="_x0000_s21508" name="Формула" r:id="rId5" imgW="583920" imgH="177480" progId="Equation.3">
              <p:embed/>
            </p:oleObj>
          </a:graphicData>
        </a:graphic>
      </p:graphicFrame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6072198" y="1785926"/>
          <a:ext cx="1214438" cy="444500"/>
        </p:xfrm>
        <a:graphic>
          <a:graphicData uri="http://schemas.openxmlformats.org/presentationml/2006/ole">
            <p:oleObj spid="_x0000_s21509" name="Формула" r:id="rId6" imgW="431640" imgH="177480" progId="Equation.3">
              <p:embed/>
            </p:oleObj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71472" y="642918"/>
            <a:ext cx="4844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а)</a:t>
            </a:r>
            <a:endParaRPr lang="ru-RU" sz="28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472" y="2214554"/>
            <a:ext cx="4844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б)</a:t>
            </a:r>
            <a:endParaRPr lang="ru-RU" sz="28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1510" name="Object 2"/>
          <p:cNvGraphicFramePr>
            <a:graphicFrameLocks noChangeAspect="1"/>
          </p:cNvGraphicFramePr>
          <p:nvPr/>
        </p:nvGraphicFramePr>
        <p:xfrm>
          <a:off x="1142976" y="2214554"/>
          <a:ext cx="2035175" cy="571500"/>
        </p:xfrm>
        <a:graphic>
          <a:graphicData uri="http://schemas.openxmlformats.org/presentationml/2006/ole">
            <p:oleObj spid="_x0000_s21510" name="Формула" r:id="rId7" imgW="723600" imgH="228600" progId="Equation.3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85720" y="2857496"/>
            <a:ext cx="87036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Возведём обе части уравнения в четвёртую степень:</a:t>
            </a:r>
            <a:endParaRPr lang="ru-RU" sz="28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Object 2"/>
          <p:cNvGraphicFramePr>
            <a:graphicFrameLocks noChangeAspect="1"/>
          </p:cNvGraphicFramePr>
          <p:nvPr/>
        </p:nvGraphicFramePr>
        <p:xfrm>
          <a:off x="1160463" y="3421063"/>
          <a:ext cx="1712912" cy="444500"/>
        </p:xfrm>
        <a:graphic>
          <a:graphicData uri="http://schemas.openxmlformats.org/presentationml/2006/ole">
            <p:oleObj spid="_x0000_s21511" name="Формула" r:id="rId8" imgW="609480" imgH="177480" progId="Equation.3">
              <p:embed/>
            </p:oleObj>
          </a:graphicData>
        </a:graphic>
      </p:graphicFrame>
      <p:graphicFrame>
        <p:nvGraphicFramePr>
          <p:cNvPr id="13" name="Object 2"/>
          <p:cNvGraphicFramePr>
            <a:graphicFrameLocks noChangeAspect="1"/>
          </p:cNvGraphicFramePr>
          <p:nvPr/>
        </p:nvGraphicFramePr>
        <p:xfrm>
          <a:off x="3767138" y="3429000"/>
          <a:ext cx="1177925" cy="444500"/>
        </p:xfrm>
        <a:graphic>
          <a:graphicData uri="http://schemas.openxmlformats.org/presentationml/2006/ole">
            <p:oleObj spid="_x0000_s21512" name="Формула" r:id="rId9" imgW="419040" imgH="177480" progId="Equation.3">
              <p:embed/>
            </p:oleObj>
          </a:graphicData>
        </a:graphic>
      </p:graphicFrame>
      <p:graphicFrame>
        <p:nvGraphicFramePr>
          <p:cNvPr id="14" name="Object 2"/>
          <p:cNvGraphicFramePr>
            <a:graphicFrameLocks noChangeAspect="1"/>
          </p:cNvGraphicFramePr>
          <p:nvPr/>
        </p:nvGraphicFramePr>
        <p:xfrm>
          <a:off x="5911850" y="3429000"/>
          <a:ext cx="927100" cy="444500"/>
        </p:xfrm>
        <a:graphic>
          <a:graphicData uri="http://schemas.openxmlformats.org/presentationml/2006/ole">
            <p:oleObj spid="_x0000_s21513" name="Формула" r:id="rId10" imgW="330120" imgH="177480" progId="Equation.3">
              <p:embed/>
            </p:oleObj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71472" y="3929066"/>
            <a:ext cx="4651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в)</a:t>
            </a:r>
            <a:endParaRPr lang="ru-RU" sz="28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1514" name="Object 10"/>
          <p:cNvGraphicFramePr>
            <a:graphicFrameLocks noChangeAspect="1"/>
          </p:cNvGraphicFramePr>
          <p:nvPr/>
        </p:nvGraphicFramePr>
        <p:xfrm>
          <a:off x="1071538" y="3929066"/>
          <a:ext cx="2355850" cy="571500"/>
        </p:xfrm>
        <a:graphic>
          <a:graphicData uri="http://schemas.openxmlformats.org/presentationml/2006/ole">
            <p:oleObj spid="_x0000_s21514" name="Формула" r:id="rId11" imgW="838080" imgH="228600" progId="Equation.3">
              <p:embed/>
            </p:oleObj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3786182" y="3929066"/>
            <a:ext cx="38849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Решений нет. Почему?</a:t>
            </a:r>
            <a:endParaRPr lang="ru-RU" sz="28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1472" y="4572008"/>
            <a:ext cx="4379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г)</a:t>
            </a:r>
            <a:endParaRPr lang="ru-RU" sz="28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1516" name="Object 12"/>
          <p:cNvGraphicFramePr>
            <a:graphicFrameLocks noChangeAspect="1"/>
          </p:cNvGraphicFramePr>
          <p:nvPr/>
        </p:nvGraphicFramePr>
        <p:xfrm>
          <a:off x="1000100" y="4572008"/>
          <a:ext cx="3105150" cy="635000"/>
        </p:xfrm>
        <a:graphic>
          <a:graphicData uri="http://schemas.openxmlformats.org/presentationml/2006/ole">
            <p:oleObj spid="_x0000_s21516" name="Формула" r:id="rId12" imgW="1104840" imgH="253800" progId="Equation.3">
              <p:embed/>
            </p:oleObj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28596" y="5214950"/>
            <a:ext cx="82001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Возведём обе части уравнения в шестую степень:</a:t>
            </a:r>
            <a:endParaRPr lang="ru-RU" sz="28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2" name="Object 12"/>
          <p:cNvGraphicFramePr>
            <a:graphicFrameLocks noChangeAspect="1"/>
          </p:cNvGraphicFramePr>
          <p:nvPr/>
        </p:nvGraphicFramePr>
        <p:xfrm>
          <a:off x="500034" y="5786454"/>
          <a:ext cx="2998788" cy="508000"/>
        </p:xfrm>
        <a:graphic>
          <a:graphicData uri="http://schemas.openxmlformats.org/presentationml/2006/ole">
            <p:oleObj spid="_x0000_s21517" name="Формула" r:id="rId13" imgW="1066680" imgH="203040" progId="Equation.3">
              <p:embed/>
            </p:oleObj>
          </a:graphicData>
        </a:graphic>
      </p:graphicFrame>
      <p:graphicFrame>
        <p:nvGraphicFramePr>
          <p:cNvPr id="23" name="Object 12"/>
          <p:cNvGraphicFramePr>
            <a:graphicFrameLocks noChangeAspect="1"/>
          </p:cNvGraphicFramePr>
          <p:nvPr/>
        </p:nvGraphicFramePr>
        <p:xfrm>
          <a:off x="3714744" y="5786454"/>
          <a:ext cx="2570163" cy="508000"/>
        </p:xfrm>
        <a:graphic>
          <a:graphicData uri="http://schemas.openxmlformats.org/presentationml/2006/ole">
            <p:oleObj spid="_x0000_s21518" name="Формула" r:id="rId14" imgW="914400" imgH="203040" progId="Equation.3">
              <p:embed/>
            </p:oleObj>
          </a:graphicData>
        </a:graphic>
      </p:graphicFrame>
      <p:graphicFrame>
        <p:nvGraphicFramePr>
          <p:cNvPr id="24" name="Object 12"/>
          <p:cNvGraphicFramePr>
            <a:graphicFrameLocks noChangeAspect="1"/>
          </p:cNvGraphicFramePr>
          <p:nvPr/>
        </p:nvGraphicFramePr>
        <p:xfrm>
          <a:off x="6500826" y="5786454"/>
          <a:ext cx="2212975" cy="539750"/>
        </p:xfrm>
        <a:graphic>
          <a:graphicData uri="http://schemas.openxmlformats.org/presentationml/2006/ole">
            <p:oleObj spid="_x0000_s21519" name="Формула" r:id="rId15" imgW="787320" imgH="215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"/>
                            </p:stCondLst>
                            <p:childTnLst>
                              <p:par>
                                <p:cTn id="12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000"/>
                            </p:stCondLst>
                            <p:childTnLst>
                              <p:par>
                                <p:cTn id="13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1" grpId="0"/>
      <p:bldP spid="15" grpId="0"/>
      <p:bldP spid="17" grpId="0"/>
      <p:bldP spid="18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5918" y="714356"/>
            <a:ext cx="46150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u="sng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Домашнее задание:</a:t>
            </a:r>
            <a:endParaRPr lang="ru-RU" sz="4000" b="1" i="1" u="sng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1785926"/>
            <a:ext cx="82878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§ 39, № 1067, 1071, 1076, 1078.</a:t>
            </a:r>
            <a:endParaRPr lang="ru-RU" sz="4800" b="1" i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D:\Документы\Мои рисунки\Организатор клипов (Microsoft)\j0424470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3714752"/>
            <a:ext cx="1952625" cy="1828800"/>
          </a:xfrm>
          <a:prstGeom prst="rect">
            <a:avLst/>
          </a:prstGeom>
          <a:noFill/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1071538" y="3714752"/>
            <a:ext cx="4643470" cy="857256"/>
          </a:xfrm>
          <a:prstGeom prst="wedgeRoundRectCallout">
            <a:avLst>
              <a:gd name="adj1" fmla="val 56090"/>
              <a:gd name="adj2" fmla="val 37500"/>
              <a:gd name="adj3" fmla="val 1666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Удачи!!!!!</a:t>
            </a:r>
            <a:endParaRPr lang="ru-RU" sz="4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43174" y="5357826"/>
            <a:ext cx="1785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Prezented.Ru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B49C197B7DD90548B0FCFD600905EEAD" ma:contentTypeVersion="0" ma:contentTypeDescription="Создание документа." ma:contentTypeScope="" ma:versionID="2bf7a6ee93d275f3f87ff761978e16a0">
  <xsd:schema xmlns:xsd="http://www.w3.org/2001/XMLSchema" xmlns:p="http://schemas.microsoft.com/office/2006/metadata/properties" targetNamespace="http://schemas.microsoft.com/office/2006/metadata/properties" ma:root="true" ma:fieldsID="53974d1da0c14f073d2cc649cae9f3e6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содержимого" ma:readOnly="true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EB1D3C5A-A4CC-4182-A9E9-DC4431E64D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CB035D7C-9129-4179-92E7-8FD1B412859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A4F9A81-89F0-45FA-A02D-7974F68EAFD8}">
  <ds:schemaRefs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393</TotalTime>
  <Words>608</Words>
  <Application>Microsoft Office PowerPoint</Application>
  <PresentationFormat>Экран (4:3)</PresentationFormat>
  <Paragraphs>132</Paragraphs>
  <Slides>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Аспект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Ink</cp:lastModifiedBy>
  <cp:revision>43</cp:revision>
  <dcterms:created xsi:type="dcterms:W3CDTF">2011-10-06T16:37:14Z</dcterms:created>
  <dcterms:modified xsi:type="dcterms:W3CDTF">2013-04-03T20:07:06Z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0x010100B49C197B7DD90548B0FCFD600905EEAD</vt:lpwstr>
  </property>
</Properties>
</file>