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3" r:id="rId3"/>
    <p:sldId id="257" r:id="rId4"/>
    <p:sldId id="281" r:id="rId5"/>
    <p:sldId id="275" r:id="rId6"/>
    <p:sldId id="282" r:id="rId7"/>
    <p:sldId id="278" r:id="rId8"/>
    <p:sldId id="268" r:id="rId9"/>
    <p:sldId id="280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121"/>
    <a:srgbClr val="53F362"/>
    <a:srgbClr val="00FF00"/>
    <a:srgbClr val="35D828"/>
    <a:srgbClr val="3366CC"/>
    <a:srgbClr val="0099FF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07" autoAdjust="0"/>
    <p:restoredTop sz="94668" autoAdjust="0"/>
  </p:normalViewPr>
  <p:slideViewPr>
    <p:cSldViewPr>
      <p:cViewPr>
        <p:scale>
          <a:sx n="60" d="100"/>
          <a:sy n="60" d="100"/>
        </p:scale>
        <p:origin x="-1302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FD80A7D-3FC2-4921-84E2-270FFE6CF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E2427-26D8-45F2-9E87-C4E862AD4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DBA26D3-8099-4A43-A0F9-49D8302EB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AFAAC-9FA4-4D14-B79D-2FD1857F4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FFA3A3-667C-4772-9EE0-900D62091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194A-6A8C-402C-B3A6-427853350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18916-70F9-4328-A475-4586EADD5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11908-26CD-46C2-A2D9-67E59BAB2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0B490-D157-4639-9401-0C681EC01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ED98D-5350-474C-81CF-4C1F397D4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3AAD6-66F2-40F8-8858-C21B77441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00175A4-AC2A-4FEB-9774-37011E565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74" r:id="rId2"/>
    <p:sldLayoutId id="2147483882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3" r:id="rId9"/>
    <p:sldLayoutId id="2147483880" r:id="rId10"/>
    <p:sldLayoutId id="21474838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10CF9B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10CF9B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10CF9B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fin.ru/press/marketing/2001-3/07.shtml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://www.vehi.net/brokgauz/all/113/113363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himik.ru/show/show13.html" TargetMode="External"/><Relationship Id="rId5" Type="http://schemas.openxmlformats.org/officeDocument/2006/relationships/hyperlink" Target="http://chemistry-chemists.com/N5_2009/11-21.pdf" TargetMode="External"/><Relationship Id="rId4" Type="http://schemas.openxmlformats.org/officeDocument/2006/relationships/hyperlink" Target="http://www.stamp.by/istoriya-chernil-nevidimo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7215238" cy="301150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Цветные качественные реакции, как способ химического кодирования документов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8" y="4357688"/>
            <a:ext cx="4271962" cy="2257425"/>
          </a:xfrm>
        </p:spPr>
        <p:txBody>
          <a:bodyPr>
            <a:normAutofit fontScale="85000"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Выполнил: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Шарафутдинов  Райнур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10 класс,  МБОУ СОШ №15 г. Нижневартовск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Руководитель: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Омельянович Татьяна Георгиевна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учитель </a:t>
            </a:r>
            <a:r>
              <a:rPr lang="ru-RU" b="1" smtClean="0"/>
              <a:t>химии </a:t>
            </a:r>
            <a:r>
              <a:rPr lang="ru-RU" b="1" smtClean="0"/>
              <a:t>МБОУ СОШ №15 </a:t>
            </a:r>
            <a:endParaRPr lang="ru-RU" b="1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/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214313" y="4286250"/>
            <a:ext cx="2428875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900" b="1" dirty="0">
                <a:solidFill>
                  <a:srgbClr val="FFFFFF"/>
                </a:solidFill>
                <a:latin typeface="+mn-lt"/>
                <a:cs typeface="+mn-cs"/>
              </a:rPr>
              <a:t>Мы в детстве все </a:t>
            </a:r>
          </a:p>
          <a:p>
            <a:r>
              <a:rPr lang="ru-RU" sz="1900" b="1" dirty="0">
                <a:solidFill>
                  <a:srgbClr val="FFFFFF"/>
                </a:solidFill>
                <a:latin typeface="+mn-lt"/>
                <a:cs typeface="+mn-cs"/>
              </a:rPr>
              <a:t>не доиграли в прятки..."</a:t>
            </a:r>
          </a:p>
          <a:p>
            <a:r>
              <a:rPr lang="ru-RU" sz="1900" b="1" dirty="0">
                <a:solidFill>
                  <a:srgbClr val="FFFFFF"/>
                </a:solidFill>
                <a:latin typeface="+mn-lt"/>
                <a:cs typeface="+mn-cs"/>
              </a:rPr>
              <a:t> Вл. Вишневский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239000" cy="500041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500" dirty="0" smtClean="0"/>
              <a:t>Тайнопись и защита информации</a:t>
            </a:r>
          </a:p>
        </p:txBody>
      </p:sp>
      <p:pic>
        <p:nvPicPr>
          <p:cNvPr id="7171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14813" y="3643314"/>
            <a:ext cx="3857625" cy="3214686"/>
          </a:xfrm>
        </p:spPr>
      </p:pic>
      <p:sp>
        <p:nvSpPr>
          <p:cNvPr id="5" name="Прямоугольник 4"/>
          <p:cNvSpPr/>
          <p:nvPr/>
        </p:nvSpPr>
        <p:spPr>
          <a:xfrm>
            <a:off x="285750" y="928671"/>
            <a:ext cx="750093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Защита информации и документов от подделки актуальна с древности. Наибольшую популярность в прошлом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имели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химические способы защиты информации- так называемая </a:t>
            </a:r>
            <a:r>
              <a:rPr lang="ru-RU" sz="2200" u="sng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тайнопись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, в основе которой лежит использование симпатических чернил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.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Описание же приемов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химического кодирования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документов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симпатическими чернилами не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найдено</a:t>
            </a:r>
          </a:p>
        </p:txBody>
      </p:sp>
      <p:pic>
        <p:nvPicPr>
          <p:cNvPr id="7173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3643314"/>
            <a:ext cx="407193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358114" cy="78579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Защита документов проблема современности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214313" y="857251"/>
            <a:ext cx="7715250" cy="3571881"/>
          </a:xfrm>
        </p:spPr>
        <p:txBody>
          <a:bodyPr/>
          <a:lstStyle/>
          <a:p>
            <a:pPr algn="just" eaLnBrk="1" hangingPunct="1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Сегодня широко применяются и разрабатываются различные высокотехнологичные способы защиты документов. </a:t>
            </a:r>
          </a:p>
          <a:p>
            <a:pPr algn="just" eaLnBrk="1" hangingPunct="1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Документы особой важности имеют высокую степень защиты.</a:t>
            </a:r>
          </a:p>
          <a:p>
            <a:pPr algn="just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Решение же этой проблемы на уровне государства таково: фальсификация должна быть столь дорогой, чтобы ее осуществление лишало мошенника экономической выгоды. </a:t>
            </a:r>
          </a:p>
        </p:txBody>
      </p:sp>
      <p:pic>
        <p:nvPicPr>
          <p:cNvPr id="8196" name="Рисунок 3" descr="http://www.pk-ukraina.gov.ua/data/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5357813"/>
            <a:ext cx="121443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5" descr="http://www.pk-ukraina.gov.ua/data/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5429250"/>
            <a:ext cx="1285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6" descr="http://www.pk-ukraina.gov.ua/data/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4572000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4" descr="C:\Documents and Settings\Химия\Рабочий стол\NIOSB%2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25" y="4429132"/>
            <a:ext cx="476250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81439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Проблема: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Несмотря на то что, сегодня широко применяются эффективные способы защиты документов, однако для небольших организаций, частных лиц эти способы недоступны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643182"/>
            <a:ext cx="81439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u="sng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Цель: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Исследование возможности использования некоторых качественных цветных реакций (симпатических чернил) для химического кодирования документов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571612"/>
            <a:ext cx="8215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ru-RU" b="1" u="sng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Гипотеза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: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Возможно найти простые способы и средства защиты документов от подделки применяя химические реакции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071943"/>
            <a:ext cx="80724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200" b="1" u="sng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Задачи: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Изучить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качественные цветные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реакции и </a:t>
            </a:r>
            <a:endParaRPr lang="ru-RU" sz="2200" dirty="0">
              <a:solidFill>
                <a:schemeClr val="tx2">
                  <a:lumMod val="75000"/>
                </a:schemeClr>
              </a:solidFill>
              <a:latin typeface="+mn-lt"/>
              <a:ea typeface="Verdana" pitchFamily="34" charset="0"/>
              <a:cs typeface="Verdana" pitchFamily="34" charset="0"/>
            </a:endParaRPr>
          </a:p>
          <a:p>
            <a:pPr eaLnBrk="1" hangingPunct="1"/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экспериментально определить какие качественные цветные реакции можно применять для кодирования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. Определить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наиболее приемлемые  средства для решения поставленной цели.</a:t>
            </a:r>
          </a:p>
          <a:p>
            <a:pPr eaLnBrk="1" hangingPunct="1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Разработать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  <a:ea typeface="Verdana" pitchFamily="34" charset="0"/>
                <a:cs typeface="Verdana" pitchFamily="34" charset="0"/>
              </a:rPr>
              <a:t>рекомендации по практическому применению</a:t>
            </a:r>
            <a:r>
              <a:rPr lang="ru-RU" sz="2200" dirty="0">
                <a:latin typeface="+mn-lt"/>
                <a:ea typeface="Verdana" pitchFamily="34" charset="0"/>
                <a:cs typeface="Verdan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87508"/>
          <a:ext cx="8072461" cy="6170492"/>
        </p:xfrm>
        <a:graphic>
          <a:graphicData uri="http://schemas.openxmlformats.org/drawingml/2006/table">
            <a:tbl>
              <a:tblPr/>
              <a:tblGrid>
                <a:gridCol w="900173"/>
                <a:gridCol w="1228242"/>
                <a:gridCol w="1220163"/>
                <a:gridCol w="1283190"/>
                <a:gridCol w="1210464"/>
                <a:gridCol w="1182991"/>
                <a:gridCol w="1047238"/>
              </a:tblGrid>
              <a:tr h="1256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ионы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CN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ru-RU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красная кровяная соль, желтоватый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CN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ru-RU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желтая кровяная соль, бесцветный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ОН 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щелочь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Гидроксид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натрия или сода, бесцветный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Водный раствор аммиака, бесцветный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NCS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–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роданид калия, бесцветный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Йодид калия бесцветный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66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2+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голубой раствор сульфата меди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Зеленоватый раствор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Красно-коричневый раствор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Голубой осадок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ACC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Синий раствор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4BACC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3F362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Зеленоватый мутный раствор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F362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Бурый осадок(бардовый)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Ni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2+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зелёный раствор сульфата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Светло-зелёный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темнеет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Мутнеет, появляется осадок</a:t>
                      </a: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6923C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Светло-зеленый осадок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76923C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 зелёный, растворяется с образованием синего раствора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2+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Розовый раствор сульфата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Коричневый осадок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Светло- зелёный осадок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 –синий</a:t>
                      </a:r>
                      <a:r>
                        <a:rPr kumimoji="0" lang="ru-RU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Постепенно становиться прозрачным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 -синий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71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36C0A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Желтый раствор хлорида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Зеленоватый раствор </a:t>
                      </a:r>
                      <a:r>
                        <a:rPr kumimoji="0" lang="ru-RU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3F362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(насыщенность зависит от конц.)</a:t>
                      </a: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Темно синий раствор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выпадает осадок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Бурый осадок, растворяется в избытке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Бурый осадок, растворяется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Красно –коричневая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Бурый раствор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2+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Бесцветный раствор сульфата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Темно синий раствор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Светло-синий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6923C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 зеленый осадок,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буреет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6923C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Светло зеленый осадок,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8480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буреет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Дает розовато-красную окраску, что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свидет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. о окислении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Fe</a:t>
                      </a:r>
                      <a:r>
                        <a:rPr kumimoji="0" 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2+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в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Fe</a:t>
                      </a:r>
                      <a:r>
                        <a:rPr kumimoji="0" 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3+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212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212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59184" marR="591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4313" y="1"/>
            <a:ext cx="8072437" cy="714356"/>
          </a:xfrm>
        </p:spPr>
        <p:txBody>
          <a:bodyPr>
            <a:normAutofit/>
          </a:bodyPr>
          <a:lstStyle/>
          <a:p>
            <a:pPr marL="342900" indent="-342900" algn="ctr" eaLnBrk="1" fontAlgn="auto" hangingPunct="1">
              <a:spcAft>
                <a:spcPts val="0"/>
              </a:spcAft>
              <a:defRPr/>
            </a:pPr>
            <a:r>
              <a:rPr lang="ru-RU" sz="2500" dirty="0" smtClean="0"/>
              <a:t>Качественные цветные реакции</a:t>
            </a:r>
            <a:r>
              <a:rPr lang="ru-RU" sz="1800" dirty="0" smtClean="0">
                <a:solidFill>
                  <a:srgbClr val="000000"/>
                </a:solidFill>
              </a:rPr>
              <a:t/>
            </a:r>
            <a:br>
              <a:rPr lang="ru-RU" sz="1800" dirty="0" smtClean="0">
                <a:solidFill>
                  <a:srgbClr val="000000"/>
                </a:solidFill>
              </a:rPr>
            </a:br>
            <a:endParaRPr lang="ru-RU" sz="18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42048" cy="428628"/>
          </a:xfrm>
        </p:spPr>
        <p:txBody>
          <a:bodyPr>
            <a:normAutofit/>
          </a:bodyPr>
          <a:lstStyle/>
          <a:p>
            <a:pPr algn="ctr"/>
            <a:r>
              <a:rPr lang="ru-RU" sz="2500" dirty="0" smtClean="0"/>
              <a:t>Примеры химического кодирования</a:t>
            </a:r>
            <a:endParaRPr lang="ru-RU" sz="25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Закрытое кодирование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Открытое кодирование</a:t>
            </a:r>
            <a:endParaRPr lang="ru-RU" dirty="0"/>
          </a:p>
        </p:txBody>
      </p:sp>
      <p:pic>
        <p:nvPicPr>
          <p:cNvPr id="9" name="Picture 4" descr="C:\Documents and Settings\Химия\Рабочий стол\Проект химия 2011\новые фото пробы\фото_рез\роданид калия+хлорид железа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5"/>
            <a:ext cx="352107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 descr="C:\Documents and Settings\Химия\Рабочий стол\Проект химия 2011\новые фото пробы\Копия SNB12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342899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3" descr="C:\Documents and Settings\Химия\Рабочий стол\СЛЕТ НОУ 2011_2\новые фото пробы\фото_рез\хлорид меди + аммиак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785794"/>
            <a:ext cx="352107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C:\Documents and Settings\Химия\Рабочий стол\Проект химия 2011\новые фото пробы\Копия SNB128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357562"/>
            <a:ext cx="3571900" cy="245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39000" cy="57150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500" dirty="0" smtClean="0"/>
              <a:t>выводы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75"/>
            <a:ext cx="7453343" cy="5357835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Нашла подтверждение гипотеза: </a:t>
            </a:r>
            <a:r>
              <a:rPr lang="ru-RU" sz="2200" i="1" dirty="0" smtClean="0">
                <a:solidFill>
                  <a:schemeClr val="tx2">
                    <a:lumMod val="75000"/>
                  </a:schemeClr>
                </a:solidFill>
              </a:rPr>
              <a:t>Применяя простые химические средства, можно защитить документ от подделки, фальсификации, копирования </a:t>
            </a:r>
          </a:p>
          <a:p>
            <a:pPr algn="just" eaLnBrk="1" hangingPunct="1"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Изучение качественных цветных реакций и  экспериментальное опробование  позволило определить какие из них можно применять для решения поставленной цели.</a:t>
            </a:r>
          </a:p>
          <a:p>
            <a:pPr algn="just" eaLnBrk="1" hangingPunct="1"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Были определены  наиболее приемлемые  средства и приёмы для кодирования. Разработаны рекомендации по практическому применению вариантов кодирования.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 Чтобы сохранить подлинность документа, необходима система мер, в том числе химических.</a:t>
            </a:r>
          </a:p>
          <a:p>
            <a:pPr marL="365760" indent="-256032" algn="just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200" dirty="0" smtClean="0"/>
          </a:p>
          <a:p>
            <a:pPr eaLnBrk="1" hangingPunct="1">
              <a:buFont typeface="Wingdings 2" pitchFamily="18" charset="2"/>
              <a:buNone/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7543800" cy="5643581"/>
          </a:xfrm>
          <a:ln>
            <a:solidFill>
              <a:schemeClr val="bg1"/>
            </a:solidFill>
          </a:ln>
        </p:spPr>
        <p:txBody>
          <a:bodyPr/>
          <a:lstStyle/>
          <a:p>
            <a:pPr algn="just" eaLnBrk="1" hangingPunct="1"/>
            <a:r>
              <a:rPr lang="ru-RU" sz="2200" u="sng" dirty="0" smtClean="0">
                <a:solidFill>
                  <a:schemeClr val="tx2">
                    <a:lumMod val="75000"/>
                  </a:schemeClr>
                </a:solidFill>
              </a:rPr>
              <a:t>Актуальность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 результатов исследования определяется распространённостью такого способа подделки документов как  ксерокопирование.</a:t>
            </a:r>
          </a:p>
          <a:p>
            <a:pPr algn="just" eaLnBrk="1" hangingPunct="1"/>
            <a:r>
              <a:rPr lang="ru-RU" sz="2200" u="sng" dirty="0" smtClean="0">
                <a:solidFill>
                  <a:schemeClr val="tx2">
                    <a:lumMod val="75000"/>
                  </a:schemeClr>
                </a:solidFill>
              </a:rPr>
              <a:t>Практическая значимость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исследования заключается в том, в результате проведенных исследований, разработаны рекомендации по химическому кодированию документов.</a:t>
            </a:r>
          </a:p>
          <a:p>
            <a:pPr algn="just" eaLnBrk="1" hangingPunct="1"/>
            <a:r>
              <a:rPr lang="ru-RU" sz="2200" u="sng" dirty="0" smtClean="0">
                <a:solidFill>
                  <a:schemeClr val="tx2">
                    <a:lumMod val="75000"/>
                  </a:schemeClr>
                </a:solidFill>
              </a:rPr>
              <a:t>Новизна результатов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исследования в том, что впервые вводятся такие определения как – открытое и закрытое кодирование. А также применение в качестве симпатических веществ раствора глицина (аминоуксусной кислоты). Результатов применения этого вещества в качестве симпатических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чернил не найдено.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53655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500" dirty="0" smtClean="0"/>
              <a:t>Информационные источники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25"/>
            <a:ext cx="8215313" cy="5456238"/>
          </a:xfrm>
        </p:spPr>
        <p:txBody>
          <a:bodyPr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Гинзберг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А. С.  Симпатические чернила //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://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www.vehi.net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brokgauz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all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/113/113363.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Ларионов В.Г.,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Скрыпникова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М.Н.  Как защититься от подделки?//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http://www.cfin.ru/press/marketing/2001-3/07.shtml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Тайнопись 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http://www.stamp.by/istoriya-chernil-nevidimok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Красивицкий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В.А. Симпатические чернила// «Химия и Химики». – 2009 - №5 с.11-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//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http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://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chemistry-chemists.com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/N5_2009/11-21.pdf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Состав симпатических чернил//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http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://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www.alhimik.ru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/</a:t>
            </a:r>
            <a:r>
              <a:rPr lang="ru-RU" sz="1600" u="sng" dirty="0" err="1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show</a:t>
            </a: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/show13.html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4" name="Picture 2" descr="C:\Documents and Settings\Химия\Рабочий стол\Проект химия 2011\новые фото пробы\SNB_реакц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3571876"/>
            <a:ext cx="40005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428596" y="4000504"/>
            <a:ext cx="35718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Давно повывелись в миру чернильницы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и нет лиловых навзрыд чернил…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	 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А. Вознесенский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"Рукопись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1296</TotalTime>
  <Words>634</Words>
  <Application>Microsoft Office PowerPoint</Application>
  <PresentationFormat>Экран (4:3)</PresentationFormat>
  <Paragraphs>99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 Цветные качественные реакции, как способ химического кодирования документов </vt:lpstr>
      <vt:lpstr>Тайнопись и защита информации</vt:lpstr>
      <vt:lpstr>Защита документов проблема современности</vt:lpstr>
      <vt:lpstr>Слайд 4</vt:lpstr>
      <vt:lpstr>Качественные цветные реакции </vt:lpstr>
      <vt:lpstr>Примеры химического кодирования</vt:lpstr>
      <vt:lpstr>выводы</vt:lpstr>
      <vt:lpstr>Слайд 8</vt:lpstr>
      <vt:lpstr>Информационные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Райнур</dc:creator>
  <cp:lastModifiedBy>МСОШ №15</cp:lastModifiedBy>
  <cp:revision>156</cp:revision>
  <dcterms:created xsi:type="dcterms:W3CDTF">2011-04-14T10:44:50Z</dcterms:created>
  <dcterms:modified xsi:type="dcterms:W3CDTF">2012-01-28T08:22:06Z</dcterms:modified>
</cp:coreProperties>
</file>